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54"/>
  </p:notesMasterIdLst>
  <p:handoutMasterIdLst>
    <p:handoutMasterId r:id="rId855"/>
  </p:handoutMasterIdLst>
  <p:sldIdLst>
    <p:sldId id="4012" r:id="rId2"/>
    <p:sldId id="2344" r:id="rId3"/>
    <p:sldId id="2320" r:id="rId4"/>
    <p:sldId id="2321" r:id="rId5"/>
    <p:sldId id="2334" r:id="rId6"/>
    <p:sldId id="2335" r:id="rId7"/>
    <p:sldId id="2336" r:id="rId8"/>
    <p:sldId id="2337" r:id="rId9"/>
    <p:sldId id="4047" r:id="rId10"/>
    <p:sldId id="2338" r:id="rId11"/>
    <p:sldId id="2364" r:id="rId12"/>
    <p:sldId id="2365" r:id="rId13"/>
    <p:sldId id="2366" r:id="rId14"/>
    <p:sldId id="4013" r:id="rId15"/>
    <p:sldId id="2340" r:id="rId16"/>
    <p:sldId id="2361" r:id="rId17"/>
    <p:sldId id="2362" r:id="rId18"/>
    <p:sldId id="2341" r:id="rId19"/>
    <p:sldId id="2342" r:id="rId20"/>
    <p:sldId id="2343" r:id="rId21"/>
    <p:sldId id="2316" r:id="rId22"/>
    <p:sldId id="4034" r:id="rId23"/>
    <p:sldId id="4024" r:id="rId24"/>
    <p:sldId id="4018" r:id="rId25"/>
    <p:sldId id="4016" r:id="rId26"/>
    <p:sldId id="4019" r:id="rId27"/>
    <p:sldId id="4020" r:id="rId28"/>
    <p:sldId id="4023" r:id="rId29"/>
    <p:sldId id="4021" r:id="rId30"/>
    <p:sldId id="4022" r:id="rId31"/>
    <p:sldId id="4025" r:id="rId32"/>
    <p:sldId id="4026" r:id="rId33"/>
    <p:sldId id="4049" r:id="rId34"/>
    <p:sldId id="4015" r:id="rId35"/>
    <p:sldId id="2318" r:id="rId36"/>
    <p:sldId id="2348" r:id="rId37"/>
    <p:sldId id="2352" r:id="rId38"/>
    <p:sldId id="2347" r:id="rId39"/>
    <p:sldId id="4039" r:id="rId40"/>
    <p:sldId id="4037" r:id="rId41"/>
    <p:sldId id="4038" r:id="rId42"/>
    <p:sldId id="4051" r:id="rId43"/>
    <p:sldId id="2319" r:id="rId44"/>
    <p:sldId id="4042" r:id="rId45"/>
    <p:sldId id="4043" r:id="rId46"/>
    <p:sldId id="4044" r:id="rId47"/>
    <p:sldId id="2317" r:id="rId48"/>
    <p:sldId id="4052" r:id="rId49"/>
    <p:sldId id="4035" r:id="rId50"/>
    <p:sldId id="4027" r:id="rId51"/>
    <p:sldId id="4036" r:id="rId52"/>
    <p:sldId id="4028" r:id="rId53"/>
    <p:sldId id="4029" r:id="rId54"/>
    <p:sldId id="4030" r:id="rId55"/>
    <p:sldId id="4031" r:id="rId56"/>
    <p:sldId id="4032" r:id="rId57"/>
    <p:sldId id="4033" r:id="rId58"/>
    <p:sldId id="4050" r:id="rId59"/>
    <p:sldId id="2345" r:id="rId60"/>
    <p:sldId id="2349" r:id="rId61"/>
    <p:sldId id="4040" r:id="rId62"/>
    <p:sldId id="2351" r:id="rId63"/>
    <p:sldId id="2346" r:id="rId64"/>
    <p:sldId id="4048" r:id="rId65"/>
    <p:sldId id="4045" r:id="rId66"/>
    <p:sldId id="4046" r:id="rId67"/>
    <p:sldId id="2357" r:id="rId68"/>
    <p:sldId id="2358" r:id="rId69"/>
    <p:sldId id="2359" r:id="rId70"/>
    <p:sldId id="2355" r:id="rId71"/>
    <p:sldId id="2360" r:id="rId72"/>
    <p:sldId id="4053" r:id="rId73"/>
    <p:sldId id="2377" r:id="rId74"/>
    <p:sldId id="2368" r:id="rId75"/>
    <p:sldId id="2425" r:id="rId76"/>
    <p:sldId id="2424" r:id="rId77"/>
    <p:sldId id="2438" r:id="rId78"/>
    <p:sldId id="2429" r:id="rId79"/>
    <p:sldId id="2430" r:id="rId80"/>
    <p:sldId id="2444" r:id="rId81"/>
    <p:sldId id="2431" r:id="rId82"/>
    <p:sldId id="2433" r:id="rId83"/>
    <p:sldId id="2436" r:id="rId84"/>
    <p:sldId id="2434" r:id="rId85"/>
    <p:sldId id="2435" r:id="rId86"/>
    <p:sldId id="2439" r:id="rId87"/>
    <p:sldId id="2440" r:id="rId88"/>
    <p:sldId id="2354" r:id="rId89"/>
    <p:sldId id="3821" r:id="rId90"/>
    <p:sldId id="3812" r:id="rId91"/>
    <p:sldId id="3813" r:id="rId92"/>
    <p:sldId id="3814" r:id="rId93"/>
    <p:sldId id="3817" r:id="rId94"/>
    <p:sldId id="3818" r:id="rId95"/>
    <p:sldId id="3819" r:id="rId96"/>
    <p:sldId id="3820" r:id="rId97"/>
    <p:sldId id="3638" r:id="rId98"/>
    <p:sldId id="3802" r:id="rId99"/>
    <p:sldId id="3794" r:id="rId100"/>
    <p:sldId id="3816" r:id="rId101"/>
    <p:sldId id="3822" r:id="rId102"/>
    <p:sldId id="3796" r:id="rId103"/>
    <p:sldId id="3857" r:id="rId104"/>
    <p:sldId id="3858" r:id="rId105"/>
    <p:sldId id="3859" r:id="rId106"/>
    <p:sldId id="3648" r:id="rId107"/>
    <p:sldId id="3641" r:id="rId108"/>
    <p:sldId id="3642" r:id="rId109"/>
    <p:sldId id="3643" r:id="rId110"/>
    <p:sldId id="3653" r:id="rId111"/>
    <p:sldId id="3649" r:id="rId112"/>
    <p:sldId id="3656" r:id="rId113"/>
    <p:sldId id="3651" r:id="rId114"/>
    <p:sldId id="3657" r:id="rId115"/>
    <p:sldId id="3652" r:id="rId116"/>
    <p:sldId id="3659" r:id="rId117"/>
    <p:sldId id="3661" r:id="rId118"/>
    <p:sldId id="3663" r:id="rId119"/>
    <p:sldId id="3664" r:id="rId120"/>
    <p:sldId id="3665" r:id="rId121"/>
    <p:sldId id="3666" r:id="rId122"/>
    <p:sldId id="3667" r:id="rId123"/>
    <p:sldId id="3673" r:id="rId124"/>
    <p:sldId id="3669" r:id="rId125"/>
    <p:sldId id="3670" r:id="rId126"/>
    <p:sldId id="3671" r:id="rId127"/>
    <p:sldId id="3672" r:id="rId128"/>
    <p:sldId id="3797" r:id="rId129"/>
    <p:sldId id="3798" r:id="rId130"/>
    <p:sldId id="3825" r:id="rId131"/>
    <p:sldId id="3826" r:id="rId132"/>
    <p:sldId id="3827" r:id="rId133"/>
    <p:sldId id="3861" r:id="rId134"/>
    <p:sldId id="3807" r:id="rId135"/>
    <p:sldId id="3824" r:id="rId136"/>
    <p:sldId id="3860" r:id="rId137"/>
    <p:sldId id="3829" r:id="rId138"/>
    <p:sldId id="3800" r:id="rId139"/>
    <p:sldId id="3801" r:id="rId140"/>
    <p:sldId id="3808" r:id="rId141"/>
    <p:sldId id="3809" r:id="rId142"/>
    <p:sldId id="3810" r:id="rId143"/>
    <p:sldId id="3811" r:id="rId144"/>
    <p:sldId id="3830" r:id="rId145"/>
    <p:sldId id="3831" r:id="rId146"/>
    <p:sldId id="3838" r:id="rId147"/>
    <p:sldId id="3841" r:id="rId148"/>
    <p:sldId id="3842" r:id="rId149"/>
    <p:sldId id="3862" r:id="rId150"/>
    <p:sldId id="3856" r:id="rId151"/>
    <p:sldId id="3844" r:id="rId152"/>
    <p:sldId id="3832" r:id="rId153"/>
    <p:sldId id="3845" r:id="rId154"/>
    <p:sldId id="3848" r:id="rId155"/>
    <p:sldId id="3846" r:id="rId156"/>
    <p:sldId id="3847" r:id="rId157"/>
    <p:sldId id="3849" r:id="rId158"/>
    <p:sldId id="3866" r:id="rId159"/>
    <p:sldId id="3867" r:id="rId160"/>
    <p:sldId id="3868" r:id="rId161"/>
    <p:sldId id="3850" r:id="rId162"/>
    <p:sldId id="3851" r:id="rId163"/>
    <p:sldId id="3854" r:id="rId164"/>
    <p:sldId id="3852" r:id="rId165"/>
    <p:sldId id="3853" r:id="rId166"/>
    <p:sldId id="3855" r:id="rId167"/>
    <p:sldId id="3837" r:id="rId168"/>
    <p:sldId id="3864" r:id="rId169"/>
    <p:sldId id="3863" r:id="rId170"/>
    <p:sldId id="3865" r:id="rId171"/>
    <p:sldId id="3895" r:id="rId172"/>
    <p:sldId id="3872" r:id="rId173"/>
    <p:sldId id="3873" r:id="rId174"/>
    <p:sldId id="3874" r:id="rId175"/>
    <p:sldId id="3875" r:id="rId176"/>
    <p:sldId id="3876" r:id="rId177"/>
    <p:sldId id="3877" r:id="rId178"/>
    <p:sldId id="3878" r:id="rId179"/>
    <p:sldId id="3879" r:id="rId180"/>
    <p:sldId id="3880" r:id="rId181"/>
    <p:sldId id="3896" r:id="rId182"/>
    <p:sldId id="3897" r:id="rId183"/>
    <p:sldId id="3881" r:id="rId184"/>
    <p:sldId id="3882" r:id="rId185"/>
    <p:sldId id="3883" r:id="rId186"/>
    <p:sldId id="3884" r:id="rId187"/>
    <p:sldId id="3885" r:id="rId188"/>
    <p:sldId id="3886" r:id="rId189"/>
    <p:sldId id="3871" r:id="rId190"/>
    <p:sldId id="3870" r:id="rId191"/>
    <p:sldId id="3627" r:id="rId192"/>
    <p:sldId id="3626" r:id="rId193"/>
    <p:sldId id="3501" r:id="rId194"/>
    <p:sldId id="3502" r:id="rId195"/>
    <p:sldId id="3503" r:id="rId196"/>
    <p:sldId id="3504" r:id="rId197"/>
    <p:sldId id="3629" r:id="rId198"/>
    <p:sldId id="3512" r:id="rId199"/>
    <p:sldId id="3513" r:id="rId200"/>
    <p:sldId id="3514" r:id="rId201"/>
    <p:sldId id="3515" r:id="rId202"/>
    <p:sldId id="3518" r:id="rId203"/>
    <p:sldId id="3519" r:id="rId204"/>
    <p:sldId id="3520" r:id="rId205"/>
    <p:sldId id="3521" r:id="rId206"/>
    <p:sldId id="3633" r:id="rId207"/>
    <p:sldId id="3634" r:id="rId208"/>
    <p:sldId id="3631" r:id="rId209"/>
    <p:sldId id="3632" r:id="rId210"/>
    <p:sldId id="3522" r:id="rId211"/>
    <p:sldId id="3523" r:id="rId212"/>
    <p:sldId id="3524" r:id="rId213"/>
    <p:sldId id="3525" r:id="rId214"/>
    <p:sldId id="3526" r:id="rId215"/>
    <p:sldId id="3628" r:id="rId216"/>
    <p:sldId id="3527" r:id="rId217"/>
    <p:sldId id="3528" r:id="rId218"/>
    <p:sldId id="3529" r:id="rId219"/>
    <p:sldId id="3530" r:id="rId220"/>
    <p:sldId id="3531" r:id="rId221"/>
    <p:sldId id="3532" r:id="rId222"/>
    <p:sldId id="3533" r:id="rId223"/>
    <p:sldId id="3534" r:id="rId224"/>
    <p:sldId id="3535" r:id="rId225"/>
    <p:sldId id="3536" r:id="rId226"/>
    <p:sldId id="3537" r:id="rId227"/>
    <p:sldId id="3538" r:id="rId228"/>
    <p:sldId id="3539" r:id="rId229"/>
    <p:sldId id="3540" r:id="rId230"/>
    <p:sldId id="3541" r:id="rId231"/>
    <p:sldId id="3542" r:id="rId232"/>
    <p:sldId id="3543" r:id="rId233"/>
    <p:sldId id="3544" r:id="rId234"/>
    <p:sldId id="3545" r:id="rId235"/>
    <p:sldId id="3546" r:id="rId236"/>
    <p:sldId id="3547" r:id="rId237"/>
    <p:sldId id="3548" r:id="rId238"/>
    <p:sldId id="3549" r:id="rId239"/>
    <p:sldId id="3550" r:id="rId240"/>
    <p:sldId id="3551" r:id="rId241"/>
    <p:sldId id="3630" r:id="rId242"/>
    <p:sldId id="3552" r:id="rId243"/>
    <p:sldId id="3553" r:id="rId244"/>
    <p:sldId id="3554" r:id="rId245"/>
    <p:sldId id="3555" r:id="rId246"/>
    <p:sldId id="3556" r:id="rId247"/>
    <p:sldId id="3557" r:id="rId248"/>
    <p:sldId id="3635" r:id="rId249"/>
    <p:sldId id="3583" r:id="rId250"/>
    <p:sldId id="3584" r:id="rId251"/>
    <p:sldId id="3585" r:id="rId252"/>
    <p:sldId id="3586" r:id="rId253"/>
    <p:sldId id="3760" r:id="rId254"/>
    <p:sldId id="3755" r:id="rId255"/>
    <p:sldId id="3756" r:id="rId256"/>
    <p:sldId id="3757" r:id="rId257"/>
    <p:sldId id="3758" r:id="rId258"/>
    <p:sldId id="3759" r:id="rId259"/>
    <p:sldId id="2817" r:id="rId260"/>
    <p:sldId id="3720" r:id="rId261"/>
    <p:sldId id="3721" r:id="rId262"/>
    <p:sldId id="3722" r:id="rId263"/>
    <p:sldId id="3723" r:id="rId264"/>
    <p:sldId id="3724" r:id="rId265"/>
    <p:sldId id="3725" r:id="rId266"/>
    <p:sldId id="3726" r:id="rId267"/>
    <p:sldId id="3714" r:id="rId268"/>
    <p:sldId id="3571" r:id="rId269"/>
    <p:sldId id="3715" r:id="rId270"/>
    <p:sldId id="3712" r:id="rId271"/>
    <p:sldId id="3713" r:id="rId272"/>
    <p:sldId id="3716" r:id="rId273"/>
    <p:sldId id="3674" r:id="rId274"/>
    <p:sldId id="3675" r:id="rId275"/>
    <p:sldId id="3676" r:id="rId276"/>
    <p:sldId id="2793" r:id="rId277"/>
    <p:sldId id="3677" r:id="rId278"/>
    <p:sldId id="3709" r:id="rId279"/>
    <p:sldId id="3678" r:id="rId280"/>
    <p:sldId id="3681" r:id="rId281"/>
    <p:sldId id="3682" r:id="rId282"/>
    <p:sldId id="3683" r:id="rId283"/>
    <p:sldId id="3684" r:id="rId284"/>
    <p:sldId id="3686" r:id="rId285"/>
    <p:sldId id="3685" r:id="rId286"/>
    <p:sldId id="3679" r:id="rId287"/>
    <p:sldId id="3710" r:id="rId288"/>
    <p:sldId id="3692" r:id="rId289"/>
    <p:sldId id="3687" r:id="rId290"/>
    <p:sldId id="3680" r:id="rId291"/>
    <p:sldId id="3688" r:id="rId292"/>
    <p:sldId id="3689" r:id="rId293"/>
    <p:sldId id="3690" r:id="rId294"/>
    <p:sldId id="3691" r:id="rId295"/>
    <p:sldId id="3693" r:id="rId296"/>
    <p:sldId id="3694" r:id="rId297"/>
    <p:sldId id="2804" r:id="rId298"/>
    <p:sldId id="3711" r:id="rId299"/>
    <p:sldId id="3696" r:id="rId300"/>
    <p:sldId id="3697" r:id="rId301"/>
    <p:sldId id="3698" r:id="rId302"/>
    <p:sldId id="3699" r:id="rId303"/>
    <p:sldId id="3700" r:id="rId304"/>
    <p:sldId id="3701" r:id="rId305"/>
    <p:sldId id="3707" r:id="rId306"/>
    <p:sldId id="3702" r:id="rId307"/>
    <p:sldId id="3703" r:id="rId308"/>
    <p:sldId id="3704" r:id="rId309"/>
    <p:sldId id="3708" r:id="rId310"/>
    <p:sldId id="3705" r:id="rId311"/>
    <p:sldId id="3706" r:id="rId312"/>
    <p:sldId id="2058" r:id="rId313"/>
    <p:sldId id="2092" r:id="rId314"/>
    <p:sldId id="3718" r:id="rId315"/>
    <p:sldId id="3717" r:id="rId316"/>
    <p:sldId id="3719" r:id="rId317"/>
    <p:sldId id="3736" r:id="rId318"/>
    <p:sldId id="3739" r:id="rId319"/>
    <p:sldId id="3728" r:id="rId320"/>
    <p:sldId id="3729" r:id="rId321"/>
    <p:sldId id="3730" r:id="rId322"/>
    <p:sldId id="3733" r:id="rId323"/>
    <p:sldId id="3762" r:id="rId324"/>
    <p:sldId id="3763" r:id="rId325"/>
    <p:sldId id="3731" r:id="rId326"/>
    <p:sldId id="3734" r:id="rId327"/>
    <p:sldId id="3754" r:id="rId328"/>
    <p:sldId id="3732" r:id="rId329"/>
    <p:sldId id="3735" r:id="rId330"/>
    <p:sldId id="3737" r:id="rId331"/>
    <p:sldId id="3740" r:id="rId332"/>
    <p:sldId id="3738" r:id="rId333"/>
    <p:sldId id="3741" r:id="rId334"/>
    <p:sldId id="3742" r:id="rId335"/>
    <p:sldId id="3743" r:id="rId336"/>
    <p:sldId id="3744" r:id="rId337"/>
    <p:sldId id="3745" r:id="rId338"/>
    <p:sldId id="3746" r:id="rId339"/>
    <p:sldId id="3747" r:id="rId340"/>
    <p:sldId id="3748" r:id="rId341"/>
    <p:sldId id="3749" r:id="rId342"/>
    <p:sldId id="3750" r:id="rId343"/>
    <p:sldId id="3751" r:id="rId344"/>
    <p:sldId id="3752" r:id="rId345"/>
    <p:sldId id="3753" r:id="rId346"/>
    <p:sldId id="3782" r:id="rId347"/>
    <p:sldId id="3790" r:id="rId348"/>
    <p:sldId id="3791" r:id="rId349"/>
    <p:sldId id="3792" r:id="rId350"/>
    <p:sldId id="3787" r:id="rId351"/>
    <p:sldId id="3766" r:id="rId352"/>
    <p:sldId id="3769" r:id="rId353"/>
    <p:sldId id="3773" r:id="rId354"/>
    <p:sldId id="3774" r:id="rId355"/>
    <p:sldId id="3767" r:id="rId356"/>
    <p:sldId id="3770" r:id="rId357"/>
    <p:sldId id="3771" r:id="rId358"/>
    <p:sldId id="3776" r:id="rId359"/>
    <p:sldId id="397" r:id="rId360"/>
    <p:sldId id="398" r:id="rId361"/>
    <p:sldId id="3775" r:id="rId362"/>
    <p:sldId id="3778" r:id="rId363"/>
    <p:sldId id="3777" r:id="rId364"/>
    <p:sldId id="3783" r:id="rId365"/>
    <p:sldId id="3789" r:id="rId366"/>
    <p:sldId id="3779" r:id="rId367"/>
    <p:sldId id="3788" r:id="rId368"/>
    <p:sldId id="3780" r:id="rId369"/>
    <p:sldId id="3781" r:id="rId370"/>
    <p:sldId id="3765" r:id="rId371"/>
    <p:sldId id="3785" r:id="rId372"/>
    <p:sldId id="3784" r:id="rId373"/>
    <p:sldId id="499" r:id="rId374"/>
    <p:sldId id="2038" r:id="rId375"/>
    <p:sldId id="2006" r:id="rId376"/>
    <p:sldId id="2007" r:id="rId377"/>
    <p:sldId id="2009" r:id="rId378"/>
    <p:sldId id="2039" r:id="rId379"/>
    <p:sldId id="2011" r:id="rId380"/>
    <p:sldId id="2012" r:id="rId381"/>
    <p:sldId id="3786" r:id="rId382"/>
    <p:sldId id="2013" r:id="rId383"/>
    <p:sldId id="2008" r:id="rId384"/>
    <p:sldId id="2040" r:id="rId385"/>
    <p:sldId id="2043" r:id="rId386"/>
    <p:sldId id="2041" r:id="rId387"/>
    <p:sldId id="3329" r:id="rId388"/>
    <p:sldId id="3413" r:id="rId389"/>
    <p:sldId id="3360" r:id="rId390"/>
    <p:sldId id="3444" r:id="rId391"/>
    <p:sldId id="3446" r:id="rId392"/>
    <p:sldId id="3445" r:id="rId393"/>
    <p:sldId id="3363" r:id="rId394"/>
    <p:sldId id="3364" r:id="rId395"/>
    <p:sldId id="3433" r:id="rId396"/>
    <p:sldId id="3434" r:id="rId397"/>
    <p:sldId id="3435" r:id="rId398"/>
    <p:sldId id="3366" r:id="rId399"/>
    <p:sldId id="3367" r:id="rId400"/>
    <p:sldId id="3368" r:id="rId401"/>
    <p:sldId id="3369" r:id="rId402"/>
    <p:sldId id="3436" r:id="rId403"/>
    <p:sldId id="3370" r:id="rId404"/>
    <p:sldId id="3371" r:id="rId405"/>
    <p:sldId id="3372" r:id="rId406"/>
    <p:sldId id="3373" r:id="rId407"/>
    <p:sldId id="3374" r:id="rId408"/>
    <p:sldId id="3375" r:id="rId409"/>
    <p:sldId id="3379" r:id="rId410"/>
    <p:sldId id="3380" r:id="rId411"/>
    <p:sldId id="3443" r:id="rId412"/>
    <p:sldId id="3447" r:id="rId413"/>
    <p:sldId id="3381" r:id="rId414"/>
    <p:sldId id="3382" r:id="rId415"/>
    <p:sldId id="3383" r:id="rId416"/>
    <p:sldId id="3384" r:id="rId417"/>
    <p:sldId id="3385" r:id="rId418"/>
    <p:sldId id="3386" r:id="rId419"/>
    <p:sldId id="3387" r:id="rId420"/>
    <p:sldId id="3392" r:id="rId421"/>
    <p:sldId id="3448" r:id="rId422"/>
    <p:sldId id="3394" r:id="rId423"/>
    <p:sldId id="3395" r:id="rId424"/>
    <p:sldId id="3396" r:id="rId425"/>
    <p:sldId id="3397" r:id="rId426"/>
    <p:sldId id="3398" r:id="rId427"/>
    <p:sldId id="3449" r:id="rId428"/>
    <p:sldId id="3399" r:id="rId429"/>
    <p:sldId id="3400" r:id="rId430"/>
    <p:sldId id="3401" r:id="rId431"/>
    <p:sldId id="3402" r:id="rId432"/>
    <p:sldId id="3403" r:id="rId433"/>
    <p:sldId id="3404" r:id="rId434"/>
    <p:sldId id="3405" r:id="rId435"/>
    <p:sldId id="3406" r:id="rId436"/>
    <p:sldId id="3407" r:id="rId437"/>
    <p:sldId id="3408" r:id="rId438"/>
    <p:sldId id="3409" r:id="rId439"/>
    <p:sldId id="3410" r:id="rId440"/>
    <p:sldId id="3411" r:id="rId441"/>
    <p:sldId id="3462" r:id="rId442"/>
    <p:sldId id="3437" r:id="rId443"/>
    <p:sldId id="3442" r:id="rId444"/>
    <p:sldId id="3438" r:id="rId445"/>
    <p:sldId id="3439" r:id="rId446"/>
    <p:sldId id="3474" r:id="rId447"/>
    <p:sldId id="3475" r:id="rId448"/>
    <p:sldId id="3476" r:id="rId449"/>
    <p:sldId id="3477" r:id="rId450"/>
    <p:sldId id="3478" r:id="rId451"/>
    <p:sldId id="3376" r:id="rId452"/>
    <p:sldId id="3377" r:id="rId453"/>
    <p:sldId id="3378" r:id="rId454"/>
    <p:sldId id="3457" r:id="rId455"/>
    <p:sldId id="3460" r:id="rId456"/>
    <p:sldId id="3459" r:id="rId457"/>
    <p:sldId id="3461" r:id="rId458"/>
    <p:sldId id="3455" r:id="rId459"/>
    <p:sldId id="3441" r:id="rId460"/>
    <p:sldId id="3452" r:id="rId461"/>
    <p:sldId id="3440" r:id="rId462"/>
    <p:sldId id="3450" r:id="rId463"/>
    <p:sldId id="3451" r:id="rId464"/>
    <p:sldId id="3414" r:id="rId465"/>
    <p:sldId id="3415" r:id="rId466"/>
    <p:sldId id="3416" r:id="rId467"/>
    <p:sldId id="3265" r:id="rId468"/>
    <p:sldId id="3317" r:id="rId469"/>
    <p:sldId id="3266" r:id="rId470"/>
    <p:sldId id="3320" r:id="rId471"/>
    <p:sldId id="3321" r:id="rId472"/>
    <p:sldId id="3323" r:id="rId473"/>
    <p:sldId id="3322" r:id="rId474"/>
    <p:sldId id="3319" r:id="rId475"/>
    <p:sldId id="3267" r:id="rId476"/>
    <p:sldId id="3268" r:id="rId477"/>
    <p:sldId id="3270" r:id="rId478"/>
    <p:sldId id="3271" r:id="rId479"/>
    <p:sldId id="3313" r:id="rId480"/>
    <p:sldId id="3318" r:id="rId481"/>
    <p:sldId id="3315" r:id="rId482"/>
    <p:sldId id="3316" r:id="rId483"/>
    <p:sldId id="3272" r:id="rId484"/>
    <p:sldId id="3273" r:id="rId485"/>
    <p:sldId id="3274" r:id="rId486"/>
    <p:sldId id="3275" r:id="rId487"/>
    <p:sldId id="3276" r:id="rId488"/>
    <p:sldId id="3277" r:id="rId489"/>
    <p:sldId id="3330" r:id="rId490"/>
    <p:sldId id="3331" r:id="rId491"/>
    <p:sldId id="3332" r:id="rId492"/>
    <p:sldId id="3333" r:id="rId493"/>
    <p:sldId id="3334" r:id="rId494"/>
    <p:sldId id="3278" r:id="rId495"/>
    <p:sldId id="3279" r:id="rId496"/>
    <p:sldId id="3280" r:id="rId497"/>
    <p:sldId id="3281" r:id="rId498"/>
    <p:sldId id="3282" r:id="rId499"/>
    <p:sldId id="3283" r:id="rId500"/>
    <p:sldId id="3284" r:id="rId501"/>
    <p:sldId id="3285" r:id="rId502"/>
    <p:sldId id="3286" r:id="rId503"/>
    <p:sldId id="3287" r:id="rId504"/>
    <p:sldId id="3288" r:id="rId505"/>
    <p:sldId id="3289" r:id="rId506"/>
    <p:sldId id="3290" r:id="rId507"/>
    <p:sldId id="3291" r:id="rId508"/>
    <p:sldId id="3335" r:id="rId509"/>
    <p:sldId id="3292" r:id="rId510"/>
    <p:sldId id="3293" r:id="rId511"/>
    <p:sldId id="3294" r:id="rId512"/>
    <p:sldId id="3354" r:id="rId513"/>
    <p:sldId id="3295" r:id="rId514"/>
    <p:sldId id="3296" r:id="rId515"/>
    <p:sldId id="3297" r:id="rId516"/>
    <p:sldId id="3298" r:id="rId517"/>
    <p:sldId id="3299" r:id="rId518"/>
    <p:sldId id="3300" r:id="rId519"/>
    <p:sldId id="3301" r:id="rId520"/>
    <p:sldId id="3302" r:id="rId521"/>
    <p:sldId id="3303" r:id="rId522"/>
    <p:sldId id="3304" r:id="rId523"/>
    <p:sldId id="3305" r:id="rId524"/>
    <p:sldId id="3306" r:id="rId525"/>
    <p:sldId id="3307" r:id="rId526"/>
    <p:sldId id="3308" r:id="rId527"/>
    <p:sldId id="3309" r:id="rId528"/>
    <p:sldId id="3310" r:id="rId529"/>
    <p:sldId id="3311" r:id="rId530"/>
    <p:sldId id="3312" r:id="rId531"/>
    <p:sldId id="3227" r:id="rId532"/>
    <p:sldId id="3228" r:id="rId533"/>
    <p:sldId id="3229" r:id="rId534"/>
    <p:sldId id="3230" r:id="rId535"/>
    <p:sldId id="3356" r:id="rId536"/>
    <p:sldId id="3336" r:id="rId537"/>
    <p:sldId id="3353" r:id="rId538"/>
    <p:sldId id="3337" r:id="rId539"/>
    <p:sldId id="3338" r:id="rId540"/>
    <p:sldId id="3339" r:id="rId541"/>
    <p:sldId id="3340" r:id="rId542"/>
    <p:sldId id="3341" r:id="rId543"/>
    <p:sldId id="3342" r:id="rId544"/>
    <p:sldId id="3343" r:id="rId545"/>
    <p:sldId id="3344" r:id="rId546"/>
    <p:sldId id="3345" r:id="rId547"/>
    <p:sldId id="3346" r:id="rId548"/>
    <p:sldId id="3347" r:id="rId549"/>
    <p:sldId id="3348" r:id="rId550"/>
    <p:sldId id="3349" r:id="rId551"/>
    <p:sldId id="3352" r:id="rId552"/>
    <p:sldId id="3355" r:id="rId553"/>
    <p:sldId id="3324" r:id="rId554"/>
    <p:sldId id="3326" r:id="rId555"/>
    <p:sldId id="3327" r:id="rId556"/>
    <p:sldId id="3359" r:id="rId557"/>
    <p:sldId id="3328" r:id="rId558"/>
    <p:sldId id="3325" r:id="rId559"/>
    <p:sldId id="3357" r:id="rId560"/>
    <p:sldId id="3358" r:id="rId561"/>
    <p:sldId id="3193" r:id="rId562"/>
    <p:sldId id="3264" r:id="rId563"/>
    <p:sldId id="3250" r:id="rId564"/>
    <p:sldId id="3249" r:id="rId565"/>
    <p:sldId id="3198" r:id="rId566"/>
    <p:sldId id="3214" r:id="rId567"/>
    <p:sldId id="3235" r:id="rId568"/>
    <p:sldId id="3236" r:id="rId569"/>
    <p:sldId id="3199" r:id="rId570"/>
    <p:sldId id="3251" r:id="rId571"/>
    <p:sldId id="3260" r:id="rId572"/>
    <p:sldId id="3261" r:id="rId573"/>
    <p:sldId id="3243" r:id="rId574"/>
    <p:sldId id="3210" r:id="rId575"/>
    <p:sldId id="3194" r:id="rId576"/>
    <p:sldId id="3213" r:id="rId577"/>
    <p:sldId id="3195" r:id="rId578"/>
    <p:sldId id="3215" r:id="rId579"/>
    <p:sldId id="3211" r:id="rId580"/>
    <p:sldId id="3212" r:id="rId581"/>
    <p:sldId id="3247" r:id="rId582"/>
    <p:sldId id="3252" r:id="rId583"/>
    <p:sldId id="3253" r:id="rId584"/>
    <p:sldId id="3257" r:id="rId585"/>
    <p:sldId id="3254" r:id="rId586"/>
    <p:sldId id="3255" r:id="rId587"/>
    <p:sldId id="3256" r:id="rId588"/>
    <p:sldId id="3258" r:id="rId589"/>
    <p:sldId id="3200" r:id="rId590"/>
    <p:sldId id="3209" r:id="rId591"/>
    <p:sldId id="3201" r:id="rId592"/>
    <p:sldId id="3202" r:id="rId593"/>
    <p:sldId id="3204" r:id="rId594"/>
    <p:sldId id="3216" r:id="rId595"/>
    <p:sldId id="3205" r:id="rId596"/>
    <p:sldId id="3206" r:id="rId597"/>
    <p:sldId id="3207" r:id="rId598"/>
    <p:sldId id="3208" r:id="rId599"/>
    <p:sldId id="3248" r:id="rId600"/>
    <p:sldId id="3225" r:id="rId601"/>
    <p:sldId id="3232" r:id="rId602"/>
    <p:sldId id="3217" r:id="rId603"/>
    <p:sldId id="3218" r:id="rId604"/>
    <p:sldId id="3219" r:id="rId605"/>
    <p:sldId id="3220" r:id="rId606"/>
    <p:sldId id="3221" r:id="rId607"/>
    <p:sldId id="3222" r:id="rId608"/>
    <p:sldId id="3223" r:id="rId609"/>
    <p:sldId id="3224" r:id="rId610"/>
    <p:sldId id="3233" r:id="rId611"/>
    <p:sldId id="3238" r:id="rId612"/>
    <p:sldId id="3239" r:id="rId613"/>
    <p:sldId id="3240" r:id="rId614"/>
    <p:sldId id="3244" r:id="rId615"/>
    <p:sldId id="3241" r:id="rId616"/>
    <p:sldId id="3245" r:id="rId617"/>
    <p:sldId id="3246" r:id="rId618"/>
    <p:sldId id="3234" r:id="rId619"/>
    <p:sldId id="3263" r:id="rId620"/>
    <p:sldId id="3419" r:id="rId621"/>
    <p:sldId id="3420" r:id="rId622"/>
    <p:sldId id="3421" r:id="rId623"/>
    <p:sldId id="3422" r:id="rId624"/>
    <p:sldId id="3423" r:id="rId625"/>
    <p:sldId id="3424" r:id="rId626"/>
    <p:sldId id="3425" r:id="rId627"/>
    <p:sldId id="3426" r:id="rId628"/>
    <p:sldId id="3427" r:id="rId629"/>
    <p:sldId id="3428" r:id="rId630"/>
    <p:sldId id="3429" r:id="rId631"/>
    <p:sldId id="3430" r:id="rId632"/>
    <p:sldId id="3431" r:id="rId633"/>
    <p:sldId id="3432" r:id="rId634"/>
    <p:sldId id="3480" r:id="rId635"/>
    <p:sldId id="3481" r:id="rId636"/>
    <p:sldId id="3479" r:id="rId637"/>
    <p:sldId id="3482" r:id="rId638"/>
    <p:sldId id="3483" r:id="rId639"/>
    <p:sldId id="3484" r:id="rId640"/>
    <p:sldId id="3486" r:id="rId641"/>
    <p:sldId id="3485" r:id="rId642"/>
    <p:sldId id="3487" r:id="rId643"/>
    <p:sldId id="3488" r:id="rId644"/>
    <p:sldId id="3489" r:id="rId645"/>
    <p:sldId id="3490" r:id="rId646"/>
    <p:sldId id="3491" r:id="rId647"/>
    <p:sldId id="3494" r:id="rId648"/>
    <p:sldId id="3496" r:id="rId649"/>
    <p:sldId id="3495" r:id="rId650"/>
    <p:sldId id="3492" r:id="rId651"/>
    <p:sldId id="3499" r:id="rId652"/>
    <p:sldId id="3493" r:id="rId653"/>
    <p:sldId id="3497" r:id="rId654"/>
    <p:sldId id="3498" r:id="rId655"/>
    <p:sldId id="2339" r:id="rId656"/>
    <p:sldId id="3898" r:id="rId657"/>
    <p:sldId id="3899" r:id="rId658"/>
    <p:sldId id="3900" r:id="rId659"/>
    <p:sldId id="3901" r:id="rId660"/>
    <p:sldId id="3902" r:id="rId661"/>
    <p:sldId id="3903" r:id="rId662"/>
    <p:sldId id="3904" r:id="rId663"/>
    <p:sldId id="3905" r:id="rId664"/>
    <p:sldId id="3906" r:id="rId665"/>
    <p:sldId id="3907" r:id="rId666"/>
    <p:sldId id="3908" r:id="rId667"/>
    <p:sldId id="3909" r:id="rId668"/>
    <p:sldId id="3910" r:id="rId669"/>
    <p:sldId id="3911" r:id="rId670"/>
    <p:sldId id="3912" r:id="rId671"/>
    <p:sldId id="3913" r:id="rId672"/>
    <p:sldId id="3914" r:id="rId673"/>
    <p:sldId id="3915" r:id="rId674"/>
    <p:sldId id="3916" r:id="rId675"/>
    <p:sldId id="3917" r:id="rId676"/>
    <p:sldId id="3918" r:id="rId677"/>
    <p:sldId id="3919" r:id="rId678"/>
    <p:sldId id="3920" r:id="rId679"/>
    <p:sldId id="3921" r:id="rId680"/>
    <p:sldId id="3922" r:id="rId681"/>
    <p:sldId id="3923" r:id="rId682"/>
    <p:sldId id="3924" r:id="rId683"/>
    <p:sldId id="3925" r:id="rId684"/>
    <p:sldId id="3926" r:id="rId685"/>
    <p:sldId id="3927" r:id="rId686"/>
    <p:sldId id="3928" r:id="rId687"/>
    <p:sldId id="3929" r:id="rId688"/>
    <p:sldId id="3930" r:id="rId689"/>
    <p:sldId id="3931" r:id="rId690"/>
    <p:sldId id="3932" r:id="rId691"/>
    <p:sldId id="3933" r:id="rId692"/>
    <p:sldId id="3934" r:id="rId693"/>
    <p:sldId id="3935" r:id="rId694"/>
    <p:sldId id="3936" r:id="rId695"/>
    <p:sldId id="3937" r:id="rId696"/>
    <p:sldId id="3938" r:id="rId697"/>
    <p:sldId id="3939" r:id="rId698"/>
    <p:sldId id="3940" r:id="rId699"/>
    <p:sldId id="3941" r:id="rId700"/>
    <p:sldId id="3942" r:id="rId701"/>
    <p:sldId id="3943" r:id="rId702"/>
    <p:sldId id="3944" r:id="rId703"/>
    <p:sldId id="3945" r:id="rId704"/>
    <p:sldId id="3946" r:id="rId705"/>
    <p:sldId id="3947" r:id="rId706"/>
    <p:sldId id="3948" r:id="rId707"/>
    <p:sldId id="3949" r:id="rId708"/>
    <p:sldId id="3950" r:id="rId709"/>
    <p:sldId id="3951" r:id="rId710"/>
    <p:sldId id="3952" r:id="rId711"/>
    <p:sldId id="3953" r:id="rId712"/>
    <p:sldId id="3954" r:id="rId713"/>
    <p:sldId id="3955" r:id="rId714"/>
    <p:sldId id="3956" r:id="rId715"/>
    <p:sldId id="3957" r:id="rId716"/>
    <p:sldId id="3958" r:id="rId717"/>
    <p:sldId id="3959" r:id="rId718"/>
    <p:sldId id="3960" r:id="rId719"/>
    <p:sldId id="3961" r:id="rId720"/>
    <p:sldId id="3962" r:id="rId721"/>
    <p:sldId id="3963" r:id="rId722"/>
    <p:sldId id="3964" r:id="rId723"/>
    <p:sldId id="3965" r:id="rId724"/>
    <p:sldId id="3966" r:id="rId725"/>
    <p:sldId id="3967" r:id="rId726"/>
    <p:sldId id="3968" r:id="rId727"/>
    <p:sldId id="3969" r:id="rId728"/>
    <p:sldId id="3970" r:id="rId729"/>
    <p:sldId id="3971" r:id="rId730"/>
    <p:sldId id="3972" r:id="rId731"/>
    <p:sldId id="3973" r:id="rId732"/>
    <p:sldId id="3974" r:id="rId733"/>
    <p:sldId id="3975" r:id="rId734"/>
    <p:sldId id="3976" r:id="rId735"/>
    <p:sldId id="3977" r:id="rId736"/>
    <p:sldId id="3978" r:id="rId737"/>
    <p:sldId id="3979" r:id="rId738"/>
    <p:sldId id="3980" r:id="rId739"/>
    <p:sldId id="3981" r:id="rId740"/>
    <p:sldId id="3982" r:id="rId741"/>
    <p:sldId id="3983" r:id="rId742"/>
    <p:sldId id="3984" r:id="rId743"/>
    <p:sldId id="3985" r:id="rId744"/>
    <p:sldId id="3986" r:id="rId745"/>
    <p:sldId id="3987" r:id="rId746"/>
    <p:sldId id="3988" r:id="rId747"/>
    <p:sldId id="3989" r:id="rId748"/>
    <p:sldId id="3990" r:id="rId749"/>
    <p:sldId id="3991" r:id="rId750"/>
    <p:sldId id="3992" r:id="rId751"/>
    <p:sldId id="3993" r:id="rId752"/>
    <p:sldId id="3994" r:id="rId753"/>
    <p:sldId id="3995" r:id="rId754"/>
    <p:sldId id="3996" r:id="rId755"/>
    <p:sldId id="3997" r:id="rId756"/>
    <p:sldId id="3998" r:id="rId757"/>
    <p:sldId id="3999" r:id="rId758"/>
    <p:sldId id="4000" r:id="rId759"/>
    <p:sldId id="4001" r:id="rId760"/>
    <p:sldId id="4002" r:id="rId761"/>
    <p:sldId id="4003" r:id="rId762"/>
    <p:sldId id="4004" r:id="rId763"/>
    <p:sldId id="4005" r:id="rId764"/>
    <p:sldId id="4006" r:id="rId765"/>
    <p:sldId id="4007" r:id="rId766"/>
    <p:sldId id="4008" r:id="rId767"/>
    <p:sldId id="4009" r:id="rId768"/>
    <p:sldId id="4010" r:id="rId769"/>
    <p:sldId id="4011" r:id="rId770"/>
    <p:sldId id="2462" r:id="rId771"/>
    <p:sldId id="2463" r:id="rId772"/>
    <p:sldId id="2464" r:id="rId773"/>
    <p:sldId id="2494" r:id="rId774"/>
    <p:sldId id="2495" r:id="rId775"/>
    <p:sldId id="2450" r:id="rId776"/>
    <p:sldId id="2446" r:id="rId777"/>
    <p:sldId id="2480" r:id="rId778"/>
    <p:sldId id="2452" r:id="rId779"/>
    <p:sldId id="2459" r:id="rId780"/>
    <p:sldId id="2454" r:id="rId781"/>
    <p:sldId id="2458" r:id="rId782"/>
    <p:sldId id="2456" r:id="rId783"/>
    <p:sldId id="2457" r:id="rId784"/>
    <p:sldId id="2447" r:id="rId785"/>
    <p:sldId id="2460" r:id="rId786"/>
    <p:sldId id="2465" r:id="rId787"/>
    <p:sldId id="2471" r:id="rId788"/>
    <p:sldId id="2453" r:id="rId789"/>
    <p:sldId id="2468" r:id="rId790"/>
    <p:sldId id="2469" r:id="rId791"/>
    <p:sldId id="2467" r:id="rId792"/>
    <p:sldId id="2470" r:id="rId793"/>
    <p:sldId id="2472" r:id="rId794"/>
    <p:sldId id="2474" r:id="rId795"/>
    <p:sldId id="2466" r:id="rId796"/>
    <p:sldId id="2475" r:id="rId797"/>
    <p:sldId id="2482" r:id="rId798"/>
    <p:sldId id="2479" r:id="rId799"/>
    <p:sldId id="2478" r:id="rId800"/>
    <p:sldId id="2481" r:id="rId801"/>
    <p:sldId id="2493" r:id="rId802"/>
    <p:sldId id="2489" r:id="rId803"/>
    <p:sldId id="2521" r:id="rId804"/>
    <p:sldId id="2517" r:id="rId805"/>
    <p:sldId id="2512" r:id="rId806"/>
    <p:sldId id="2513" r:id="rId807"/>
    <p:sldId id="2490" r:id="rId808"/>
    <p:sldId id="2514" r:id="rId809"/>
    <p:sldId id="2483" r:id="rId810"/>
    <p:sldId id="2484" r:id="rId811"/>
    <p:sldId id="2496" r:id="rId812"/>
    <p:sldId id="2497" r:id="rId813"/>
    <p:sldId id="2522" r:id="rId814"/>
    <p:sldId id="2500" r:id="rId815"/>
    <p:sldId id="2515" r:id="rId816"/>
    <p:sldId id="2461" r:id="rId817"/>
    <p:sldId id="2485" r:id="rId818"/>
    <p:sldId id="2486" r:id="rId819"/>
    <p:sldId id="2505" r:id="rId820"/>
    <p:sldId id="2506" r:id="rId821"/>
    <p:sldId id="2507" r:id="rId822"/>
    <p:sldId id="2508" r:id="rId823"/>
    <p:sldId id="2509" r:id="rId824"/>
    <p:sldId id="2516" r:id="rId825"/>
    <p:sldId id="2487" r:id="rId826"/>
    <p:sldId id="2455" r:id="rId827"/>
    <p:sldId id="2488" r:id="rId828"/>
    <p:sldId id="2511" r:id="rId829"/>
    <p:sldId id="2503" r:id="rId830"/>
    <p:sldId id="2510" r:id="rId831"/>
    <p:sldId id="2502" r:id="rId832"/>
    <p:sldId id="2527" r:id="rId833"/>
    <p:sldId id="2528" r:id="rId834"/>
    <p:sldId id="2529" r:id="rId835"/>
    <p:sldId id="2530" r:id="rId836"/>
    <p:sldId id="2531" r:id="rId837"/>
    <p:sldId id="2532" r:id="rId838"/>
    <p:sldId id="2534" r:id="rId839"/>
    <p:sldId id="2533" r:id="rId840"/>
    <p:sldId id="2536" r:id="rId841"/>
    <p:sldId id="2538" r:id="rId842"/>
    <p:sldId id="2537" r:id="rId843"/>
    <p:sldId id="2535" r:id="rId844"/>
    <p:sldId id="2501" r:id="rId845"/>
    <p:sldId id="2518" r:id="rId846"/>
    <p:sldId id="2539" r:id="rId847"/>
    <p:sldId id="2540" r:id="rId848"/>
    <p:sldId id="2541" r:id="rId849"/>
    <p:sldId id="2658" r:id="rId850"/>
    <p:sldId id="2657" r:id="rId851"/>
    <p:sldId id="2542" r:id="rId852"/>
    <p:sldId id="2524" r:id="rId85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ek05" id="{4DC3FCE5-5C97-45DD-A5E2-BEAD9E5F5DE9}">
          <p14:sldIdLst>
            <p14:sldId id="4012"/>
            <p14:sldId id="2344"/>
            <p14:sldId id="2320"/>
            <p14:sldId id="2321"/>
            <p14:sldId id="2334"/>
            <p14:sldId id="2335"/>
            <p14:sldId id="2336"/>
            <p14:sldId id="2337"/>
            <p14:sldId id="4047"/>
            <p14:sldId id="2338"/>
            <p14:sldId id="2364"/>
            <p14:sldId id="2365"/>
            <p14:sldId id="2366"/>
            <p14:sldId id="4013"/>
            <p14:sldId id="2340"/>
            <p14:sldId id="2361"/>
            <p14:sldId id="2362"/>
            <p14:sldId id="2341"/>
            <p14:sldId id="2342"/>
            <p14:sldId id="2343"/>
            <p14:sldId id="2316"/>
            <p14:sldId id="4034"/>
            <p14:sldId id="4024"/>
            <p14:sldId id="4018"/>
            <p14:sldId id="4016"/>
            <p14:sldId id="4019"/>
            <p14:sldId id="4020"/>
            <p14:sldId id="4023"/>
            <p14:sldId id="4021"/>
            <p14:sldId id="4022"/>
            <p14:sldId id="4025"/>
            <p14:sldId id="4026"/>
            <p14:sldId id="4049"/>
            <p14:sldId id="4015"/>
            <p14:sldId id="2318"/>
            <p14:sldId id="2348"/>
            <p14:sldId id="2352"/>
            <p14:sldId id="2347"/>
            <p14:sldId id="4039"/>
            <p14:sldId id="4037"/>
            <p14:sldId id="4038"/>
            <p14:sldId id="4051"/>
            <p14:sldId id="2319"/>
            <p14:sldId id="4042"/>
            <p14:sldId id="4043"/>
            <p14:sldId id="4044"/>
            <p14:sldId id="2317"/>
            <p14:sldId id="4052"/>
            <p14:sldId id="4035"/>
            <p14:sldId id="4027"/>
            <p14:sldId id="4036"/>
            <p14:sldId id="4028"/>
            <p14:sldId id="4029"/>
            <p14:sldId id="4030"/>
            <p14:sldId id="4031"/>
            <p14:sldId id="4032"/>
            <p14:sldId id="4033"/>
            <p14:sldId id="4050"/>
            <p14:sldId id="2345"/>
            <p14:sldId id="2349"/>
            <p14:sldId id="4040"/>
            <p14:sldId id="2351"/>
            <p14:sldId id="2346"/>
            <p14:sldId id="4048"/>
            <p14:sldId id="4045"/>
            <p14:sldId id="4046"/>
            <p14:sldId id="2357"/>
            <p14:sldId id="2358"/>
            <p14:sldId id="2359"/>
            <p14:sldId id="2355"/>
            <p14:sldId id="2360"/>
            <p14:sldId id="4053"/>
            <p14:sldId id="2377"/>
            <p14:sldId id="2368"/>
            <p14:sldId id="2425"/>
            <p14:sldId id="2424"/>
            <p14:sldId id="2438"/>
            <p14:sldId id="2429"/>
            <p14:sldId id="2430"/>
            <p14:sldId id="2444"/>
            <p14:sldId id="2431"/>
            <p14:sldId id="2433"/>
            <p14:sldId id="2436"/>
            <p14:sldId id="2434"/>
            <p14:sldId id="2435"/>
            <p14:sldId id="2439"/>
            <p14:sldId id="2440"/>
            <p14:sldId id="2354"/>
          </p14:sldIdLst>
        </p14:section>
        <p14:section name="Week04" id="{3D9FD960-3EBB-8847-A37F-7B90E0FC90C6}">
          <p14:sldIdLst>
            <p14:sldId id="3821"/>
            <p14:sldId id="3812"/>
            <p14:sldId id="3813"/>
            <p14:sldId id="3814"/>
            <p14:sldId id="3817"/>
            <p14:sldId id="3818"/>
            <p14:sldId id="3819"/>
            <p14:sldId id="3820"/>
            <p14:sldId id="3638"/>
            <p14:sldId id="3802"/>
            <p14:sldId id="3794"/>
            <p14:sldId id="3816"/>
            <p14:sldId id="3822"/>
            <p14:sldId id="3796"/>
            <p14:sldId id="3857"/>
            <p14:sldId id="3858"/>
            <p14:sldId id="3859"/>
            <p14:sldId id="3648"/>
            <p14:sldId id="3641"/>
            <p14:sldId id="3642"/>
            <p14:sldId id="3643"/>
            <p14:sldId id="3653"/>
            <p14:sldId id="3649"/>
            <p14:sldId id="3656"/>
            <p14:sldId id="3651"/>
            <p14:sldId id="3657"/>
            <p14:sldId id="3652"/>
            <p14:sldId id="3659"/>
            <p14:sldId id="3661"/>
            <p14:sldId id="3663"/>
            <p14:sldId id="3664"/>
            <p14:sldId id="3665"/>
            <p14:sldId id="3666"/>
            <p14:sldId id="3667"/>
            <p14:sldId id="3673"/>
            <p14:sldId id="3669"/>
            <p14:sldId id="3670"/>
            <p14:sldId id="3671"/>
            <p14:sldId id="3672"/>
            <p14:sldId id="3797"/>
            <p14:sldId id="3798"/>
            <p14:sldId id="3825"/>
            <p14:sldId id="3826"/>
            <p14:sldId id="3827"/>
            <p14:sldId id="3861"/>
            <p14:sldId id="3807"/>
            <p14:sldId id="3824"/>
            <p14:sldId id="3860"/>
            <p14:sldId id="3829"/>
            <p14:sldId id="3800"/>
            <p14:sldId id="3801"/>
            <p14:sldId id="3808"/>
            <p14:sldId id="3809"/>
            <p14:sldId id="3810"/>
            <p14:sldId id="3811"/>
            <p14:sldId id="3830"/>
            <p14:sldId id="3831"/>
            <p14:sldId id="3838"/>
            <p14:sldId id="3841"/>
            <p14:sldId id="3842"/>
            <p14:sldId id="3862"/>
            <p14:sldId id="3856"/>
            <p14:sldId id="3844"/>
            <p14:sldId id="3832"/>
            <p14:sldId id="3845"/>
            <p14:sldId id="3848"/>
            <p14:sldId id="3846"/>
            <p14:sldId id="3847"/>
            <p14:sldId id="3849"/>
            <p14:sldId id="3866"/>
            <p14:sldId id="3867"/>
            <p14:sldId id="3868"/>
            <p14:sldId id="3850"/>
            <p14:sldId id="3851"/>
            <p14:sldId id="3854"/>
            <p14:sldId id="3852"/>
            <p14:sldId id="3853"/>
            <p14:sldId id="3855"/>
            <p14:sldId id="3837"/>
            <p14:sldId id="3864"/>
            <p14:sldId id="3863"/>
            <p14:sldId id="3865"/>
            <p14:sldId id="3895"/>
            <p14:sldId id="3872"/>
            <p14:sldId id="3873"/>
            <p14:sldId id="3874"/>
            <p14:sldId id="3875"/>
            <p14:sldId id="3876"/>
            <p14:sldId id="3877"/>
            <p14:sldId id="3878"/>
            <p14:sldId id="3879"/>
            <p14:sldId id="3880"/>
            <p14:sldId id="3896"/>
            <p14:sldId id="3897"/>
            <p14:sldId id="3881"/>
            <p14:sldId id="3882"/>
            <p14:sldId id="3883"/>
            <p14:sldId id="3884"/>
            <p14:sldId id="3885"/>
            <p14:sldId id="3886"/>
            <p14:sldId id="3871"/>
            <p14:sldId id="3870"/>
          </p14:sldIdLst>
        </p14:section>
        <p14:section name="Week03" id="{7EC6DDA4-FA99-CE41-9519-27835014F7AF}">
          <p14:sldIdLst>
            <p14:sldId id="3627"/>
            <p14:sldId id="3626"/>
            <p14:sldId id="3501"/>
            <p14:sldId id="3502"/>
            <p14:sldId id="3503"/>
            <p14:sldId id="3504"/>
            <p14:sldId id="3629"/>
            <p14:sldId id="3512"/>
            <p14:sldId id="3513"/>
            <p14:sldId id="3514"/>
            <p14:sldId id="3515"/>
            <p14:sldId id="3518"/>
            <p14:sldId id="3519"/>
            <p14:sldId id="3520"/>
            <p14:sldId id="3521"/>
            <p14:sldId id="3633"/>
            <p14:sldId id="3634"/>
            <p14:sldId id="3631"/>
            <p14:sldId id="3632"/>
            <p14:sldId id="3522"/>
            <p14:sldId id="3523"/>
            <p14:sldId id="3524"/>
            <p14:sldId id="3525"/>
            <p14:sldId id="3526"/>
            <p14:sldId id="3628"/>
            <p14:sldId id="3527"/>
            <p14:sldId id="3528"/>
            <p14:sldId id="3529"/>
            <p14:sldId id="3530"/>
            <p14:sldId id="3531"/>
            <p14:sldId id="3532"/>
            <p14:sldId id="3533"/>
            <p14:sldId id="3534"/>
            <p14:sldId id="3535"/>
            <p14:sldId id="3536"/>
            <p14:sldId id="3537"/>
            <p14:sldId id="3538"/>
            <p14:sldId id="3539"/>
            <p14:sldId id="3540"/>
            <p14:sldId id="3541"/>
            <p14:sldId id="3542"/>
            <p14:sldId id="3543"/>
            <p14:sldId id="3544"/>
            <p14:sldId id="3545"/>
            <p14:sldId id="3546"/>
            <p14:sldId id="3547"/>
            <p14:sldId id="3548"/>
            <p14:sldId id="3549"/>
            <p14:sldId id="3550"/>
            <p14:sldId id="3551"/>
            <p14:sldId id="3630"/>
            <p14:sldId id="3552"/>
            <p14:sldId id="3553"/>
            <p14:sldId id="3554"/>
            <p14:sldId id="3555"/>
            <p14:sldId id="3556"/>
            <p14:sldId id="3557"/>
            <p14:sldId id="3635"/>
            <p14:sldId id="3583"/>
            <p14:sldId id="3584"/>
            <p14:sldId id="3585"/>
            <p14:sldId id="3586"/>
            <p14:sldId id="3760"/>
            <p14:sldId id="3755"/>
            <p14:sldId id="3756"/>
            <p14:sldId id="3757"/>
            <p14:sldId id="3758"/>
            <p14:sldId id="3759"/>
            <p14:sldId id="2817"/>
            <p14:sldId id="3720"/>
            <p14:sldId id="3721"/>
            <p14:sldId id="3722"/>
            <p14:sldId id="3723"/>
            <p14:sldId id="3724"/>
            <p14:sldId id="3725"/>
            <p14:sldId id="3726"/>
            <p14:sldId id="3714"/>
            <p14:sldId id="3571"/>
            <p14:sldId id="3715"/>
            <p14:sldId id="3712"/>
            <p14:sldId id="3713"/>
            <p14:sldId id="3716"/>
            <p14:sldId id="3674"/>
            <p14:sldId id="3675"/>
            <p14:sldId id="3676"/>
            <p14:sldId id="2793"/>
            <p14:sldId id="3677"/>
            <p14:sldId id="3709"/>
            <p14:sldId id="3678"/>
            <p14:sldId id="3681"/>
            <p14:sldId id="3682"/>
            <p14:sldId id="3683"/>
            <p14:sldId id="3684"/>
            <p14:sldId id="3686"/>
            <p14:sldId id="3685"/>
            <p14:sldId id="3679"/>
            <p14:sldId id="3710"/>
            <p14:sldId id="3692"/>
            <p14:sldId id="3687"/>
            <p14:sldId id="3680"/>
            <p14:sldId id="3688"/>
            <p14:sldId id="3689"/>
            <p14:sldId id="3690"/>
            <p14:sldId id="3691"/>
            <p14:sldId id="3693"/>
            <p14:sldId id="3694"/>
            <p14:sldId id="2804"/>
            <p14:sldId id="3711"/>
            <p14:sldId id="3696"/>
            <p14:sldId id="3697"/>
            <p14:sldId id="3698"/>
            <p14:sldId id="3699"/>
            <p14:sldId id="3700"/>
            <p14:sldId id="3701"/>
            <p14:sldId id="3707"/>
            <p14:sldId id="3702"/>
            <p14:sldId id="3703"/>
            <p14:sldId id="3704"/>
            <p14:sldId id="3708"/>
            <p14:sldId id="3705"/>
            <p14:sldId id="3706"/>
            <p14:sldId id="2058"/>
            <p14:sldId id="2092"/>
            <p14:sldId id="3718"/>
            <p14:sldId id="3717"/>
            <p14:sldId id="3719"/>
            <p14:sldId id="3736"/>
            <p14:sldId id="3739"/>
            <p14:sldId id="3728"/>
            <p14:sldId id="3729"/>
            <p14:sldId id="3730"/>
            <p14:sldId id="3733"/>
            <p14:sldId id="3762"/>
            <p14:sldId id="3763"/>
            <p14:sldId id="3731"/>
            <p14:sldId id="3734"/>
            <p14:sldId id="3754"/>
            <p14:sldId id="3732"/>
            <p14:sldId id="3735"/>
            <p14:sldId id="3737"/>
            <p14:sldId id="3740"/>
            <p14:sldId id="3738"/>
            <p14:sldId id="3741"/>
            <p14:sldId id="3742"/>
            <p14:sldId id="3743"/>
            <p14:sldId id="3744"/>
            <p14:sldId id="3745"/>
            <p14:sldId id="3746"/>
            <p14:sldId id="3747"/>
            <p14:sldId id="3748"/>
            <p14:sldId id="3749"/>
            <p14:sldId id="3750"/>
            <p14:sldId id="3751"/>
            <p14:sldId id="3752"/>
            <p14:sldId id="3753"/>
            <p14:sldId id="3782"/>
            <p14:sldId id="3790"/>
            <p14:sldId id="3791"/>
            <p14:sldId id="3792"/>
            <p14:sldId id="3787"/>
            <p14:sldId id="3766"/>
            <p14:sldId id="3769"/>
            <p14:sldId id="3773"/>
            <p14:sldId id="3774"/>
            <p14:sldId id="3767"/>
            <p14:sldId id="3770"/>
            <p14:sldId id="3771"/>
            <p14:sldId id="3776"/>
            <p14:sldId id="397"/>
            <p14:sldId id="398"/>
            <p14:sldId id="3775"/>
            <p14:sldId id="3778"/>
            <p14:sldId id="3777"/>
            <p14:sldId id="3783"/>
            <p14:sldId id="3789"/>
            <p14:sldId id="3779"/>
            <p14:sldId id="3788"/>
            <p14:sldId id="3780"/>
            <p14:sldId id="3781"/>
            <p14:sldId id="3765"/>
            <p14:sldId id="3785"/>
            <p14:sldId id="3784"/>
            <p14:sldId id="499"/>
            <p14:sldId id="2038"/>
            <p14:sldId id="2006"/>
            <p14:sldId id="2007"/>
            <p14:sldId id="2009"/>
            <p14:sldId id="2039"/>
            <p14:sldId id="2011"/>
            <p14:sldId id="2012"/>
            <p14:sldId id="3786"/>
            <p14:sldId id="2013"/>
            <p14:sldId id="2008"/>
            <p14:sldId id="2040"/>
            <p14:sldId id="2043"/>
            <p14:sldId id="2041"/>
          </p14:sldIdLst>
        </p14:section>
        <p14:section name="Week02" id="{C5632558-1825-9A4A-B744-4CC3BB5B4A22}">
          <p14:sldIdLst>
            <p14:sldId id="3329"/>
            <p14:sldId id="3413"/>
            <p14:sldId id="3360"/>
            <p14:sldId id="3444"/>
            <p14:sldId id="3446"/>
            <p14:sldId id="3445"/>
            <p14:sldId id="3363"/>
            <p14:sldId id="3364"/>
            <p14:sldId id="3433"/>
            <p14:sldId id="3434"/>
            <p14:sldId id="3435"/>
            <p14:sldId id="3366"/>
            <p14:sldId id="3367"/>
            <p14:sldId id="3368"/>
            <p14:sldId id="3369"/>
            <p14:sldId id="3436"/>
            <p14:sldId id="3370"/>
            <p14:sldId id="3371"/>
            <p14:sldId id="3372"/>
            <p14:sldId id="3373"/>
            <p14:sldId id="3374"/>
            <p14:sldId id="3375"/>
            <p14:sldId id="3379"/>
            <p14:sldId id="3380"/>
            <p14:sldId id="3443"/>
            <p14:sldId id="3447"/>
            <p14:sldId id="3381"/>
            <p14:sldId id="3382"/>
            <p14:sldId id="3383"/>
            <p14:sldId id="3384"/>
            <p14:sldId id="3385"/>
            <p14:sldId id="3386"/>
            <p14:sldId id="3387"/>
            <p14:sldId id="3392"/>
            <p14:sldId id="3448"/>
            <p14:sldId id="3394"/>
            <p14:sldId id="3395"/>
            <p14:sldId id="3396"/>
            <p14:sldId id="3397"/>
            <p14:sldId id="3398"/>
            <p14:sldId id="3449"/>
            <p14:sldId id="3399"/>
            <p14:sldId id="3400"/>
            <p14:sldId id="3401"/>
            <p14:sldId id="3402"/>
            <p14:sldId id="3403"/>
            <p14:sldId id="3404"/>
            <p14:sldId id="3405"/>
            <p14:sldId id="3406"/>
            <p14:sldId id="3407"/>
            <p14:sldId id="3408"/>
            <p14:sldId id="3409"/>
            <p14:sldId id="3410"/>
            <p14:sldId id="3411"/>
            <p14:sldId id="3462"/>
            <p14:sldId id="3437"/>
            <p14:sldId id="3442"/>
            <p14:sldId id="3438"/>
            <p14:sldId id="3439"/>
            <p14:sldId id="3474"/>
            <p14:sldId id="3475"/>
            <p14:sldId id="3476"/>
            <p14:sldId id="3477"/>
            <p14:sldId id="3478"/>
            <p14:sldId id="3376"/>
            <p14:sldId id="3377"/>
            <p14:sldId id="3378"/>
            <p14:sldId id="3457"/>
            <p14:sldId id="3460"/>
            <p14:sldId id="3459"/>
            <p14:sldId id="3461"/>
            <p14:sldId id="3455"/>
            <p14:sldId id="3441"/>
            <p14:sldId id="3452"/>
            <p14:sldId id="3440"/>
            <p14:sldId id="3450"/>
            <p14:sldId id="3451"/>
            <p14:sldId id="3414"/>
            <p14:sldId id="3415"/>
            <p14:sldId id="3416"/>
          </p14:sldIdLst>
        </p14:section>
        <p14:section name="Week01" id="{C160EE5D-8A9C-C04F-AFF9-4A719C14E207}">
          <p14:sldIdLst>
            <p14:sldId id="3265"/>
            <p14:sldId id="3317"/>
            <p14:sldId id="3266"/>
            <p14:sldId id="3320"/>
            <p14:sldId id="3321"/>
            <p14:sldId id="3323"/>
            <p14:sldId id="3322"/>
            <p14:sldId id="3319"/>
            <p14:sldId id="3267"/>
            <p14:sldId id="3268"/>
            <p14:sldId id="3270"/>
            <p14:sldId id="3271"/>
            <p14:sldId id="3313"/>
            <p14:sldId id="3318"/>
            <p14:sldId id="3315"/>
            <p14:sldId id="3316"/>
            <p14:sldId id="3272"/>
            <p14:sldId id="3273"/>
            <p14:sldId id="3274"/>
            <p14:sldId id="3275"/>
            <p14:sldId id="3276"/>
            <p14:sldId id="3277"/>
            <p14:sldId id="3330"/>
            <p14:sldId id="3331"/>
            <p14:sldId id="3332"/>
            <p14:sldId id="3333"/>
            <p14:sldId id="3334"/>
            <p14:sldId id="3278"/>
            <p14:sldId id="3279"/>
            <p14:sldId id="3280"/>
            <p14:sldId id="3281"/>
            <p14:sldId id="3282"/>
            <p14:sldId id="3283"/>
            <p14:sldId id="3284"/>
            <p14:sldId id="3285"/>
            <p14:sldId id="3286"/>
            <p14:sldId id="3287"/>
            <p14:sldId id="3288"/>
            <p14:sldId id="3289"/>
            <p14:sldId id="3290"/>
            <p14:sldId id="3291"/>
            <p14:sldId id="3335"/>
            <p14:sldId id="3292"/>
            <p14:sldId id="3293"/>
            <p14:sldId id="3294"/>
            <p14:sldId id="3354"/>
            <p14:sldId id="3295"/>
            <p14:sldId id="3296"/>
            <p14:sldId id="3297"/>
            <p14:sldId id="3298"/>
            <p14:sldId id="3299"/>
            <p14:sldId id="3300"/>
            <p14:sldId id="3301"/>
            <p14:sldId id="3302"/>
            <p14:sldId id="3303"/>
            <p14:sldId id="3304"/>
            <p14:sldId id="3305"/>
            <p14:sldId id="3306"/>
            <p14:sldId id="3307"/>
            <p14:sldId id="3308"/>
            <p14:sldId id="3309"/>
            <p14:sldId id="3310"/>
            <p14:sldId id="3311"/>
            <p14:sldId id="3312"/>
            <p14:sldId id="3227"/>
            <p14:sldId id="3228"/>
            <p14:sldId id="3229"/>
            <p14:sldId id="3230"/>
            <p14:sldId id="3356"/>
            <p14:sldId id="3336"/>
            <p14:sldId id="3353"/>
            <p14:sldId id="3337"/>
            <p14:sldId id="3338"/>
            <p14:sldId id="3339"/>
            <p14:sldId id="3340"/>
            <p14:sldId id="3341"/>
            <p14:sldId id="3342"/>
            <p14:sldId id="3343"/>
            <p14:sldId id="3344"/>
            <p14:sldId id="3345"/>
            <p14:sldId id="3346"/>
            <p14:sldId id="3347"/>
            <p14:sldId id="3348"/>
            <p14:sldId id="3349"/>
            <p14:sldId id="3352"/>
            <p14:sldId id="3355"/>
            <p14:sldId id="3324"/>
            <p14:sldId id="3326"/>
            <p14:sldId id="3327"/>
            <p14:sldId id="3359"/>
            <p14:sldId id="3328"/>
            <p14:sldId id="3325"/>
            <p14:sldId id="3357"/>
            <p14:sldId id="3358"/>
          </p14:sldIdLst>
        </p14:section>
        <p14:section name="Week00" id="{45232EB5-459D-D043-8FEC-0E25EFC0E79F}">
          <p14:sldIdLst>
            <p14:sldId id="3193"/>
            <p14:sldId id="3264"/>
            <p14:sldId id="3250"/>
            <p14:sldId id="3249"/>
            <p14:sldId id="3198"/>
            <p14:sldId id="3214"/>
            <p14:sldId id="3235"/>
            <p14:sldId id="3236"/>
            <p14:sldId id="3199"/>
            <p14:sldId id="3251"/>
            <p14:sldId id="3260"/>
            <p14:sldId id="3261"/>
            <p14:sldId id="3243"/>
            <p14:sldId id="3210"/>
            <p14:sldId id="3194"/>
            <p14:sldId id="3213"/>
            <p14:sldId id="3195"/>
            <p14:sldId id="3215"/>
            <p14:sldId id="3211"/>
            <p14:sldId id="3212"/>
            <p14:sldId id="3247"/>
            <p14:sldId id="3252"/>
            <p14:sldId id="3253"/>
            <p14:sldId id="3257"/>
            <p14:sldId id="3254"/>
            <p14:sldId id="3255"/>
            <p14:sldId id="3256"/>
            <p14:sldId id="3258"/>
            <p14:sldId id="3200"/>
            <p14:sldId id="3209"/>
            <p14:sldId id="3201"/>
            <p14:sldId id="3202"/>
            <p14:sldId id="3204"/>
            <p14:sldId id="3216"/>
            <p14:sldId id="3205"/>
            <p14:sldId id="3206"/>
            <p14:sldId id="3207"/>
            <p14:sldId id="3208"/>
            <p14:sldId id="3248"/>
            <p14:sldId id="3225"/>
            <p14:sldId id="3232"/>
            <p14:sldId id="3217"/>
            <p14:sldId id="3218"/>
            <p14:sldId id="3219"/>
            <p14:sldId id="3220"/>
            <p14:sldId id="3221"/>
            <p14:sldId id="3222"/>
            <p14:sldId id="3223"/>
            <p14:sldId id="3224"/>
            <p14:sldId id="3233"/>
            <p14:sldId id="3238"/>
            <p14:sldId id="3239"/>
            <p14:sldId id="3240"/>
            <p14:sldId id="3244"/>
            <p14:sldId id="3241"/>
            <p14:sldId id="3245"/>
            <p14:sldId id="3246"/>
            <p14:sldId id="3234"/>
          </p14:sldIdLst>
        </p14:section>
        <p14:section name="XXX" id="{B87B3B9A-2A5E-6247-A0D4-FAB11BAB3040}">
          <p14:sldIdLst>
            <p14:sldId id="3263"/>
            <p14:sldId id="3419"/>
            <p14:sldId id="3420"/>
            <p14:sldId id="3421"/>
            <p14:sldId id="3422"/>
            <p14:sldId id="3423"/>
            <p14:sldId id="3424"/>
            <p14:sldId id="3425"/>
            <p14:sldId id="3426"/>
            <p14:sldId id="3427"/>
            <p14:sldId id="3428"/>
            <p14:sldId id="3429"/>
            <p14:sldId id="3430"/>
            <p14:sldId id="3431"/>
            <p14:sldId id="3432"/>
          </p14:sldIdLst>
        </p14:section>
        <p14:section name="XXX" id="{C3DB6325-335F-FC45-BCF8-7622B1FBC319}">
          <p14:sldIdLst/>
        </p14:section>
        <p14:section name="XXX" id="{3560F2C0-43AF-AC4D-BA36-43F1CCBEF54A}">
          <p14:sldIdLst/>
        </p14:section>
        <p14:section name="Colloquium" id="{AF52D4A8-CC65-374F-B5B7-E4D9A47725FF}">
          <p14:sldIdLst>
            <p14:sldId id="3480"/>
            <p14:sldId id="3481"/>
            <p14:sldId id="3479"/>
            <p14:sldId id="3482"/>
            <p14:sldId id="3483"/>
            <p14:sldId id="3484"/>
            <p14:sldId id="3486"/>
            <p14:sldId id="3485"/>
            <p14:sldId id="3487"/>
            <p14:sldId id="3488"/>
            <p14:sldId id="3489"/>
            <p14:sldId id="3490"/>
            <p14:sldId id="3491"/>
            <p14:sldId id="3494"/>
            <p14:sldId id="3496"/>
            <p14:sldId id="3495"/>
            <p14:sldId id="3492"/>
            <p14:sldId id="3499"/>
            <p14:sldId id="3493"/>
            <p14:sldId id="3497"/>
            <p14:sldId id="3498"/>
          </p14:sldIdLst>
        </p14:section>
        <p14:section name="review" id="{5C94ACD2-592F-1547-B5E8-D38BD82B377E}">
          <p14:sldIdLst>
            <p14:sldId id="2339"/>
          </p14:sldIdLst>
        </p14:section>
        <p14:section name="week 6" id="{1140A3CD-6114-ED45-A036-D31263EE1EAD}">
          <p14:sldIdLst>
            <p14:sldId id="3898"/>
            <p14:sldId id="3899"/>
            <p14:sldId id="3900"/>
            <p14:sldId id="3901"/>
            <p14:sldId id="3902"/>
            <p14:sldId id="3903"/>
            <p14:sldId id="3904"/>
            <p14:sldId id="3905"/>
            <p14:sldId id="3906"/>
            <p14:sldId id="3907"/>
            <p14:sldId id="3908"/>
            <p14:sldId id="3909"/>
            <p14:sldId id="3910"/>
            <p14:sldId id="3911"/>
            <p14:sldId id="3912"/>
            <p14:sldId id="3913"/>
            <p14:sldId id="3914"/>
            <p14:sldId id="3915"/>
            <p14:sldId id="3916"/>
            <p14:sldId id="3917"/>
            <p14:sldId id="3918"/>
            <p14:sldId id="3919"/>
            <p14:sldId id="3920"/>
            <p14:sldId id="3921"/>
            <p14:sldId id="3922"/>
            <p14:sldId id="3923"/>
            <p14:sldId id="3924"/>
            <p14:sldId id="3925"/>
            <p14:sldId id="3926"/>
            <p14:sldId id="3927"/>
            <p14:sldId id="3928"/>
            <p14:sldId id="3929"/>
            <p14:sldId id="3930"/>
            <p14:sldId id="3931"/>
            <p14:sldId id="3932"/>
            <p14:sldId id="3933"/>
            <p14:sldId id="3934"/>
            <p14:sldId id="3935"/>
            <p14:sldId id="3936"/>
            <p14:sldId id="3937"/>
            <p14:sldId id="3938"/>
            <p14:sldId id="3939"/>
            <p14:sldId id="3940"/>
            <p14:sldId id="3941"/>
            <p14:sldId id="3942"/>
            <p14:sldId id="3943"/>
            <p14:sldId id="3944"/>
            <p14:sldId id="3945"/>
            <p14:sldId id="3946"/>
            <p14:sldId id="3947"/>
            <p14:sldId id="3948"/>
            <p14:sldId id="3949"/>
            <p14:sldId id="3950"/>
            <p14:sldId id="3951"/>
            <p14:sldId id="3952"/>
            <p14:sldId id="3953"/>
            <p14:sldId id="3954"/>
            <p14:sldId id="3955"/>
            <p14:sldId id="3956"/>
            <p14:sldId id="3957"/>
            <p14:sldId id="3958"/>
            <p14:sldId id="3959"/>
            <p14:sldId id="3960"/>
            <p14:sldId id="3961"/>
            <p14:sldId id="3962"/>
            <p14:sldId id="3963"/>
            <p14:sldId id="3964"/>
            <p14:sldId id="3965"/>
            <p14:sldId id="3966"/>
            <p14:sldId id="3967"/>
            <p14:sldId id="3968"/>
            <p14:sldId id="3969"/>
            <p14:sldId id="3970"/>
            <p14:sldId id="3971"/>
            <p14:sldId id="3972"/>
            <p14:sldId id="3973"/>
            <p14:sldId id="3974"/>
            <p14:sldId id="3975"/>
            <p14:sldId id="3976"/>
            <p14:sldId id="3977"/>
            <p14:sldId id="3978"/>
            <p14:sldId id="3979"/>
            <p14:sldId id="3980"/>
            <p14:sldId id="3981"/>
            <p14:sldId id="3982"/>
            <p14:sldId id="3983"/>
            <p14:sldId id="3984"/>
            <p14:sldId id="3985"/>
            <p14:sldId id="3986"/>
            <p14:sldId id="3987"/>
            <p14:sldId id="3988"/>
            <p14:sldId id="3989"/>
            <p14:sldId id="3990"/>
            <p14:sldId id="3991"/>
            <p14:sldId id="3992"/>
            <p14:sldId id="3993"/>
            <p14:sldId id="3994"/>
            <p14:sldId id="3995"/>
            <p14:sldId id="3996"/>
            <p14:sldId id="3997"/>
            <p14:sldId id="3998"/>
            <p14:sldId id="3999"/>
            <p14:sldId id="4000"/>
            <p14:sldId id="4001"/>
            <p14:sldId id="4002"/>
            <p14:sldId id="4003"/>
            <p14:sldId id="4004"/>
            <p14:sldId id="4005"/>
            <p14:sldId id="4006"/>
            <p14:sldId id="4007"/>
            <p14:sldId id="4008"/>
            <p14:sldId id="4009"/>
            <p14:sldId id="4010"/>
            <p14:sldId id="4011"/>
          </p14:sldIdLst>
        </p14:section>
        <p14:section name="week 7" id="{DED286CA-32D4-4E48-B9F6-5F80446AE009}">
          <p14:sldIdLst>
            <p14:sldId id="2462"/>
            <p14:sldId id="2463"/>
            <p14:sldId id="2464"/>
            <p14:sldId id="2494"/>
            <p14:sldId id="2495"/>
            <p14:sldId id="2450"/>
            <p14:sldId id="2446"/>
            <p14:sldId id="2480"/>
            <p14:sldId id="2452"/>
            <p14:sldId id="2459"/>
            <p14:sldId id="2454"/>
            <p14:sldId id="2458"/>
            <p14:sldId id="2456"/>
            <p14:sldId id="2457"/>
            <p14:sldId id="2447"/>
            <p14:sldId id="2460"/>
            <p14:sldId id="2465"/>
            <p14:sldId id="2471"/>
            <p14:sldId id="2453"/>
            <p14:sldId id="2468"/>
            <p14:sldId id="2469"/>
            <p14:sldId id="2467"/>
            <p14:sldId id="2470"/>
            <p14:sldId id="2472"/>
            <p14:sldId id="2474"/>
            <p14:sldId id="2466"/>
            <p14:sldId id="2475"/>
            <p14:sldId id="2482"/>
            <p14:sldId id="2479"/>
            <p14:sldId id="2478"/>
            <p14:sldId id="2481"/>
            <p14:sldId id="2493"/>
            <p14:sldId id="2489"/>
            <p14:sldId id="2521"/>
            <p14:sldId id="2517"/>
            <p14:sldId id="2512"/>
            <p14:sldId id="2513"/>
            <p14:sldId id="2490"/>
            <p14:sldId id="2514"/>
            <p14:sldId id="2483"/>
            <p14:sldId id="2484"/>
            <p14:sldId id="2496"/>
            <p14:sldId id="2497"/>
            <p14:sldId id="2522"/>
            <p14:sldId id="2500"/>
            <p14:sldId id="2515"/>
            <p14:sldId id="2461"/>
            <p14:sldId id="2485"/>
            <p14:sldId id="2486"/>
            <p14:sldId id="2505"/>
            <p14:sldId id="2506"/>
            <p14:sldId id="2507"/>
            <p14:sldId id="2508"/>
            <p14:sldId id="2509"/>
            <p14:sldId id="2516"/>
            <p14:sldId id="2487"/>
            <p14:sldId id="2455"/>
            <p14:sldId id="2488"/>
            <p14:sldId id="2511"/>
            <p14:sldId id="2503"/>
            <p14:sldId id="2510"/>
            <p14:sldId id="2502"/>
            <p14:sldId id="2527"/>
            <p14:sldId id="2528"/>
            <p14:sldId id="2529"/>
            <p14:sldId id="2530"/>
            <p14:sldId id="2531"/>
            <p14:sldId id="2532"/>
            <p14:sldId id="2534"/>
            <p14:sldId id="2533"/>
            <p14:sldId id="2536"/>
            <p14:sldId id="2538"/>
            <p14:sldId id="2537"/>
            <p14:sldId id="2535"/>
            <p14:sldId id="2501"/>
            <p14:sldId id="2518"/>
            <p14:sldId id="2539"/>
            <p14:sldId id="2540"/>
            <p14:sldId id="2541"/>
            <p14:sldId id="2658"/>
            <p14:sldId id="2657"/>
            <p14:sldId id="2542"/>
            <p14:sldId id="2524"/>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A6ED"/>
    <a:srgbClr val="007B00"/>
    <a:srgbClr val="0432FF"/>
    <a:srgbClr val="00D26A"/>
    <a:srgbClr val="00007F"/>
    <a:srgbClr val="7121FF"/>
    <a:srgbClr val="F80B8D"/>
    <a:srgbClr val="F3E8B2"/>
    <a:srgbClr val="EDF9D5"/>
    <a:srgbClr val="A6E22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34" autoAdjust="0"/>
    <p:restoredTop sz="94994" autoAdjust="0"/>
  </p:normalViewPr>
  <p:slideViewPr>
    <p:cSldViewPr snapToGrid="0" snapToObjects="1">
      <p:cViewPr varScale="1">
        <p:scale>
          <a:sx n="127" d="100"/>
          <a:sy n="127" d="100"/>
        </p:scale>
        <p:origin x="184" y="81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0" d="100"/>
        <a:sy n="140" d="100"/>
      </p:scale>
      <p:origin x="0" y="-2850"/>
    </p:cViewPr>
  </p:sorterViewPr>
  <p:notesViewPr>
    <p:cSldViewPr snapToGrid="0" snapToObjects="1">
      <p:cViewPr varScale="1">
        <p:scale>
          <a:sx n="97" d="100"/>
          <a:sy n="97" d="100"/>
        </p:scale>
        <p:origin x="3976"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theme" Target="theme/theme1.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853" Type="http://schemas.openxmlformats.org/officeDocument/2006/relationships/slide" Target="slides/slide852.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846" Type="http://schemas.openxmlformats.org/officeDocument/2006/relationships/slide" Target="slides/slide845.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857" Type="http://schemas.openxmlformats.org/officeDocument/2006/relationships/viewProps" Target="viewProps.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674" Type="http://schemas.openxmlformats.org/officeDocument/2006/relationships/slide" Target="slides/slide673.xml"/><Relationship Id="rId24" Type="http://schemas.openxmlformats.org/officeDocument/2006/relationships/slide" Target="slides/slide23.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839" Type="http://schemas.openxmlformats.org/officeDocument/2006/relationships/slide" Target="slides/slide838.xml"/><Relationship Id="rId173" Type="http://schemas.openxmlformats.org/officeDocument/2006/relationships/slide" Target="slides/slide172.xml"/><Relationship Id="rId380" Type="http://schemas.openxmlformats.org/officeDocument/2006/relationships/slide" Target="slides/slide379.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notesMaster" Target="notesMasters/notesMaster1.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presProps" Target="presProps.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slide" Target="slides/slide839.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slide" Target="slides/slide850.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844" Type="http://schemas.openxmlformats.org/officeDocument/2006/relationships/slide" Target="slides/slide843.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855" Type="http://schemas.openxmlformats.org/officeDocument/2006/relationships/handoutMaster" Target="handoutMasters/handoutMaster1.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slide" Target="slides/slide83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slide" Target="slides/slide847.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859" Type="http://schemas.openxmlformats.org/officeDocument/2006/relationships/tableStyles" Target="tableStyles.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271" Type="http://schemas.openxmlformats.org/officeDocument/2006/relationships/slide" Target="slides/slide270.xml"/><Relationship Id="rId66" Type="http://schemas.openxmlformats.org/officeDocument/2006/relationships/slide" Target="slides/slide65.xml"/><Relationship Id="rId131" Type="http://schemas.openxmlformats.org/officeDocument/2006/relationships/slide" Target="slides/slide130.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 Id="rId229" Type="http://schemas.openxmlformats.org/officeDocument/2006/relationships/slide" Target="slides/slide228.xml"/><Relationship Id="rId436" Type="http://schemas.openxmlformats.org/officeDocument/2006/relationships/slide" Target="slides/slide435.xml"/><Relationship Id="rId643" Type="http://schemas.openxmlformats.org/officeDocument/2006/relationships/slide" Target="slides/slide642.xml"/><Relationship Id="rId850" Type="http://schemas.openxmlformats.org/officeDocument/2006/relationships/slide" Target="slides/slide84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03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F5022DE-6AFB-7B42-B89D-CD8E93E79A8E}" type="datetimeFigureOut">
              <a:rPr lang="en-US" smtClean="0"/>
              <a:t>10/6/24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7C4E7A-80A7-5241-AF5C-0BCAFE71C223}" type="slidenum">
              <a:rPr lang="en-US" smtClean="0"/>
              <a:t>‹#›</a:t>
            </a:fld>
            <a:endParaRPr lang="en-US"/>
          </a:p>
        </p:txBody>
      </p:sp>
    </p:spTree>
    <p:extLst>
      <p:ext uri="{BB962C8B-B14F-4D97-AF65-F5344CB8AC3E}">
        <p14:creationId xmlns:p14="http://schemas.microsoft.com/office/powerpoint/2010/main" val="362146484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5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60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60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6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69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78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0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0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84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8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638604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376BF-8226-99B5-69FB-75D9BCFE78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FEB499-1402-3E9E-204C-9168F00EEE0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9C6EB46-DDB1-5A14-B6F6-59EAF785CA7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501230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F7B83-04D4-7490-EE10-11DC5B0168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CB2285-4023-7356-3694-5AECBD1F32F0}"/>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B829061-7A56-ADAF-CBDE-B6CE72B849A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11280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C79045-4BBB-D012-7A2D-D6E73CAD44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1B27A4-83CA-2496-3E63-42B35AA04C0C}"/>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C6DBCE7-970B-AC68-EE6B-52BB99DB317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505022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EDCC38-67F5-2CAD-C980-FD219B0C37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71A6C3-FF11-CA4E-EB76-89DDE460335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959F2AA-AA1A-0D59-63D1-3817E2A04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575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781B5-BE52-D68B-8B8F-DC6F4E74EA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3C99EB-21A7-9646-8CE6-A093DD7E794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2AC1D96-0870-84C2-10E6-9A6555054DA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017664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D5D01-8292-144F-45F6-2FC1045D53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E1DCC7-2DBF-01D7-3820-94E65F0A5B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C2B7E4-8775-155A-039D-56CD2BE182A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989928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462514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ADBAE-8B55-8C80-5966-81578E738A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0E23C4-C8E7-151A-DF49-86D0933E4C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C81A61-F02D-C553-7779-32014C8B37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985565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B36AD-6150-AF2B-1C38-82D8640291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FA7238-8894-D05E-25F2-60DB39E10D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CD4049-CB1F-E880-0473-62503CA190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640811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B661B-FA47-9F72-6C46-C1B0B5809A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4B55AB-F292-FF25-8367-B6ADDE4236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C08BEB-4FA8-B453-088E-D78C9E660E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22669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5118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DD7F7-8592-C37A-6BCB-190ECFE6A0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2D1FE9-5013-A8C4-072C-75E1BAEB80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4F91A8-0B1F-C77E-6F87-DDF71E8D679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670007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954572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705082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9530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71304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B583A-DBE4-5A2D-4DC3-DE7B15F8B0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964673-0E4B-B354-94D9-EBE211E2C5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34CCB9-BEEF-D381-F2D7-A2191857DE7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482471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0F4D8-3555-D187-6A57-16DD4E3D17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EE4485-35C5-EE0F-B759-60377C2D37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A5BC07-73B6-D3EA-AA25-48CA5BFF8D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989818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195613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2FE73-0CCC-64F2-16AE-E3FBBBC7C7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B6FB60-66D1-5022-5BD7-976504A1FD4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398555-E643-DCDA-62B3-7C84C0DC0E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85081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232BA-FE7D-67B7-263C-B1BAA41C6A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C42604-9AF9-B3A7-3939-C8C499B2933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F45FEEA-ED55-612D-67B6-ADE0BD6758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57708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401325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8887F-C0D0-F66A-6469-8162B3E796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FF028A-9729-0256-DEA6-B29D5B423BE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1A3448E-32F3-323E-E8B0-879771A3183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41424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B10CC-E0F3-92C7-2110-2B7E751125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6B1E87-FB90-9948-6013-AFA03DBEBD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77F41FF-DE84-D1BE-266C-E60D93C85DA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513445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7E46E-CC1B-3377-EC83-2FED76A5E8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239A19-9098-C423-5867-5394CD85230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106C987-658F-11FB-40E5-244215F596A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07282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6F097-F3A5-B454-FF14-FFE4D24771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E3747-0C59-532F-3E54-3AB92DFB03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697BFE-3F89-8304-8708-61B7D580CA7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784623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411C4-F642-DEBE-12AD-00DD207BD1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B5A8E0-F3A8-D2E5-48EC-E18EF8F92E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BF716A-91A5-769C-7E83-DCFD4268E54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689576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97C81-0AC3-AB6B-5DE9-87A7B4FF27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5FE49C-85B0-B259-D882-CF820B4A92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493102-CE18-F93B-F29B-B610D9CF728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013043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7C0B4-705A-0A77-39E3-91782835D2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3A8229-8EEC-25CA-887E-9AB369EF79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6DD3C1-08B0-F608-C5B9-D8700C88D26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191732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10573-2648-CDDE-5269-C95DC8D7CD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5159E0-3899-E296-9E09-9E5BFFBE0D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881984-85DF-11FE-EFAA-499747203E8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51332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DF4AE-0CFC-C25F-FC56-EBB26AC7C1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3957AB-6F73-52C4-40C7-12F8F57134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577246-E2F9-9562-2A4A-DB191DEFD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29019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88C1E-5691-4D79-3626-870883CDB4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AC1380-B9D8-FE0C-ED94-0C45FB3998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93A684-917E-B6AE-8CD3-57A4E7F774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10821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6233F-D187-BDFD-D619-6988E23226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B39128-7A2A-8D36-3B6F-F9E5953E579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DC6CA70-B35B-4CBD-9E7C-91338BFA7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704970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E1E0A-595C-1FDA-9599-33B43FF643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535492-5115-945A-337F-1ECAAE3BAE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6CAE1C-69B9-28CA-04F1-4CE4C9DA2FD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683248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3CDEC-D606-0464-3A1B-5EE694F5A4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35871C-A28A-DB67-D8D6-26C8C2A056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127280-571D-8327-F7F9-99AED9DEA01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607701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50799-2497-C806-8B59-A4A9E46CB3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EDA281-30A9-C322-361A-AE99953A01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ABDC84-C5DA-41EB-535E-AAB08CABBD7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100816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0BD73-B052-7523-CDE9-4EB56E4B9C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190C6A-8568-8189-830D-7C293F9A27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F97A52-07CD-7EBE-0A96-9D24E1A290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868202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29C18-0647-26FE-F806-32CF660ACF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F47FBE-D725-283B-F68C-FF0CA22E35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99AB08-3A9B-C1D2-6783-EA99DE151B0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162737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420CC-A1D8-FADB-9FC8-3DC8C30CB6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7386D6-A626-1F14-F3BE-2346B21C08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EE243E-B49C-2005-94B4-E3D987FA06D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881728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1752E-D712-B9ED-AD3A-2618EA956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16AB41-612A-FA1D-BC51-2AE15F924F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2D8442-DBC8-BAB8-80C1-0C90760865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92049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47556-081F-598A-5801-0E5A424D8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3597B6-E806-1683-CC61-DF94BD90FD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91B247-43A2-EE48-E3DE-225E79B9A6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534395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53142-BC8D-E855-620F-7B8D7D7F2B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75922B-DEA8-50C2-845E-BA2D77DDBA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DBE40C-D6DE-9141-F9FF-BD835785EC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658015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8AD39-B27C-020D-F997-36EA70C1D9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532C4A-1DAA-1F43-C4B5-1E10299FDA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301A46-1DAC-F459-BA82-2CBB83118D9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346485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990820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26591-5124-D6FF-B950-38552BA692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ACEFC3-6C34-4A1E-F59D-7B5CD178D8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216384-EA3F-6187-91BF-05CF2599AAE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885487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31458-4CD4-D59F-8DE2-AD98690CBD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E33A12-4AAD-70BE-8AB6-FF2DFB29C3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E2A8EED-EE5D-51CD-64CD-A9E3415C95A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357126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F565A-C9E4-DA84-DDFE-B7D0BF5513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2D2021-8433-3661-B7C4-7649BC31AD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7942E1-EBD2-5787-1559-F6E1A360C70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746304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A584C-801F-9752-04D3-7AD89C14A5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04EF0B-1518-4320-93CD-C33CA6C7207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20EEDAA-E2D9-FBAC-69CA-89371F32802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68709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72BAB-7CAA-F3DE-3490-6C720C39DB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DAEBB9-A798-9C71-A2D3-AFDCCA75CDA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07592CA-5169-903C-B0D4-4493D888D98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89168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8CE59-C317-50FF-06EC-48E817AEA2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92879D-29ED-6285-5096-146E2E40EE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8A445F-2ADB-1203-9648-2867B41EC4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269789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F4DDE-73DF-CCDE-D0F5-5B91D8FA9E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9A8B86-4BD5-3D79-A325-FCD32BD15A4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36ADB97-DB59-7DE9-E236-7CDDC4367B5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057257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F9BDC-5103-6775-18B1-FB46BF63BF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3C146C-1BF1-2B2F-229D-38C632403BB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AFB0411-4434-6687-EC7B-34F5657FEA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432304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7181F-87AA-0E8F-0302-3E6AF88062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32F22F-0440-4DA2-D949-6CB2B51C89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4A8DE5-7818-AAA4-90DD-FF7AE177CAD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659651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66BFF-ABB7-AF77-33D5-CBCA407C64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7DF666-CEAE-8110-1700-C0B0F58749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432421-6129-8DC4-0384-26D240A4DE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57861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9586B-A4C0-42AB-B9AF-008C40E834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F4717C-75AE-6E2E-07DF-536F17D4361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9222484-52CB-2F31-730A-8F927026CF2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843146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009052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7409130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F1FC7-C46F-48D8-E0E7-3835F7CBD5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2EFF08-82EB-7138-E9BD-FFD6C4BA35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C722ED-6F07-2C81-75A4-AEDDC84A430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559162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216B7-3456-DBC4-B150-30A3D3FECF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815596-CC4C-7891-294D-AFAC1D99DF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26231A-9072-EA53-F3E2-5D1DD946C42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004288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CB20C-8D6A-C9BC-2480-22DDC7635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F361D0-F26F-29D2-2116-D97F94A699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521226-2C7D-DADD-7FE2-D6F36F06B7B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946249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1DED6-C064-2053-AF89-7A875849A7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CCA424-A148-55F2-5BD7-7B981D430A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A86115-2D51-5E1F-087C-38DF50E4A3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73268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72651-511C-21A3-BEB3-1F2CED3B5F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B5263-01D6-6F28-B95E-83F11353E4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B5E40-AF09-FD2D-6B06-32E0869AB0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83405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587E8-BA47-3976-84BF-3C8BD3EEBC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5F7F8F-6168-D9B5-5736-54C7FEC248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70825F-1562-0371-3457-5CF8A4736BD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34658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03456-AE73-982F-0B92-98677C0233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D207DC-1C4E-1E62-0F90-67003AE930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12672D-5DE4-5C6E-D76C-7137768779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55022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0ECD8-E6D0-B0FF-D11F-33BEA7245D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0BEBC-9539-FBEC-CDCE-209CD5DB08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0A0C62-73A5-0B8C-BE5B-5F921A93C9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7201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86355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C57CE-8FEC-2B13-69FA-B686EE1B54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5986E5-7455-0FE3-48DE-4837E1E03E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4ADF62-4048-F209-0A1E-A61D6DA454F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3830854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DA12E-FB5F-A682-E256-111D1D371F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20821-B3A1-84F5-6560-1870E86FE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6FF666-BA3F-D871-8748-C7E527B7D1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051158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42D11-D784-8671-4470-AED38DC10F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FB305-06AF-38DF-2CA0-CBEAC67790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AD3742-0EAF-29FF-45B4-FFBB0C793EF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7719731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F9A63-5D93-A738-679D-DB210BEA6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125C-9CEB-5199-6581-5081992861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3083AD-B53D-2BFE-7633-0C6B8A2024A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040435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9FAFC-8EC1-D9DF-91DE-5AEC4D6473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5366AE-3DE3-FA17-7486-BE087AA23C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DE71CF-686A-671B-4328-8CBF2DB564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209368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2A312-BF92-CE14-6A2F-0F7558B0FE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4BEA5B-C491-10B7-D925-2BFDF2E86A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71A4C9-FC5B-4602-698C-99986DED73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481531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6AC95-39B8-0106-EBFB-CC56EC37FB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7F03F1-82AF-37C4-81C8-F8FFC47CF4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C8EB98-595E-DBE8-5382-C8A1A71508B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3047394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72CAD-59EF-4927-7477-89FEE31159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5790C8-9FCC-FA2E-E089-AF91EFBA566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1133F9-952A-E741-DE04-0859B71C99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6281498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D7DBA-B5F3-F5F2-BCD6-40FB745C62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76BA5-BE56-5F7D-D8DF-D17F8141D6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A4F4D1-97DE-5D36-44EC-75EEBE72C6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002034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8B8BF-F679-7E50-02F6-D4255F286C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67F1-3CCD-53D1-9468-8411618BD9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B0E225A-D17C-8FCC-8336-DD22A8D72F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69077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942D9-F689-C8CD-FB87-FFA6F9B562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C5A369-67B3-5493-B531-9CFC06FD5FA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FE262CE-5B40-ECB8-285E-23020473192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7537041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94316-A7DC-F677-4298-A7D93BAECA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2358EA-1C6D-9656-7C91-3DA9933395D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A9C2A12-93ED-8C2A-5429-D841E10235D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8925549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98E84-3064-6931-54AB-EEE51F9013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858545-BA0A-60E4-91E2-A2057EFFB3F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C330BB3-86CE-AD18-8297-B47F2342C6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949294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1FF4B-2806-BBF9-C7EB-16536EDEE5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0EB35C-CDDC-4E73-CDEE-5AC3ED8AD4D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BA01ABC-A937-9247-B05E-1BC2C9913E2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3492005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68F2E-387D-BC2C-A0C1-54E0EAB8F3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DB5909-0CD6-242C-5BE8-51A93312D01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7D2D17E-A6C9-A512-7E10-F193DF30DD7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834885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57E27-0DE2-0FEF-1560-4BF317DAD4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B3ECCE-2887-F6D6-E533-185BAB6343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981FA5-3232-384B-4C9E-7C2CEA65A0B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5019938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47987-78F4-B53A-3EAA-A6A6493ED8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45D7D2-431E-5E0F-9AE1-B2B951E7F2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434635-1CAE-092D-44E1-65054A03CD4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166857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0107070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5456763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0710667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18168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B385B-DCC5-2550-7DC2-4F77C3E526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91654A-906F-A44B-5CA8-AA6F77F23C1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92F1EBC-84BC-8E71-FB03-FCCBD1C6172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7780165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22960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1622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85002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FEDB34C-A1CA-EC0E-2233-20F47B557B83}"/>
              </a:ext>
            </a:extLst>
          </p:cNvPr>
          <p:cNvSpPr txBox="1"/>
          <p:nvPr userDrawn="1"/>
        </p:nvSpPr>
        <p:spPr>
          <a:xfrm>
            <a:off x="1996079" y="1599029"/>
            <a:ext cx="4572000" cy="646331"/>
          </a:xfrm>
          <a:prstGeom prst="rect">
            <a:avLst/>
          </a:prstGeom>
          <a:noFill/>
        </p:spPr>
        <p:txBody>
          <a:bodyPr wrap="square">
            <a:spAutoFit/>
          </a:bodyPr>
          <a:lstStyle/>
          <a:p>
            <a:pPr algn="ctr"/>
            <a:r>
              <a:rPr kumimoji="0" lang="en-US" sz="3600" b="0" i="0" u="none" strike="noStrike" kern="1200" cap="none" spc="300" normalizeH="0" baseline="0" noProof="0">
                <a:ln w="0"/>
                <a:solidFill>
                  <a:srgbClr val="7121FF"/>
                </a:solidFill>
                <a:effectLst>
                  <a:outerShdw blurRad="38100" dist="19050" dir="2700000" algn="tl" rotWithShape="0">
                    <a:schemeClr val="dk1">
                      <a:alpha val="40000"/>
                    </a:schemeClr>
                  </a:outerShdw>
                </a:effectLst>
                <a:uLnTx/>
                <a:uFillTx/>
                <a:latin typeface="+mn-lt"/>
                <a:ea typeface="Segoe UI Emoji" panose="020B0502040204020203" pitchFamily="34" charset="0"/>
                <a:cs typeface="Consolas" panose="020B0609020204030204" pitchFamily="49" charset="0"/>
              </a:rPr>
              <a:t> questions?</a:t>
            </a:r>
            <a:endParaRPr lang="en-US" sz="1200" b="0" cap="none" spc="300" baseline="0">
              <a:ln w="0"/>
              <a:solidFill>
                <a:srgbClr val="7121FF"/>
              </a:solidFill>
              <a:effectLst>
                <a:outerShdw blurRad="38100" dist="19050" dir="2700000" algn="tl" rotWithShape="0">
                  <a:schemeClr val="dk1">
                    <a:alpha val="40000"/>
                  </a:schemeClr>
                </a:outerShdw>
              </a:effectLst>
              <a:latin typeface="+mn-lt"/>
              <a:cs typeface="Consolas" panose="020B0609020204030204" pitchFamily="49" charset="0"/>
            </a:endParaRPr>
          </a:p>
        </p:txBody>
      </p:sp>
      <p:sp>
        <p:nvSpPr>
          <p:cNvPr id="10" name="TextBox 9">
            <a:extLst>
              <a:ext uri="{FF2B5EF4-FFF2-40B4-BE49-F238E27FC236}">
                <a16:creationId xmlns:a16="http://schemas.microsoft.com/office/drawing/2014/main" id="{BB0728FC-A0A7-2C5E-73E0-FFC7598E9FB1}"/>
              </a:ext>
            </a:extLst>
          </p:cNvPr>
          <p:cNvSpPr txBox="1"/>
          <p:nvPr userDrawn="1"/>
        </p:nvSpPr>
        <p:spPr>
          <a:xfrm>
            <a:off x="2767876" y="2222364"/>
            <a:ext cx="3211286"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  🙋‍♂️  🙋‍♀️</a:t>
            </a:r>
            <a:endParaRPr lang="en-US" sz="1400"/>
          </a:p>
        </p:txBody>
      </p:sp>
      <p:sp>
        <p:nvSpPr>
          <p:cNvPr id="11" name="Rectangle 10">
            <a:extLst>
              <a:ext uri="{FF2B5EF4-FFF2-40B4-BE49-F238E27FC236}">
                <a16:creationId xmlns:a16="http://schemas.microsoft.com/office/drawing/2014/main" id="{ADD8E335-76A3-8597-71D6-87CB9A2A96CB}"/>
              </a:ext>
            </a:extLst>
          </p:cNvPr>
          <p:cNvSpPr/>
          <p:nvPr userDrawn="1"/>
        </p:nvSpPr>
        <p:spPr>
          <a:xfrm>
            <a:off x="2926080" y="2824480"/>
            <a:ext cx="2895600" cy="671830"/>
          </a:xfrm>
          <a:prstGeom prst="rect">
            <a:avLst/>
          </a:prstGeom>
          <a:solidFill>
            <a:schemeClr val="accent6">
              <a:lumMod val="7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8126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bg>
      <p:bgPr>
        <a:gradFill flip="none" rotWithShape="1">
          <a:gsLst>
            <a:gs pos="0">
              <a:schemeClr val="accent1"/>
            </a:gs>
            <a:gs pos="15000">
              <a:schemeClr val="accent2"/>
            </a:gs>
            <a:gs pos="27000">
              <a:schemeClr val="accent3"/>
            </a:gs>
            <a:gs pos="42000">
              <a:schemeClr val="accent4"/>
            </a:gs>
            <a:gs pos="51000">
              <a:schemeClr val="accent5"/>
            </a:gs>
            <a:gs pos="75000">
              <a:schemeClr val="accent6"/>
            </a:gs>
          </a:gsLst>
          <a:path path="circle">
            <a:fillToRect l="100000" t="100000"/>
          </a:path>
          <a:tileRect r="-100000" b="-10000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63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6488562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5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2861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4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1093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rPr lang="en-US" dirty="0"/>
              <a:t>Click to edit Master title style</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O ANIMATION">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dirty="0"/>
              <a:t>NO ANIMATION</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0116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BOD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a:t>NO BODY</a:t>
            </a:r>
            <a:endParaRPr lang="en-US" dirty="0"/>
          </a:p>
        </p:txBody>
      </p:sp>
    </p:spTree>
    <p:extLst>
      <p:ext uri="{BB962C8B-B14F-4D97-AF65-F5344CB8AC3E}">
        <p14:creationId xmlns:p14="http://schemas.microsoft.com/office/powerpoint/2010/main" val="726657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901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1893924"/>
          </a:xfrm>
        </p:spPr>
        <p:txBody>
          <a:bodyPr>
            <a:noAutofit/>
          </a:bodyPr>
          <a:lstStyle>
            <a:lvl1pPr algn="l">
              <a:defRPr sz="11500"/>
            </a:lvl1pPr>
          </a:lstStyle>
          <a:p>
            <a:r>
              <a:rPr lang="en-US" dirty="0"/>
              <a:t>WeekXX</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2148840"/>
            <a:ext cx="8229600" cy="2894768"/>
          </a:xfrm>
        </p:spPr>
        <p:txBody>
          <a:bodyPr>
            <a:normAutofit/>
          </a:bodyPr>
          <a:lstStyle>
            <a:lvl1pPr>
              <a:buClr>
                <a:schemeClr val="tx1"/>
              </a:buClr>
              <a:defRPr sz="2800"/>
            </a:lvl1pPr>
            <a:lvl2pPr>
              <a:buClr>
                <a:schemeClr val="tx1"/>
              </a:buClr>
              <a:defRPr sz="2800"/>
            </a:lvl2pPr>
            <a:lvl3pPr>
              <a:buClr>
                <a:schemeClr val="tx1"/>
              </a:buClr>
              <a:defRPr sz="2800"/>
            </a:lvl3pPr>
            <a:lvl4pPr>
              <a:buClr>
                <a:schemeClr val="tx1"/>
              </a:buClr>
              <a:defRPr sz="2800"/>
            </a:lvl4pPr>
            <a:lvl5pPr>
              <a:buClr>
                <a:schemeClr val="tx1"/>
              </a:buCl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60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58" r:id="rId1"/>
    <p:sldLayoutId id="2147483661" r:id="rId2"/>
    <p:sldLayoutId id="2147483657" r:id="rId3"/>
    <p:sldLayoutId id="2147483660" r:id="rId4"/>
    <p:sldLayoutId id="2147483650" r:id="rId5"/>
    <p:sldLayoutId id="2147483659" r:id="rId6"/>
    <p:sldLayoutId id="2147483662" r:id="rId7"/>
    <p:sldLayoutId id="2147483655" r:id="rId8"/>
    <p:sldLayoutId id="2147483664" r:id="rId9"/>
    <p:sldLayoutId id="2147483665" r:id="rId10"/>
    <p:sldLayoutId id="2147483663" r:id="rId11"/>
  </p:sldLayoutIdLst>
  <p:txStyles>
    <p:title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p:titleStyle>
    <p:body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86" rtl="0" eaLnBrk="1" latinLnBrk="0" hangingPunct="1">
        <a:defRPr sz="1350" kern="1200">
          <a:solidFill>
            <a:schemeClr val="tx1"/>
          </a:solidFill>
          <a:latin typeface="+mn-lt"/>
          <a:ea typeface="+mn-ea"/>
          <a:cs typeface="+mn-cs"/>
        </a:defRPr>
      </a:lvl1pPr>
      <a:lvl2pPr marL="342886" algn="l" defTabSz="342886" rtl="0" eaLnBrk="1" latinLnBrk="0" hangingPunct="1">
        <a:defRPr sz="1350" kern="1200">
          <a:solidFill>
            <a:schemeClr val="tx1"/>
          </a:solidFill>
          <a:latin typeface="+mn-lt"/>
          <a:ea typeface="+mn-ea"/>
          <a:cs typeface="+mn-cs"/>
        </a:defRPr>
      </a:lvl2pPr>
      <a:lvl3pPr marL="685773" algn="l" defTabSz="342886" rtl="0" eaLnBrk="1" latinLnBrk="0" hangingPunct="1">
        <a:defRPr sz="1350" kern="1200">
          <a:solidFill>
            <a:schemeClr val="tx1"/>
          </a:solidFill>
          <a:latin typeface="+mn-lt"/>
          <a:ea typeface="+mn-ea"/>
          <a:cs typeface="+mn-cs"/>
        </a:defRPr>
      </a:lvl3pPr>
      <a:lvl4pPr marL="1028659" algn="l" defTabSz="342886" rtl="0" eaLnBrk="1" latinLnBrk="0" hangingPunct="1">
        <a:defRPr sz="1350" kern="1200">
          <a:solidFill>
            <a:schemeClr val="tx1"/>
          </a:solidFill>
          <a:latin typeface="+mn-lt"/>
          <a:ea typeface="+mn-ea"/>
          <a:cs typeface="+mn-cs"/>
        </a:defRPr>
      </a:lvl4pPr>
      <a:lvl5pPr marL="1371545" algn="l" defTabSz="342886" rtl="0" eaLnBrk="1" latinLnBrk="0" hangingPunct="1">
        <a:defRPr sz="1350" kern="1200">
          <a:solidFill>
            <a:schemeClr val="tx1"/>
          </a:solidFill>
          <a:latin typeface="+mn-lt"/>
          <a:ea typeface="+mn-ea"/>
          <a:cs typeface="+mn-cs"/>
        </a:defRPr>
      </a:lvl5pPr>
      <a:lvl6pPr marL="1714431" algn="l" defTabSz="342886" rtl="0" eaLnBrk="1" latinLnBrk="0" hangingPunct="1">
        <a:defRPr sz="1350" kern="1200">
          <a:solidFill>
            <a:schemeClr val="tx1"/>
          </a:solidFill>
          <a:latin typeface="+mn-lt"/>
          <a:ea typeface="+mn-ea"/>
          <a:cs typeface="+mn-cs"/>
        </a:defRPr>
      </a:lvl6pPr>
      <a:lvl7pPr marL="2057318" algn="l" defTabSz="342886" rtl="0" eaLnBrk="1" latinLnBrk="0" hangingPunct="1">
        <a:defRPr sz="1350" kern="1200">
          <a:solidFill>
            <a:schemeClr val="tx1"/>
          </a:solidFill>
          <a:latin typeface="+mn-lt"/>
          <a:ea typeface="+mn-ea"/>
          <a:cs typeface="+mn-cs"/>
        </a:defRPr>
      </a:lvl7pPr>
      <a:lvl8pPr marL="2400204" algn="l" defTabSz="342886" rtl="0" eaLnBrk="1" latinLnBrk="0" hangingPunct="1">
        <a:defRPr sz="1350" kern="1200">
          <a:solidFill>
            <a:schemeClr val="tx1"/>
          </a:solidFill>
          <a:latin typeface="+mn-lt"/>
          <a:ea typeface="+mn-ea"/>
          <a:cs typeface="+mn-cs"/>
        </a:defRPr>
      </a:lvl8pPr>
      <a:lvl9pPr marL="2743090" algn="l" defTabSz="34288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90.png"/><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8.xml"/></Relationships>
</file>

<file path=ppt/slides/_rels/slide18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Stack_(abstract_data_type)" TargetMode="External"/><Relationship Id="rId2" Type="http://schemas.openxmlformats.org/officeDocument/2006/relationships/hyperlink" Target="https://en.wikipedia.org/wiki/Type_polymorphism" TargetMode="External"/><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2" Type="http://schemas.openxmlformats.org/officeDocument/2006/relationships/hyperlink" Target="https://grugbrain.dev/" TargetMode="External"/><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8.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9.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1.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8.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8.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5.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8.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8.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37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5.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38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8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8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8.xml"/></Relationships>
</file>

<file path=ppt/slides/_rels/slide38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20.png"/><Relationship Id="rId1" Type="http://schemas.openxmlformats.org/officeDocument/2006/relationships/slideLayout" Target="../slideLayouts/slideLayout8.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hyperlink" Target="https://youtu.be/dadIdXQMBi4" TargetMode="External"/><Relationship Id="rId2" Type="http://schemas.openxmlformats.org/officeDocument/2006/relationships/image" Target="../media/image35.jpeg"/><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97.xml.rels><?xml version="1.0" encoding="UTF-8" standalone="yes"?>
<Relationships xmlns="http://schemas.openxmlformats.org/package/2006/relationships"><Relationship Id="rId2" Type="http://schemas.openxmlformats.org/officeDocument/2006/relationships/hyperlink" Target="https://www.youtube.com/watch?v=BNtcWpY4YLY" TargetMode="External"/><Relationship Id="rId1" Type="http://schemas.openxmlformats.org/officeDocument/2006/relationships/slideLayout" Target="../slideLayouts/slideLayout4.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9.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9.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4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45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456.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9.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47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8.xml"/></Relationships>
</file>

<file path=ppt/slides/_rels/slide48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8.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8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9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9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9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9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hyperlink" Target="https://en.wikipedia.org/wiki/Data_structure#cite_note-3" TargetMode="External"/><Relationship Id="rId3" Type="http://schemas.openxmlformats.org/officeDocument/2006/relationships/hyperlink" Target="https://en.wikipedia.org/wiki/Data" TargetMode="External"/><Relationship Id="rId7" Type="http://schemas.openxmlformats.org/officeDocument/2006/relationships/hyperlink" Target="https://en.wikipedia.org/wiki/Data_structure#cite_note-2" TargetMode="External"/><Relationship Id="rId2" Type="http://schemas.openxmlformats.org/officeDocument/2006/relationships/hyperlink" Target="https://en.wikipedia.org/wiki/Computer_science" TargetMode="External"/><Relationship Id="rId1" Type="http://schemas.openxmlformats.org/officeDocument/2006/relationships/slideLayout" Target="../slideLayouts/slideLayout5.xml"/><Relationship Id="rId6" Type="http://schemas.openxmlformats.org/officeDocument/2006/relationships/hyperlink" Target="https://en.wikipedia.org/wiki/Data_structure#cite_note-1" TargetMode="External"/><Relationship Id="rId5" Type="http://schemas.openxmlformats.org/officeDocument/2006/relationships/hyperlink" Target="https://en.wikipedia.org/wiki/Data_access" TargetMode="External"/><Relationship Id="rId10" Type="http://schemas.openxmlformats.org/officeDocument/2006/relationships/hyperlink" Target="https://en.wikipedia.org/wiki/Algebraic_structure" TargetMode="External"/><Relationship Id="rId4" Type="http://schemas.openxmlformats.org/officeDocument/2006/relationships/hyperlink" Target="https://en.wikipedia.org/wiki/Efficiency" TargetMode="External"/><Relationship Id="rId9" Type="http://schemas.openxmlformats.org/officeDocument/2006/relationships/hyperlink" Target="https://en.wikipedia.org/wiki/Data_structure#cite_note-4"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0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0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0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0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0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6.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5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5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5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8.xml"/><Relationship Id="rId4" Type="http://schemas.openxmlformats.org/officeDocument/2006/relationships/image" Target="../media/image61.png"/></Relationships>
</file>

<file path=ppt/slides/_rels/slide54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5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5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54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5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5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8.xml.rels><?xml version="1.0" encoding="UTF-8" standalone="yes"?>
<Relationships xmlns="http://schemas.openxmlformats.org/package/2006/relationships"><Relationship Id="rId2" Type="http://schemas.openxmlformats.org/officeDocument/2006/relationships/image" Target="../media/image67.gif"/><Relationship Id="rId1" Type="http://schemas.openxmlformats.org/officeDocument/2006/relationships/slideLayout" Target="../slideLayouts/slideLayout8.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3.xml.rels><?xml version="1.0" encoding="UTF-8" standalone="yes"?>
<Relationships xmlns="http://schemas.openxmlformats.org/package/2006/relationships"><Relationship Id="rId2" Type="http://schemas.openxmlformats.org/officeDocument/2006/relationships/hyperlink" Target="https://github.com/james-bern/CS136/wiki" TargetMode="External"/><Relationship Id="rId1" Type="http://schemas.openxmlformats.org/officeDocument/2006/relationships/slideLayout" Target="../slideLayouts/slideLayout4.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58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58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58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59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59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59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59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59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simple.wikipedia.org/wiki/Information" TargetMode="External"/><Relationship Id="rId2" Type="http://schemas.openxmlformats.org/officeDocument/2006/relationships/hyperlink" Target="https://simple.wikipedia.org/wiki/Computer_science" TargetMode="Externa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60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8.xml"/></Relationships>
</file>

<file path=ppt/slides/_rels/slide61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8.xml"/></Relationships>
</file>

<file path=ppt/slides/_rels/slide617.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8.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62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6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6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5.xml"/></Relationships>
</file>

<file path=ppt/slides/_rels/slide6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64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2.xml.rels><?xml version="1.0" encoding="UTF-8" standalone="yes"?>
<Relationships xmlns="http://schemas.openxmlformats.org/package/2006/relationships"><Relationship Id="rId2" Type="http://schemas.openxmlformats.org/officeDocument/2006/relationships/image" Target="../media/image77.gif"/><Relationship Id="rId1" Type="http://schemas.openxmlformats.org/officeDocument/2006/relationships/slideLayout" Target="../slideLayouts/slideLayout8.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8.xml.rels><?xml version="1.0" encoding="UTF-8" standalone="yes"?>
<Relationships xmlns="http://schemas.openxmlformats.org/package/2006/relationships"><Relationship Id="rId8" Type="http://schemas.openxmlformats.org/officeDocument/2006/relationships/hyperlink" Target="https://en.wikipedia.org/wiki/Data_structure#cite_note-3" TargetMode="External"/><Relationship Id="rId3" Type="http://schemas.openxmlformats.org/officeDocument/2006/relationships/hyperlink" Target="https://en.wikipedia.org/wiki/Data" TargetMode="External"/><Relationship Id="rId7" Type="http://schemas.openxmlformats.org/officeDocument/2006/relationships/hyperlink" Target="https://en.wikipedia.org/wiki/Data_structure#cite_note-2" TargetMode="External"/><Relationship Id="rId2" Type="http://schemas.openxmlformats.org/officeDocument/2006/relationships/hyperlink" Target="https://en.wikipedia.org/wiki/Computer_science" TargetMode="External"/><Relationship Id="rId1" Type="http://schemas.openxmlformats.org/officeDocument/2006/relationships/slideLayout" Target="../slideLayouts/slideLayout5.xml"/><Relationship Id="rId6" Type="http://schemas.openxmlformats.org/officeDocument/2006/relationships/hyperlink" Target="https://en.wikipedia.org/wiki/Data_structure#cite_note-1" TargetMode="External"/><Relationship Id="rId5" Type="http://schemas.openxmlformats.org/officeDocument/2006/relationships/hyperlink" Target="https://en.wikipedia.org/wiki/Data_access" TargetMode="External"/><Relationship Id="rId10" Type="http://schemas.openxmlformats.org/officeDocument/2006/relationships/hyperlink" Target="https://en.wikipedia.org/wiki/Algebraic_structure" TargetMode="External"/><Relationship Id="rId4" Type="http://schemas.openxmlformats.org/officeDocument/2006/relationships/hyperlink" Target="https://en.wikipedia.org/wiki/Efficiency" TargetMode="External"/><Relationship Id="rId9" Type="http://schemas.openxmlformats.org/officeDocument/2006/relationships/hyperlink" Target="https://en.wikipedia.org/wiki/Data_structure#cite_note-4" TargetMode="External"/></Relationships>
</file>

<file path=ppt/slides/_rels/slide669.xml.rels><?xml version="1.0" encoding="UTF-8" standalone="yes"?>
<Relationships xmlns="http://schemas.openxmlformats.org/package/2006/relationships"><Relationship Id="rId3" Type="http://schemas.openxmlformats.org/officeDocument/2006/relationships/hyperlink" Target="https://simple.wikipedia.org/wiki/Information" TargetMode="External"/><Relationship Id="rId2" Type="http://schemas.openxmlformats.org/officeDocument/2006/relationships/hyperlink" Target="https://simple.wikipedia.org/wiki/Computer_science" TargetMode="Externa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8.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8.xml"/></Relationships>
</file>

<file path=ppt/slides/_rels/slide67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1.xml.rels><?xml version="1.0" encoding="UTF-8" standalone="yes"?>
<Relationships xmlns="http://schemas.openxmlformats.org/package/2006/relationships"><Relationship Id="rId3" Type="http://schemas.openxmlformats.org/officeDocument/2006/relationships/hyperlink" Target="https://en.wikipedia.org/wiki/Stack_(abstract_data_type)" TargetMode="External"/><Relationship Id="rId2" Type="http://schemas.openxmlformats.org/officeDocument/2006/relationships/hyperlink" Target="https://en.wikipedia.org/wiki/Type_polymorphism" TargetMode="External"/><Relationship Id="rId1" Type="http://schemas.openxmlformats.org/officeDocument/2006/relationships/slideLayout" Target="../slideLayouts/slideLayout6.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8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68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6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69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69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70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9.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710.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8.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5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8.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8.xml"/></Relationships>
</file>

<file path=ppt/slides/_rels/slide76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2.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png"/><Relationship Id="rId1" Type="http://schemas.openxmlformats.org/officeDocument/2006/relationships/slideLayout" Target="../slideLayouts/slideLayout8.xml"/><Relationship Id="rId4" Type="http://schemas.openxmlformats.org/officeDocument/2006/relationships/image" Target="../media/image88.png"/></Relationships>
</file>

<file path=ppt/slides/_rels/slide773.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8.xml"/></Relationships>
</file>

<file path=ppt/slides/_rels/slide77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8.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6.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5.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8.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80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2" Type="http://schemas.openxmlformats.org/officeDocument/2006/relationships/image" Target="../media/image770.png"/><Relationship Id="rId1" Type="http://schemas.openxmlformats.org/officeDocument/2006/relationships/slideLayout" Target="../slideLayouts/slideLayout5.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81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8.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2.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8.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85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8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CD876-FBBF-54B5-C884-F40585281046}"/>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658FFF65-3FB5-03DA-FE47-7FB4D4FE1E51}"/>
              </a:ext>
            </a:extLst>
          </p:cNvPr>
          <p:cNvSpPr>
            <a:spLocks noGrp="1"/>
          </p:cNvSpPr>
          <p:nvPr>
            <p:ph type="title"/>
          </p:nvPr>
        </p:nvSpPr>
        <p:spPr>
          <a:xfrm>
            <a:off x="457200" y="254916"/>
            <a:ext cx="8229600" cy="1893924"/>
          </a:xfrm>
        </p:spPr>
        <p:txBody>
          <a:bodyPr/>
          <a:lstStyle/>
          <a:p>
            <a:r>
              <a:rPr lang="en-US" sz="8800"/>
              <a:t>Week05</a:t>
            </a:r>
          </a:p>
        </p:txBody>
      </p:sp>
      <p:sp>
        <p:nvSpPr>
          <p:cNvPr id="6" name="Content Placeholder 5">
            <a:extLst>
              <a:ext uri="{FF2B5EF4-FFF2-40B4-BE49-F238E27FC236}">
                <a16:creationId xmlns:a16="http://schemas.microsoft.com/office/drawing/2014/main" id="{DE9A058F-EA5E-25FA-CB06-22152D616A8D}"/>
              </a:ext>
            </a:extLst>
          </p:cNvPr>
          <p:cNvSpPr>
            <a:spLocks noGrp="1"/>
          </p:cNvSpPr>
          <p:nvPr>
            <p:ph sz="quarter" idx="10"/>
          </p:nvPr>
        </p:nvSpPr>
        <p:spPr>
          <a:xfrm>
            <a:off x="457200" y="1993732"/>
            <a:ext cx="8229600" cy="2894013"/>
          </a:xfrm>
        </p:spPr>
        <p:txBody>
          <a:bodyPr>
            <a:noAutofit/>
          </a:bodyPr>
          <a:lstStyle/>
          <a:p>
            <a:r>
              <a:rPr lang="en-US" sz="2400" b="1"/>
              <a:t>review:</a:t>
            </a:r>
            <a:r>
              <a:rPr lang="en-US" sz="2400"/>
              <a:t> data structures and interface</a:t>
            </a:r>
          </a:p>
          <a:p>
            <a:r>
              <a:rPr lang="en-US" sz="2400"/>
              <a:t>stacks</a:t>
            </a:r>
          </a:p>
          <a:p>
            <a:r>
              <a:rPr lang="en-US" sz="2400"/>
              <a:t>queues</a:t>
            </a:r>
          </a:p>
        </p:txBody>
      </p:sp>
      <p:sp>
        <p:nvSpPr>
          <p:cNvPr id="2" name="TextBox 1">
            <a:extLst>
              <a:ext uri="{FF2B5EF4-FFF2-40B4-BE49-F238E27FC236}">
                <a16:creationId xmlns:a16="http://schemas.microsoft.com/office/drawing/2014/main" id="{6AC3A7FF-985B-1723-B2DE-0A46C054D46A}"/>
              </a:ext>
            </a:extLst>
          </p:cNvPr>
          <p:cNvSpPr txBox="1"/>
          <p:nvPr/>
        </p:nvSpPr>
        <p:spPr>
          <a:xfrm>
            <a:off x="5608864" y="716581"/>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7A775D03-B58E-ABA7-316B-28BFEE596B4E}"/>
              </a:ext>
            </a:extLst>
          </p:cNvPr>
          <p:cNvSpPr txBox="1"/>
          <p:nvPr/>
        </p:nvSpPr>
        <p:spPr>
          <a:xfrm>
            <a:off x="-68668" y="149256"/>
            <a:ext cx="4555307"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     🦜🦜</a:t>
            </a:r>
            <a:endParaRPr lang="en-US" sz="4400"/>
          </a:p>
        </p:txBody>
      </p:sp>
      <p:sp>
        <p:nvSpPr>
          <p:cNvPr id="7" name="TextBox 6">
            <a:extLst>
              <a:ext uri="{FF2B5EF4-FFF2-40B4-BE49-F238E27FC236}">
                <a16:creationId xmlns:a16="http://schemas.microsoft.com/office/drawing/2014/main" id="{638B9757-9FEC-9418-C805-A9B0EE218ECD}"/>
              </a:ext>
            </a:extLst>
          </p:cNvPr>
          <p:cNvSpPr txBox="1"/>
          <p:nvPr/>
        </p:nvSpPr>
        <p:spPr>
          <a:xfrm>
            <a:off x="2105247" y="2571750"/>
            <a:ext cx="6698512" cy="2308324"/>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sz="1600" b="1">
                <a:latin typeface="Consolas" panose="020B0609020204030204" pitchFamily="49" charset="0"/>
                <a:cs typeface="Consolas" panose="020B0609020204030204" pitchFamily="49" charset="0"/>
              </a:rPr>
              <a:t>WARMUP (from More Practice Exam Questions)</a:t>
            </a:r>
          </a:p>
          <a:p>
            <a:r>
              <a:rPr lang="en-US" sz="1600">
                <a:solidFill>
                  <a:schemeClr val="accent6">
                    <a:lumMod val="50000"/>
                  </a:schemeClr>
                </a:solidFill>
                <a:effectLst/>
                <a:latin typeface="Consolas" panose="020B0609020204030204" pitchFamily="49" charset="0"/>
                <a:cs typeface="Consolas" panose="020B0609020204030204" pitchFamily="49" charset="0"/>
              </a:rPr>
              <a:t>// Returns the indices (NOT values) of all even numbers</a:t>
            </a:r>
          </a:p>
          <a:p>
            <a:r>
              <a:rPr lang="en-US" sz="1600">
                <a:solidFill>
                  <a:schemeClr val="accent6">
                    <a:lumMod val="50000"/>
                  </a:schemeClr>
                </a:solidFill>
                <a:effectLst/>
                <a:latin typeface="Consolas" panose="020B0609020204030204" pitchFamily="49" charset="0"/>
                <a:cs typeface="Consolas" panose="020B0609020204030204" pitchFamily="49" charset="0"/>
              </a:rPr>
              <a:t>// NOTE: Assume all numbers in the array are non-negative.</a:t>
            </a:r>
          </a:p>
          <a:p>
            <a:r>
              <a:rPr lang="en-US" sz="1600">
                <a:solidFill>
                  <a:schemeClr val="accent6">
                    <a:lumMod val="50000"/>
                  </a:schemeClr>
                </a:solidFill>
                <a:effectLst/>
                <a:latin typeface="Consolas" panose="020B0609020204030204" pitchFamily="49" charset="0"/>
                <a:cs typeface="Consolas" panose="020B0609020204030204" pitchFamily="49" charset="0"/>
              </a:rPr>
              <a:t>// { 6, 7, 5, 8 } -&gt; { 0, 3 } because the 0th element (6)</a:t>
            </a:r>
          </a:p>
          <a:p>
            <a:r>
              <a:rPr lang="en-US" sz="1600">
                <a:solidFill>
                  <a:schemeClr val="accent6">
                    <a:lumMod val="50000"/>
                  </a:schemeClr>
                </a:solidFill>
                <a:effectLst/>
                <a:latin typeface="Consolas" panose="020B0609020204030204" pitchFamily="49" charset="0"/>
                <a:cs typeface="Consolas" panose="020B0609020204030204" pitchFamily="49" charset="0"/>
              </a:rPr>
              <a:t>//                            and 3rd element (8) are even</a:t>
            </a:r>
          </a:p>
          <a:p>
            <a:r>
              <a:rPr lang="en-US" sz="1600">
                <a:solidFill>
                  <a:schemeClr val="accent6">
                    <a:lumMod val="50000"/>
                  </a:schemeClr>
                </a:solidFill>
                <a:effectLst/>
                <a:latin typeface="Consolas" panose="020B0609020204030204" pitchFamily="49" charset="0"/>
                <a:cs typeface="Consolas" panose="020B0609020204030204" pitchFamily="49" charset="0"/>
              </a:rPr>
              <a:t>//</a:t>
            </a:r>
            <a:r>
              <a:rPr lang="en-US" sz="1600">
                <a:solidFill>
                  <a:schemeClr val="accent6">
                    <a:lumMod val="50000"/>
                  </a:schemeClr>
                </a:solidFill>
                <a:latin typeface="Consolas" panose="020B0609020204030204" pitchFamily="49" charset="0"/>
                <a:cs typeface="Consolas" panose="020B0609020204030204" pitchFamily="49" charset="0"/>
              </a:rPr>
              <a:t> </a:t>
            </a:r>
            <a:r>
              <a:rPr lang="en-US" sz="1600">
                <a:solidFill>
                  <a:schemeClr val="accent6">
                    <a:lumMod val="50000"/>
                  </a:schemeClr>
                </a:solidFill>
                <a:effectLst/>
                <a:latin typeface="Consolas" panose="020B0609020204030204" pitchFamily="49" charset="0"/>
                <a:cs typeface="Consolas" panose="020B0609020204030204" pitchFamily="49" charset="0"/>
              </a:rPr>
              <a:t>{ 7, 1, 5 } -&gt; {} because no elements are even</a:t>
            </a:r>
            <a:endParaRPr lang="en-US" sz="1600">
              <a:solidFill>
                <a:schemeClr val="accent6">
                  <a:lumMod val="50000"/>
                </a:schemeClr>
              </a:solidFill>
              <a:latin typeface="Consolas" panose="020B0609020204030204" pitchFamily="49" charset="0"/>
              <a:cs typeface="Consolas" panose="020B0609020204030204" pitchFamily="49" charset="0"/>
            </a:endParaRPr>
          </a:p>
          <a:p>
            <a:r>
              <a:rPr lang="en-US" sz="1600" b="1">
                <a:effectLst/>
                <a:latin typeface="Consolas" panose="020B0609020204030204" pitchFamily="49" charset="0"/>
                <a:cs typeface="Consolas" panose="020B0609020204030204" pitchFamily="49" charset="0"/>
              </a:rPr>
              <a:t>ArrayList</a:t>
            </a:r>
            <a:r>
              <a:rPr lang="en-US" sz="1600" b="1">
                <a:latin typeface="Consolas" panose="020B0609020204030204" pitchFamily="49" charset="0"/>
                <a:cs typeface="Consolas" panose="020B0609020204030204" pitchFamily="49" charset="0"/>
              </a:rPr>
              <a:t>&lt;</a:t>
            </a:r>
            <a:r>
              <a:rPr lang="en-US" sz="1600" b="1">
                <a:effectLst/>
                <a:latin typeface="Consolas" panose="020B0609020204030204" pitchFamily="49" charset="0"/>
                <a:cs typeface="Consolas" panose="020B0609020204030204" pitchFamily="49" charset="0"/>
              </a:rPr>
              <a:t>Integer</a:t>
            </a:r>
            <a:r>
              <a:rPr lang="en-US" sz="1600" b="1">
                <a:latin typeface="Consolas" panose="020B0609020204030204" pitchFamily="49" charset="0"/>
                <a:cs typeface="Consolas" panose="020B0609020204030204" pitchFamily="49" charset="0"/>
              </a:rPr>
              <a:t>&gt; </a:t>
            </a:r>
            <a:r>
              <a:rPr lang="en-US" sz="1600" b="1">
                <a:effectLst/>
                <a:latin typeface="Consolas" panose="020B0609020204030204" pitchFamily="49" charset="0"/>
                <a:cs typeface="Consolas" panose="020B0609020204030204" pitchFamily="49" charset="0"/>
              </a:rPr>
              <a:t>getIndicesOfEvenNumbers</a:t>
            </a:r>
            <a:r>
              <a:rPr lang="en-US" sz="1600" b="1">
                <a:latin typeface="Consolas" panose="020B0609020204030204" pitchFamily="49" charset="0"/>
                <a:cs typeface="Consolas" panose="020B0609020204030204" pitchFamily="49" charset="0"/>
              </a:rPr>
              <a:t>(</a:t>
            </a:r>
            <a:r>
              <a:rPr lang="en-US" sz="1600" b="1">
                <a:effectLst/>
                <a:latin typeface="Consolas" panose="020B0609020204030204" pitchFamily="49" charset="0"/>
                <a:cs typeface="Consolas" panose="020B0609020204030204" pitchFamily="49" charset="0"/>
              </a:rPr>
              <a:t>int</a:t>
            </a:r>
            <a:r>
              <a:rPr lang="en-US" sz="1600" b="1">
                <a:latin typeface="Consolas" panose="020B0609020204030204" pitchFamily="49" charset="0"/>
                <a:cs typeface="Consolas" panose="020B0609020204030204" pitchFamily="49" charset="0"/>
              </a:rPr>
              <a:t>[] </a:t>
            </a:r>
            <a:r>
              <a:rPr lang="en-US" sz="1600" b="1">
                <a:effectLst/>
                <a:latin typeface="Consolas" panose="020B0609020204030204" pitchFamily="49" charset="0"/>
                <a:cs typeface="Consolas" panose="020B0609020204030204" pitchFamily="49" charset="0"/>
              </a:rPr>
              <a:t>array</a:t>
            </a:r>
            <a:r>
              <a:rPr lang="en-US" sz="1600" b="1">
                <a:latin typeface="Consolas" panose="020B0609020204030204" pitchFamily="49" charset="0"/>
                <a:cs typeface="Consolas" panose="020B0609020204030204" pitchFamily="49" charset="0"/>
              </a:rPr>
              <a:t>) {</a:t>
            </a:r>
          </a:p>
          <a:p>
            <a:r>
              <a:rPr lang="en-US" sz="1600" b="1">
                <a:latin typeface="Consolas" panose="020B0609020204030204" pitchFamily="49" charset="0"/>
                <a:cs typeface="Consolas" panose="020B0609020204030204" pitchFamily="49" charset="0"/>
              </a:rPr>
              <a:t>    ...</a:t>
            </a:r>
          </a:p>
          <a:p>
            <a:r>
              <a:rPr lang="en-US" sz="1600" b="1">
                <a:latin typeface="Consolas" panose="020B0609020204030204" pitchFamily="49" charset="0"/>
                <a:cs typeface="Consolas" panose="020B0609020204030204" pitchFamily="49" charset="0"/>
              </a:rPr>
              <a:t>}</a:t>
            </a:r>
          </a:p>
        </p:txBody>
      </p:sp>
      <p:sp>
        <p:nvSpPr>
          <p:cNvPr id="13" name="TextBox 12">
            <a:extLst>
              <a:ext uri="{FF2B5EF4-FFF2-40B4-BE49-F238E27FC236}">
                <a16:creationId xmlns:a16="http://schemas.microsoft.com/office/drawing/2014/main" id="{18C9A22E-C27D-C286-2C08-2E38E0803300}"/>
              </a:ext>
            </a:extLst>
          </p:cNvPr>
          <p:cNvSpPr txBox="1"/>
          <p:nvPr/>
        </p:nvSpPr>
        <p:spPr>
          <a:xfrm>
            <a:off x="4638678" y="254916"/>
            <a:ext cx="4368304" cy="461665"/>
          </a:xfrm>
          <a:prstGeom prst="rect">
            <a:avLst/>
          </a:prstGeom>
          <a:noFill/>
        </p:spPr>
        <p:txBody>
          <a:bodyPr wrap="square" rtlCol="0">
            <a:spAutoFit/>
          </a:bodyPr>
          <a:lstStyle/>
          <a:p>
            <a:pPr algn="ctr"/>
            <a:r>
              <a:rPr lang="en-US" sz="2400">
                <a:solidFill>
                  <a:srgbClr val="000000"/>
                </a:solidFill>
                <a:ea typeface="Segoe UI Emoji" panose="020B0502040204020203" pitchFamily="34" charset="0"/>
              </a:rPr>
              <a:t>✨</a:t>
            </a:r>
            <a:r>
              <a:rPr lang="en-US" sz="2400" b="1">
                <a:solidFill>
                  <a:srgbClr val="F80B8D"/>
                </a:solidFill>
              </a:rPr>
              <a:t>No-Laptop Monday!</a:t>
            </a:r>
            <a:r>
              <a:rPr lang="en-US" sz="2400">
                <a:solidFill>
                  <a:srgbClr val="000000"/>
                </a:solidFill>
                <a:ea typeface="Segoe UI Emoji" panose="020B0502040204020203" pitchFamily="34" charset="0"/>
              </a:rPr>
              <a:t> ✨</a:t>
            </a:r>
            <a:endParaRPr lang="en-US" sz="2000">
              <a:solidFill>
                <a:srgbClr val="F80B8D"/>
              </a:solidFill>
            </a:endParaRPr>
          </a:p>
        </p:txBody>
      </p:sp>
      <p:sp>
        <p:nvSpPr>
          <p:cNvPr id="9" name="TextBox 8">
            <a:extLst>
              <a:ext uri="{FF2B5EF4-FFF2-40B4-BE49-F238E27FC236}">
                <a16:creationId xmlns:a16="http://schemas.microsoft.com/office/drawing/2014/main" id="{2B03DD8A-B329-650E-C1B7-22D0624D236E}"/>
              </a:ext>
            </a:extLst>
          </p:cNvPr>
          <p:cNvSpPr txBox="1"/>
          <p:nvPr/>
        </p:nvSpPr>
        <p:spPr>
          <a:xfrm>
            <a:off x="2289125" y="722425"/>
            <a:ext cx="454075" cy="369332"/>
          </a:xfrm>
          <a:prstGeom prst="rect">
            <a:avLst/>
          </a:prstGeom>
          <a:noFill/>
        </p:spPr>
        <p:txBody>
          <a:bodyPr wrap="square">
            <a:spAutoFit/>
          </a:bodyPr>
          <a:lstStyle/>
          <a:p>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4" name="TextBox 3">
            <a:extLst>
              <a:ext uri="{FF2B5EF4-FFF2-40B4-BE49-F238E27FC236}">
                <a16:creationId xmlns:a16="http://schemas.microsoft.com/office/drawing/2014/main" id="{7D57652F-0E53-5EC5-4B67-D11AE63E5462}"/>
              </a:ext>
            </a:extLst>
          </p:cNvPr>
          <p:cNvSpPr txBox="1"/>
          <p:nvPr/>
        </p:nvSpPr>
        <p:spPr>
          <a:xfrm>
            <a:off x="1191027" y="-28717"/>
            <a:ext cx="4368304" cy="338554"/>
          </a:xfrm>
          <a:prstGeom prst="rect">
            <a:avLst/>
          </a:prstGeom>
          <a:noFill/>
        </p:spPr>
        <p:txBody>
          <a:bodyPr wrap="square" rtlCol="0">
            <a:spAutoFit/>
          </a:bodyPr>
          <a:lstStyle/>
          <a:p>
            <a:pPr algn="ctr"/>
            <a:r>
              <a:rPr lang="en-US" sz="1600" b="1">
                <a:solidFill>
                  <a:srgbClr val="04A6ED"/>
                </a:solidFill>
                <a:ea typeface="Segoe UI Emoji" panose="020B0502040204020203" pitchFamily="34" charset="0"/>
              </a:rPr>
              <a:t>hello WOW students! 🐮</a:t>
            </a:r>
            <a:endParaRPr lang="en-US" sz="1400" b="1">
              <a:solidFill>
                <a:srgbClr val="04A6ED"/>
              </a:solidFill>
            </a:endParaRPr>
          </a:p>
        </p:txBody>
      </p:sp>
      <p:pic>
        <p:nvPicPr>
          <p:cNvPr id="5" name="BE632C39-C843-4F1D-96EA-8B6240D33F4C">
            <a:hlinkClick r:id="" action="ppaction://media"/>
            <a:extLst>
              <a:ext uri="{FF2B5EF4-FFF2-40B4-BE49-F238E27FC236}">
                <a16:creationId xmlns:a16="http://schemas.microsoft.com/office/drawing/2014/main" id="{47D938FA-7E00-8DE3-5A6E-5384E45E0F1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711" y="1629960"/>
            <a:ext cx="2124958" cy="3776666"/>
          </a:xfrm>
          <a:prstGeom prst="rect">
            <a:avLst/>
          </a:prstGeom>
        </p:spPr>
      </p:pic>
      <p:sp>
        <p:nvSpPr>
          <p:cNvPr id="11" name="TextBox 10">
            <a:extLst>
              <a:ext uri="{FF2B5EF4-FFF2-40B4-BE49-F238E27FC236}">
                <a16:creationId xmlns:a16="http://schemas.microsoft.com/office/drawing/2014/main" id="{6DB69EA9-8EA6-DF3B-3991-7600D8D1392A}"/>
              </a:ext>
            </a:extLst>
          </p:cNvPr>
          <p:cNvSpPr txBox="1"/>
          <p:nvPr/>
        </p:nvSpPr>
        <p:spPr>
          <a:xfrm>
            <a:off x="111895" y="4444200"/>
            <a:ext cx="1887726" cy="646331"/>
          </a:xfrm>
          <a:prstGeom prst="rect">
            <a:avLst/>
          </a:prstGeom>
          <a:solidFill>
            <a:schemeClr val="bg1"/>
          </a:solidFill>
        </p:spPr>
        <p:txBody>
          <a:bodyPr wrap="square">
            <a:spAutoFit/>
          </a:bodyPr>
          <a:lstStyle/>
          <a:p>
            <a:pPr algn="ctr"/>
            <a:r>
              <a:rPr lang="en-US" sz="1800"/>
              <a:t>bonus: what is this robot for</a:t>
            </a:r>
            <a:endParaRPr lang="en-US"/>
          </a:p>
        </p:txBody>
      </p:sp>
    </p:spTree>
    <p:extLst>
      <p:ext uri="{BB962C8B-B14F-4D97-AF65-F5344CB8AC3E}">
        <p14:creationId xmlns:p14="http://schemas.microsoft.com/office/powerpoint/2010/main" val="213301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1"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80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5"/>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5"/>
                                        </p:tgtEl>
                                      </p:cBhvr>
                                    </p:cmd>
                                  </p:childTnLst>
                                </p:cTn>
                              </p:par>
                            </p:childTnLst>
                          </p:cTn>
                        </p:par>
                      </p:childTnLst>
                    </p:cTn>
                  </p:par>
                </p:childTnLst>
              </p:cTn>
              <p:nextCondLst>
                <p:cond evt="onClick" delay="0">
                  <p:tgtEl>
                    <p:spTgt spid="5"/>
                  </p:tgtEl>
                </p:cond>
              </p:nextCondLst>
            </p:seq>
            <p:video>
              <p:cMediaNode vol="80000" mute="1">
                <p:cTn id="20" repeatCount="indefinite" fill="hold" display="0">
                  <p:stCondLst>
                    <p:cond delay="indefinite"/>
                  </p:stCondLst>
                </p:cTn>
                <p:tgtEl>
                  <p:spTgt spid="5"/>
                </p:tgtEl>
              </p:cMediaNode>
            </p:video>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were array lists a good choice for implementing a Flip Book?</a:t>
            </a:r>
            <a:br>
              <a:rPr lang="en-US"/>
            </a:br>
            <a:br>
              <a:rPr lang="en-US"/>
            </a:br>
            <a:r>
              <a:rPr lang="en-US"/>
              <a:t>💭 (how) could you have done it with just arrays?</a:t>
            </a:r>
          </a:p>
        </p:txBody>
      </p:sp>
    </p:spTree>
    <p:extLst>
      <p:ext uri="{BB962C8B-B14F-4D97-AF65-F5344CB8AC3E}">
        <p14:creationId xmlns:p14="http://schemas.microsoft.com/office/powerpoint/2010/main" val="29481884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987B96-056C-1C9E-AD6D-1A4AA33104BE}"/>
              </a:ext>
            </a:extLst>
          </p:cNvPr>
          <p:cNvSpPr>
            <a:spLocks noGrp="1"/>
          </p:cNvSpPr>
          <p:nvPr>
            <p:ph type="title"/>
          </p:nvPr>
        </p:nvSpPr>
        <p:spPr/>
        <p:txBody>
          <a:bodyPr/>
          <a:lstStyle/>
          <a:p>
            <a:r>
              <a:rPr lang="en-US"/>
              <a:t>arrays are super useful, but...</a:t>
            </a:r>
          </a:p>
        </p:txBody>
      </p:sp>
    </p:spTree>
    <p:extLst>
      <p:ext uri="{BB962C8B-B14F-4D97-AF65-F5344CB8AC3E}">
        <p14:creationId xmlns:p14="http://schemas.microsoft.com/office/powerpoint/2010/main" val="10680117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33DF1-B0D7-4540-99B9-7D26D305FA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B746FBB-F755-C607-C48A-51064288CCD2}"/>
              </a:ext>
            </a:extLst>
          </p:cNvPr>
          <p:cNvSpPr>
            <a:spLocks noGrp="1"/>
          </p:cNvSpPr>
          <p:nvPr>
            <p:ph type="title"/>
          </p:nvPr>
        </p:nvSpPr>
        <p:spPr/>
        <p:txBody>
          <a:bodyPr/>
          <a:lstStyle/>
          <a:p>
            <a:r>
              <a:rPr lang="en-US"/>
              <a:t>arrays are super useful, but...</a:t>
            </a:r>
            <a:br>
              <a:rPr lang="en-US"/>
            </a:br>
            <a:r>
              <a:rPr lang="en-US"/>
              <a:t>🧠</a:t>
            </a:r>
          </a:p>
        </p:txBody>
      </p:sp>
    </p:spTree>
    <p:extLst>
      <p:ext uri="{BB962C8B-B14F-4D97-AF65-F5344CB8AC3E}">
        <p14:creationId xmlns:p14="http://schemas.microsoft.com/office/powerpoint/2010/main" val="228963412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FFC69-009B-F894-86F7-7B4013D0CAC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7FB24E-F5DF-FECE-6C47-5C43A1EA76F8}"/>
              </a:ext>
            </a:extLst>
          </p:cNvPr>
          <p:cNvSpPr>
            <a:spLocks noGrp="1"/>
          </p:cNvSpPr>
          <p:nvPr>
            <p:ph type="title"/>
          </p:nvPr>
        </p:nvSpPr>
        <p:spPr/>
        <p:txBody>
          <a:bodyPr>
            <a:noAutofit/>
          </a:bodyPr>
          <a:lstStyle/>
          <a:p>
            <a:r>
              <a:rPr lang="en-US" sz="2800" b="1"/>
              <a:t>main limitation of arrays:</a:t>
            </a:r>
            <a:r>
              <a:rPr lang="en-US" sz="2800"/>
              <a:t> can't change length</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55BD326-60CE-DCDA-5EDC-5D732253337A}"/>
                  </a:ext>
                </a:extLst>
              </p:cNvPr>
              <p:cNvSpPr>
                <a:spLocks noGrp="1"/>
              </p:cNvSpPr>
              <p:nvPr>
                <p:ph sz="quarter" idx="10"/>
              </p:nvPr>
            </p:nvSpPr>
            <p:spPr/>
            <p:txBody>
              <a:bodyPr/>
              <a:lstStyle/>
              <a:p>
                <a:r>
                  <a:rPr lang="en-US"/>
                  <a:t>🔄 an </a:t>
                </a:r>
                <a:r>
                  <a:rPr lang="en-US" b="1"/>
                  <a:t>array</a:t>
                </a:r>
                <a:r>
                  <a:rPr lang="en-US"/>
                  <a:t> is a fixed-length sequence of elements all of the same type</a:t>
                </a:r>
              </a:p>
              <a:p>
                <a:r>
                  <a:rPr lang="en-US"/>
                  <a:t>😀 very fast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access), very simple</a:t>
                </a:r>
              </a:p>
              <a:p>
                <a:r>
                  <a:rPr lang="en-US"/>
                  <a:t>😫 but what if we don't know how many elements we need?</a:t>
                </a:r>
              </a:p>
              <a:p>
                <a:pPr lvl="1"/>
                <a:r>
                  <a:rPr lang="en-US" b="1"/>
                  <a:t>🐘 solution A: </a:t>
                </a:r>
                <a:r>
                  <a:rPr lang="en-US"/>
                  <a:t>make a</a:t>
                </a:r>
                <a:r>
                  <a:rPr lang="en-US" b="1"/>
                  <a:t> </a:t>
                </a:r>
                <a:r>
                  <a:rPr lang="en-US"/>
                  <a:t>BIG array</a:t>
                </a:r>
              </a:p>
              <a:p>
                <a:pPr lvl="2"/>
                <a:r>
                  <a:rPr lang="en-US"/>
                  <a:t>🔄 </a:t>
                </a:r>
                <a:r>
                  <a:rPr lang="en-US">
                    <a:latin typeface="+mj-lt"/>
                  </a:rPr>
                  <a:t>pool = </a:t>
                </a:r>
                <a:r>
                  <a:rPr lang="en-US">
                    <a:solidFill>
                      <a:srgbClr val="0000FF"/>
                    </a:solidFill>
                    <a:effectLst/>
                    <a:latin typeface="+mj-lt"/>
                  </a:rPr>
                  <a:t>new</a:t>
                </a:r>
                <a:r>
                  <a:rPr lang="en-US">
                    <a:latin typeface="+mj-lt"/>
                  </a:rPr>
                  <a:t> </a:t>
                </a:r>
                <a:r>
                  <a:rPr lang="en-US">
                    <a:solidFill>
                      <a:srgbClr val="000080"/>
                    </a:solidFill>
                    <a:effectLst/>
                    <a:latin typeface="+mj-lt"/>
                  </a:rPr>
                  <a:t>Thing</a:t>
                </a:r>
                <a:r>
                  <a:rPr lang="en-US">
                    <a:latin typeface="+mj-lt"/>
                  </a:rPr>
                  <a:t>[</a:t>
                </a:r>
                <a:r>
                  <a:rPr lang="en-US">
                    <a:solidFill>
                      <a:srgbClr val="0CB5B5"/>
                    </a:solidFill>
                    <a:effectLst/>
                    <a:latin typeface="+mj-lt"/>
                  </a:rPr>
                  <a:t>256</a:t>
                </a:r>
                <a:r>
                  <a:rPr lang="en-US">
                    <a:latin typeface="+mj-lt"/>
                  </a:rPr>
                  <a:t>]; </a:t>
                </a:r>
                <a:r>
                  <a:rPr lang="en-US">
                    <a:solidFill>
                      <a:srgbClr val="007B00"/>
                    </a:solidFill>
                    <a:latin typeface="+mj-lt"/>
                  </a:rPr>
                  <a:t>// from HW03</a:t>
                </a:r>
              </a:p>
              <a:p>
                <a:pPr lvl="2"/>
                <a:r>
                  <a:rPr lang="en-US"/>
                  <a:t>🙂 simple</a:t>
                </a:r>
              </a:p>
              <a:p>
                <a:pPr lvl="2"/>
                <a:r>
                  <a:rPr lang="en-US"/>
                  <a:t>☹️ might end up being...</a:t>
                </a:r>
              </a:p>
              <a:p>
                <a:pPr lvl="3"/>
                <a:r>
                  <a:rPr lang="en-US" b="1"/>
                  <a:t>too long:</a:t>
                </a:r>
                <a:r>
                  <a:rPr lang="en-US"/>
                  <a:t> wastes space (often okay, but not always)</a:t>
                </a:r>
              </a:p>
              <a:p>
                <a:pPr lvl="3"/>
                <a:r>
                  <a:rPr lang="en-US" b="1"/>
                  <a:t>too short: </a:t>
                </a:r>
                <a:r>
                  <a:rPr lang="en-US"/>
                  <a:t>program crashes? (bad bad very bad)</a:t>
                </a:r>
              </a:p>
              <a:p>
                <a:pPr lvl="1"/>
                <a:r>
                  <a:rPr lang="en-US" b="1"/>
                  <a:t>🥕 solution B:</a:t>
                </a:r>
                <a:r>
                  <a:rPr lang="en-US"/>
                  <a:t> </a:t>
                </a:r>
                <a:r>
                  <a:rPr lang="en-US" i="1"/>
                  <a:t>grow the array </a:t>
                </a:r>
                <a:r>
                  <a:rPr lang="en-US"/>
                  <a:t>as needed (an </a:t>
                </a:r>
                <a:r>
                  <a:rPr lang="en-US" b="1"/>
                  <a:t>array list</a:t>
                </a:r>
                <a:r>
                  <a:rPr lang="en-US"/>
                  <a:t>)</a:t>
                </a:r>
              </a:p>
              <a:p>
                <a:pPr lvl="2"/>
                <a:r>
                  <a:rPr lang="en-US"/>
                  <a:t>🙂 pretty simple</a:t>
                </a:r>
              </a:p>
              <a:p>
                <a:pPr lvl="2"/>
                <a:r>
                  <a:rPr lang="en-US"/>
                  <a:t>🙂 pretty fast</a:t>
                </a:r>
              </a:p>
              <a:p>
                <a:pPr lvl="2"/>
                <a:endParaRPr lang="en-US"/>
              </a:p>
              <a:p>
                <a:pPr lvl="2"/>
                <a:endParaRPr lang="en-US" i="1"/>
              </a:p>
            </p:txBody>
          </p:sp>
        </mc:Choice>
        <mc:Fallback xmlns="">
          <p:sp>
            <p:nvSpPr>
              <p:cNvPr id="4" name="Content Placeholder 3">
                <a:extLst>
                  <a:ext uri="{FF2B5EF4-FFF2-40B4-BE49-F238E27FC236}">
                    <a16:creationId xmlns:a16="http://schemas.microsoft.com/office/drawing/2014/main" id="{B55BD326-60CE-DCDA-5EDC-5D732253337A}"/>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b="-621"/>
                </a:stretch>
              </a:blipFill>
            </p:spPr>
            <p:txBody>
              <a:bodyPr/>
              <a:lstStyle/>
              <a:p>
                <a:r>
                  <a:rPr lang="en-US">
                    <a:noFill/>
                  </a:rPr>
                  <a:t> </a:t>
                </a:r>
              </a:p>
            </p:txBody>
          </p:sp>
        </mc:Fallback>
      </mc:AlternateContent>
    </p:spTree>
    <p:extLst>
      <p:ext uri="{BB962C8B-B14F-4D97-AF65-F5344CB8AC3E}">
        <p14:creationId xmlns:p14="http://schemas.microsoft.com/office/powerpoint/2010/main" val="12879253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6BAB5-1F40-947C-47F6-EC6F3FD045E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9F65A63-CC8C-C12F-DE1B-0B5090339422}"/>
              </a:ext>
            </a:extLst>
          </p:cNvPr>
          <p:cNvSpPr>
            <a:spLocks noGrp="1"/>
          </p:cNvSpPr>
          <p:nvPr>
            <p:ph type="title"/>
          </p:nvPr>
        </p:nvSpPr>
        <p:spPr/>
        <p:txBody>
          <a:bodyPr/>
          <a:lstStyle/>
          <a:p>
            <a:r>
              <a:rPr lang="en-US" b="1"/>
              <a:t>review: </a:t>
            </a:r>
            <a:r>
              <a:rPr lang="en-US"/>
              <a:t>array metaphor</a:t>
            </a:r>
          </a:p>
        </p:txBody>
      </p:sp>
    </p:spTree>
    <p:extLst>
      <p:ext uri="{BB962C8B-B14F-4D97-AF65-F5344CB8AC3E}">
        <p14:creationId xmlns:p14="http://schemas.microsoft.com/office/powerpoint/2010/main" val="7847906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EA44F-1B4B-2831-80CB-6839B56CDAA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549F45-7C00-6A77-8BC2-ACA5BFE1D03E}"/>
              </a:ext>
            </a:extLst>
          </p:cNvPr>
          <p:cNvSpPr>
            <a:spLocks noGrp="1"/>
          </p:cNvSpPr>
          <p:nvPr>
            <p:ph type="title"/>
          </p:nvPr>
        </p:nvSpPr>
        <p:spPr/>
        <p:txBody>
          <a:bodyPr/>
          <a:lstStyle/>
          <a:p>
            <a:pPr algn="l"/>
            <a:r>
              <a:rPr lang="en-US"/>
              <a:t>an array is like a very organized person's flower planter</a:t>
            </a:r>
            <a:br>
              <a:rPr lang="en-US"/>
            </a:br>
            <a:br>
              <a:rPr lang="en-US"/>
            </a:br>
            <a:r>
              <a:rPr lang="en-US"/>
              <a:t>- one flower per square</a:t>
            </a:r>
            <a:br>
              <a:rPr lang="en-US"/>
            </a:br>
            <a:r>
              <a:rPr lang="en-US"/>
              <a:t>- the planter can't change size</a:t>
            </a:r>
            <a:br>
              <a:rPr lang="en-US"/>
            </a:br>
            <a:r>
              <a:rPr lang="en-US" sz="4000"/>
              <a:t>  </a:t>
            </a:r>
            <a:r>
              <a:rPr lang="en-US" sz="2800"/>
              <a:t>(it is made of artisinal woods or something)</a:t>
            </a:r>
            <a:endParaRPr lang="en-US"/>
          </a:p>
        </p:txBody>
      </p:sp>
    </p:spTree>
    <p:extLst>
      <p:ext uri="{BB962C8B-B14F-4D97-AF65-F5344CB8AC3E}">
        <p14:creationId xmlns:p14="http://schemas.microsoft.com/office/powerpoint/2010/main" val="390733284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9915E-5239-11F3-ECAD-353FFBC04B38}"/>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D63D88B-6027-F848-33D2-05DE5A403C41}"/>
              </a:ext>
            </a:extLst>
          </p:cNvPr>
          <p:cNvSpPr/>
          <p:nvPr/>
        </p:nvSpPr>
        <p:spPr>
          <a:xfrm>
            <a:off x="1003852" y="1610139"/>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A850AC2-094C-389A-AAB7-066BC38F0641}"/>
              </a:ext>
            </a:extLst>
          </p:cNvPr>
          <p:cNvSpPr/>
          <p:nvPr/>
        </p:nvSpPr>
        <p:spPr>
          <a:xfrm>
            <a:off x="1003852" y="3294823"/>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81AECDE-37B6-4A38-F6ED-8EEF457E7D2D}"/>
              </a:ext>
            </a:extLst>
          </p:cNvPr>
          <p:cNvSpPr/>
          <p:nvPr/>
        </p:nvSpPr>
        <p:spPr>
          <a:xfrm rot="5400000">
            <a:off x="153271" y="2452481"/>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DAA2C1-EBFC-689F-E072-64372E02D37C}"/>
              </a:ext>
            </a:extLst>
          </p:cNvPr>
          <p:cNvSpPr/>
          <p:nvPr/>
        </p:nvSpPr>
        <p:spPr>
          <a:xfrm rot="5400000">
            <a:off x="6800849" y="24524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F26DB83-1CF0-C5B3-A288-1127B4FD0EDE}"/>
              </a:ext>
            </a:extLst>
          </p:cNvPr>
          <p:cNvSpPr/>
          <p:nvPr/>
        </p:nvSpPr>
        <p:spPr>
          <a:xfrm rot="5400000">
            <a:off x="1778903" y="25033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C33AF95-E318-D9AF-93F1-9FE29C3D45DA}"/>
              </a:ext>
            </a:extLst>
          </p:cNvPr>
          <p:cNvSpPr/>
          <p:nvPr/>
        </p:nvSpPr>
        <p:spPr>
          <a:xfrm rot="5400000">
            <a:off x="3404503" y="25033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A9660AF-7E3F-38EC-0349-F2DE1C66B1A8}"/>
              </a:ext>
            </a:extLst>
          </p:cNvPr>
          <p:cNvSpPr/>
          <p:nvPr/>
        </p:nvSpPr>
        <p:spPr>
          <a:xfrm rot="5400000">
            <a:off x="5080903" y="2503316"/>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782E195-C5BC-4166-6083-462112CF92DC}"/>
              </a:ext>
            </a:extLst>
          </p:cNvPr>
          <p:cNvSpPr txBox="1"/>
          <p:nvPr/>
        </p:nvSpPr>
        <p:spPr>
          <a:xfrm>
            <a:off x="1148080" y="2187028"/>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15" name="TextBox 14">
            <a:extLst>
              <a:ext uri="{FF2B5EF4-FFF2-40B4-BE49-F238E27FC236}">
                <a16:creationId xmlns:a16="http://schemas.microsoft.com/office/drawing/2014/main" id="{D47F6503-4287-FBD6-0761-D522DE8712B5}"/>
              </a:ext>
            </a:extLst>
          </p:cNvPr>
          <p:cNvSpPr txBox="1"/>
          <p:nvPr/>
        </p:nvSpPr>
        <p:spPr>
          <a:xfrm>
            <a:off x="2730643" y="2063716"/>
            <a:ext cx="1574799" cy="923330"/>
          </a:xfrm>
          <a:prstGeom prst="rect">
            <a:avLst/>
          </a:prstGeom>
          <a:noFill/>
        </p:spPr>
        <p:txBody>
          <a:bodyPr wrap="square">
            <a:spAutoFit/>
          </a:bodyPr>
          <a:lstStyle/>
          <a:p>
            <a:pPr algn="ct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6" name="TextBox 15">
            <a:extLst>
              <a:ext uri="{FF2B5EF4-FFF2-40B4-BE49-F238E27FC236}">
                <a16:creationId xmlns:a16="http://schemas.microsoft.com/office/drawing/2014/main" id="{412B5F9F-AAFF-62D7-A922-FBCFBF33018F}"/>
              </a:ext>
            </a:extLst>
          </p:cNvPr>
          <p:cNvSpPr txBox="1"/>
          <p:nvPr/>
        </p:nvSpPr>
        <p:spPr>
          <a:xfrm>
            <a:off x="4383752" y="1848476"/>
            <a:ext cx="1574799" cy="1446550"/>
          </a:xfrm>
          <a:prstGeom prst="rect">
            <a:avLst/>
          </a:prstGeom>
          <a:noFill/>
        </p:spPr>
        <p:txBody>
          <a:bodyPr wrap="square">
            <a:spAutoFit/>
          </a:bodyPr>
          <a:lstStyle/>
          <a:p>
            <a:pPr algn="ct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400"/>
          </a:p>
        </p:txBody>
      </p:sp>
      <p:sp>
        <p:nvSpPr>
          <p:cNvPr id="20" name="TextBox 19">
            <a:extLst>
              <a:ext uri="{FF2B5EF4-FFF2-40B4-BE49-F238E27FC236}">
                <a16:creationId xmlns:a16="http://schemas.microsoft.com/office/drawing/2014/main" id="{83CD5604-2DAD-3F86-F9CC-51492B94CE5E}"/>
              </a:ext>
            </a:extLst>
          </p:cNvPr>
          <p:cNvSpPr txBox="1"/>
          <p:nvPr/>
        </p:nvSpPr>
        <p:spPr>
          <a:xfrm>
            <a:off x="6070312" y="2140661"/>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170193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9A185-7DE8-B115-FFE9-9B3520A70B6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0A9C91-86E7-A200-95C8-04D4B1B4E458}"/>
              </a:ext>
            </a:extLst>
          </p:cNvPr>
          <p:cNvSpPr>
            <a:spLocks noGrp="1"/>
          </p:cNvSpPr>
          <p:nvPr>
            <p:ph type="title"/>
          </p:nvPr>
        </p:nvSpPr>
        <p:spPr/>
        <p:txBody>
          <a:bodyPr/>
          <a:lstStyle/>
          <a:p>
            <a:r>
              <a:rPr lang="en-US"/>
              <a:t>how an array list works</a:t>
            </a:r>
            <a:br>
              <a:rPr lang="en-US"/>
            </a:br>
            <a:r>
              <a:rPr lang="en-US"/>
              <a:t>(metaphor)</a:t>
            </a:r>
          </a:p>
        </p:txBody>
      </p:sp>
    </p:spTree>
    <p:extLst>
      <p:ext uri="{BB962C8B-B14F-4D97-AF65-F5344CB8AC3E}">
        <p14:creationId xmlns:p14="http://schemas.microsoft.com/office/powerpoint/2010/main" val="41825656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2B3EB-E69B-30E3-D96E-E309B74A723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0859ADF-A950-1A1D-B564-6154F1B6F62B}"/>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F2C0CE71-00F0-4D41-B122-461916D596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8024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BB02A-B673-B6FF-DB4F-EA4B7F5C68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3E9D89-2A32-8A1A-C40A-D74D63FDE16F}"/>
              </a:ext>
            </a:extLst>
          </p:cNvPr>
          <p:cNvSpPr>
            <a:spLocks noGrp="1"/>
          </p:cNvSpPr>
          <p:nvPr>
            <p:ph type="title"/>
          </p:nvPr>
        </p:nvSpPr>
        <p:spPr/>
        <p:txBody>
          <a:bodyPr/>
          <a:lstStyle/>
          <a:p>
            <a:r>
              <a:rPr lang="en-US"/>
              <a:t>you have a bunch of pieces of produce you need to put somewhere for quick access,</a:t>
            </a:r>
            <a:br>
              <a:rPr lang="en-US"/>
            </a:br>
            <a:r>
              <a:rPr lang="en-US" sz="4400"/>
              <a:t>but you don't know how many</a:t>
            </a:r>
            <a:br>
              <a:rPr lang="en-US"/>
            </a:br>
            <a:br>
              <a:rPr lang="en-US"/>
            </a:br>
            <a:r>
              <a:rPr lang="en-US" sz="3200"/>
              <a:t>...off to the produce bank we go!</a:t>
            </a:r>
            <a:endParaRPr lang="en-US"/>
          </a:p>
        </p:txBody>
      </p:sp>
    </p:spTree>
    <p:extLst>
      <p:ext uri="{BB962C8B-B14F-4D97-AF65-F5344CB8AC3E}">
        <p14:creationId xmlns:p14="http://schemas.microsoft.com/office/powerpoint/2010/main" val="135917527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B44B5-2BB9-5CA5-C3D9-8FFF7989A6A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3543826-262F-702F-2437-E962DE97009E}"/>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16F9D7EF-1D8F-5918-1072-AB8294F70B5C}"/>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01C2C1A-3501-39BB-42CB-B5DA56438FB0}"/>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BB1B9D00-F842-CAFC-7CE0-65F0F1FA014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E126B54-997E-D442-D4A5-85C3A16774DE}"/>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C918D0C-7C4C-59F1-955C-5CF30A2C286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F2895BAE-1B8B-9086-E9BE-4439728009CC}"/>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52F44EF-695E-5E4F-D98D-F8546F4AB6F1}"/>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48E8A4D8-E888-9256-DDD3-6A4DB7A67852}"/>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3067C7CB-4A52-7307-17D3-B54B311B9DC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13F1998A-EA63-F83A-E67B-DFF223EF55A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1CA3F5EF-86DA-DF50-E8F6-A365CE0EADE3}"/>
                </a:ext>
              </a:extLst>
            </p:cNvPr>
            <p:cNvSpPr txBox="1"/>
            <p:nvPr/>
          </p:nvSpPr>
          <p:spPr>
            <a:xfrm>
              <a:off x="942124" y="544850"/>
              <a:ext cx="1189238" cy="551099"/>
            </a:xfrm>
            <a:prstGeom prst="rect">
              <a:avLst/>
            </a:prstGeom>
            <a:noFill/>
          </p:spPr>
          <p:txBody>
            <a:bodyPr wrap="square">
              <a:spAutoFit/>
            </a:bodyPr>
            <a:lstStyle/>
            <a:p>
              <a:pPr algn="ctr"/>
              <a:endParaRPr lang="en-US" sz="1100"/>
            </a:p>
          </p:txBody>
        </p:sp>
        <p:sp>
          <p:nvSpPr>
            <p:cNvPr id="19" name="TextBox 18">
              <a:extLst>
                <a:ext uri="{FF2B5EF4-FFF2-40B4-BE49-F238E27FC236}">
                  <a16:creationId xmlns:a16="http://schemas.microsoft.com/office/drawing/2014/main" id="{8134065F-6A02-257E-5732-3952957E5FE2}"/>
                </a:ext>
              </a:extLst>
            </p:cNvPr>
            <p:cNvSpPr txBox="1"/>
            <p:nvPr/>
          </p:nvSpPr>
          <p:spPr>
            <a:xfrm>
              <a:off x="2527435" y="544850"/>
              <a:ext cx="1189238" cy="551099"/>
            </a:xfrm>
            <a:prstGeom prst="rect">
              <a:avLst/>
            </a:prstGeom>
            <a:noFill/>
          </p:spPr>
          <p:txBody>
            <a:bodyPr wrap="square">
              <a:spAutoFit/>
            </a:bodyPr>
            <a:lstStyle/>
            <a:p>
              <a:pPr algn="ctr"/>
              <a:endParaRPr lang="en-US" sz="1100"/>
            </a:p>
          </p:txBody>
        </p:sp>
        <p:sp>
          <p:nvSpPr>
            <p:cNvPr id="20" name="TextBox 19">
              <a:extLst>
                <a:ext uri="{FF2B5EF4-FFF2-40B4-BE49-F238E27FC236}">
                  <a16:creationId xmlns:a16="http://schemas.microsoft.com/office/drawing/2014/main" id="{F598076D-6CE7-F617-914D-0F4940982A14}"/>
                </a:ext>
              </a:extLst>
            </p:cNvPr>
            <p:cNvSpPr txBox="1"/>
            <p:nvPr/>
          </p:nvSpPr>
          <p:spPr>
            <a:xfrm>
              <a:off x="4215027" y="544850"/>
              <a:ext cx="1189238" cy="551099"/>
            </a:xfrm>
            <a:prstGeom prst="rect">
              <a:avLst/>
            </a:prstGeom>
            <a:noFill/>
          </p:spPr>
          <p:txBody>
            <a:bodyPr wrap="square">
              <a:spAutoFit/>
            </a:bodyPr>
            <a:lstStyle/>
            <a:p>
              <a:pPr algn="ctr"/>
              <a:endParaRPr lang="en-US" sz="1100"/>
            </a:p>
          </p:txBody>
        </p:sp>
        <p:sp>
          <p:nvSpPr>
            <p:cNvPr id="21" name="TextBox 20">
              <a:extLst>
                <a:ext uri="{FF2B5EF4-FFF2-40B4-BE49-F238E27FC236}">
                  <a16:creationId xmlns:a16="http://schemas.microsoft.com/office/drawing/2014/main" id="{FBA45EB9-40D1-7BAC-DE9D-AFB2DA6DBA03}"/>
                </a:ext>
              </a:extLst>
            </p:cNvPr>
            <p:cNvSpPr txBox="1"/>
            <p:nvPr/>
          </p:nvSpPr>
          <p:spPr>
            <a:xfrm>
              <a:off x="5868523" y="544850"/>
              <a:ext cx="1189238" cy="551099"/>
            </a:xfrm>
            <a:prstGeom prst="rect">
              <a:avLst/>
            </a:prstGeom>
            <a:noFill/>
          </p:spPr>
          <p:txBody>
            <a:bodyPr wrap="square">
              <a:spAutoFit/>
            </a:bodyPr>
            <a:lstStyle/>
            <a:p>
              <a:pPr algn="ctr"/>
              <a:endParaRPr lang="en-US" sz="1100"/>
            </a:p>
          </p:txBody>
        </p:sp>
      </p:grpSp>
      <p:sp>
        <p:nvSpPr>
          <p:cNvPr id="24" name="TextBox 23">
            <a:extLst>
              <a:ext uri="{FF2B5EF4-FFF2-40B4-BE49-F238E27FC236}">
                <a16:creationId xmlns:a16="http://schemas.microsoft.com/office/drawing/2014/main" id="{C62626D8-55F5-9D73-F63C-186C0ED425DF}"/>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05547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47" presetClass="entr" presetSubtype="0" fill="hold" grpId="0" nodeType="after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anim calcmode="lin" valueType="num">
                                      <p:cBhvr>
                                        <p:cTn id="11" dur="500" fill="hold"/>
                                        <p:tgtEl>
                                          <p:spTgt spid="24"/>
                                        </p:tgtEl>
                                        <p:attrNameLst>
                                          <p:attrName>ppt_x</p:attrName>
                                        </p:attrNameLst>
                                      </p:cBhvr>
                                      <p:tavLst>
                                        <p:tav tm="0">
                                          <p:val>
                                            <p:strVal val="#ppt_x"/>
                                          </p:val>
                                        </p:tav>
                                        <p:tav tm="100000">
                                          <p:val>
                                            <p:strVal val="#ppt_x"/>
                                          </p:val>
                                        </p:tav>
                                      </p:tavLst>
                                    </p:anim>
                                    <p:anim calcmode="lin" valueType="num">
                                      <p:cBhvr>
                                        <p:cTn id="12"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82ED4E-3111-27DB-6EC4-572E6BADB229}"/>
              </a:ext>
            </a:extLst>
          </p:cNvPr>
          <p:cNvSpPr>
            <a:spLocks noGrp="1"/>
          </p:cNvSpPr>
          <p:nvPr>
            <p:ph type="title"/>
          </p:nvPr>
        </p:nvSpPr>
        <p:spPr>
          <a:xfrm>
            <a:off x="457200" y="254916"/>
            <a:ext cx="8229600" cy="667168"/>
          </a:xfrm>
        </p:spPr>
        <p:txBody>
          <a:bodyPr/>
          <a:lstStyle/>
          <a:p>
            <a:r>
              <a:rPr lang="en-US"/>
              <a:t>well, we didn't know how many...</a:t>
            </a:r>
          </a:p>
        </p:txBody>
      </p:sp>
      <p:sp>
        <p:nvSpPr>
          <p:cNvPr id="4" name="Content Placeholder 3">
            <a:extLst>
              <a:ext uri="{FF2B5EF4-FFF2-40B4-BE49-F238E27FC236}">
                <a16:creationId xmlns:a16="http://schemas.microsoft.com/office/drawing/2014/main" id="{C5861243-FBAD-932B-C1DA-E502BE86B3B7}"/>
              </a:ext>
            </a:extLst>
          </p:cNvPr>
          <p:cNvSpPr>
            <a:spLocks noGrp="1"/>
          </p:cNvSpPr>
          <p:nvPr>
            <p:ph sz="quarter" idx="10"/>
          </p:nvPr>
        </p:nvSpPr>
        <p:spPr>
          <a:xfrm>
            <a:off x="457200" y="963337"/>
            <a:ext cx="8229600" cy="4080271"/>
          </a:xfrm>
        </p:spPr>
        <p:txBody>
          <a:bodyPr/>
          <a:lstStyle/>
          <a:p>
            <a:r>
              <a:rPr lang="en-US"/>
              <a:t>pages in the flipbook?</a:t>
            </a:r>
          </a:p>
          <a:p>
            <a:r>
              <a:rPr lang="en-US"/>
              <a:t>strokes in each page?</a:t>
            </a:r>
          </a:p>
          <a:p>
            <a:r>
              <a:rPr lang="en-US"/>
              <a:t>points in each stroke?</a:t>
            </a:r>
          </a:p>
        </p:txBody>
      </p:sp>
    </p:spTree>
    <p:extLst>
      <p:ext uri="{BB962C8B-B14F-4D97-AF65-F5344CB8AC3E}">
        <p14:creationId xmlns:p14="http://schemas.microsoft.com/office/powerpoint/2010/main" val="182349086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DA2E8-FC16-ACA5-7BBF-D8ADF8F2581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37B5317-5605-889E-FA17-774B43B92A35}"/>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C887FC9E-A097-DB1D-1BEF-27BD0E09061C}"/>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4C02492A-867D-BBFF-40F0-1DB2AA98846B}"/>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AAA44DC1-1894-BFD6-7411-F2F94D0AD27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1E7FE084-4305-C032-6F0E-B30A79F6C73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36D7B1D1-73DE-314F-16C6-DDF09CD3BBF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A8D184A-5510-0045-21F2-BB461E34C188}"/>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0E7D7FE-1EF4-C66F-0A29-B9BE77DE367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0043A75-6FFA-AF44-3AC1-98876BAEC61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A724A0D4-7BBD-FEDC-2AAE-A92F19D8999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7B6C27A2-9D27-D917-D681-DFB618EF03DB}"/>
                </a:ext>
              </a:extLst>
            </p:cNvPr>
            <p:cNvSpPr txBox="1"/>
            <p:nvPr/>
          </p:nvSpPr>
          <p:spPr>
            <a:xfrm>
              <a:off x="942124" y="544850"/>
              <a:ext cx="1189238" cy="551099"/>
            </a:xfrm>
            <a:prstGeom prst="rect">
              <a:avLst/>
            </a:prstGeom>
            <a:noFill/>
          </p:spPr>
          <p:txBody>
            <a:bodyPr wrap="square">
              <a:spAutoFit/>
            </a:bodyPr>
            <a:lstStyle/>
            <a:p>
              <a:pPr algn="ctr"/>
              <a:endParaRPr lang="en-US" sz="1100"/>
            </a:p>
          </p:txBody>
        </p:sp>
        <p:sp>
          <p:nvSpPr>
            <p:cNvPr id="19" name="TextBox 18">
              <a:extLst>
                <a:ext uri="{FF2B5EF4-FFF2-40B4-BE49-F238E27FC236}">
                  <a16:creationId xmlns:a16="http://schemas.microsoft.com/office/drawing/2014/main" id="{690F2018-BC95-62E0-28AE-1F1E5E9A7ED6}"/>
                </a:ext>
              </a:extLst>
            </p:cNvPr>
            <p:cNvSpPr txBox="1"/>
            <p:nvPr/>
          </p:nvSpPr>
          <p:spPr>
            <a:xfrm>
              <a:off x="2527435" y="544850"/>
              <a:ext cx="1189238" cy="551099"/>
            </a:xfrm>
            <a:prstGeom prst="rect">
              <a:avLst/>
            </a:prstGeom>
            <a:noFill/>
          </p:spPr>
          <p:txBody>
            <a:bodyPr wrap="square">
              <a:spAutoFit/>
            </a:bodyPr>
            <a:lstStyle/>
            <a:p>
              <a:pPr algn="ctr"/>
              <a:endParaRPr lang="en-US" sz="1100"/>
            </a:p>
          </p:txBody>
        </p:sp>
        <p:sp>
          <p:nvSpPr>
            <p:cNvPr id="20" name="TextBox 19">
              <a:extLst>
                <a:ext uri="{FF2B5EF4-FFF2-40B4-BE49-F238E27FC236}">
                  <a16:creationId xmlns:a16="http://schemas.microsoft.com/office/drawing/2014/main" id="{08C0B5D2-D754-7D7E-FDBC-DF23C790AA12}"/>
                </a:ext>
              </a:extLst>
            </p:cNvPr>
            <p:cNvSpPr txBox="1"/>
            <p:nvPr/>
          </p:nvSpPr>
          <p:spPr>
            <a:xfrm>
              <a:off x="4215027" y="544850"/>
              <a:ext cx="1189238" cy="551099"/>
            </a:xfrm>
            <a:prstGeom prst="rect">
              <a:avLst/>
            </a:prstGeom>
            <a:noFill/>
          </p:spPr>
          <p:txBody>
            <a:bodyPr wrap="square">
              <a:spAutoFit/>
            </a:bodyPr>
            <a:lstStyle/>
            <a:p>
              <a:pPr algn="ctr"/>
              <a:endParaRPr lang="en-US" sz="1100"/>
            </a:p>
          </p:txBody>
        </p:sp>
        <p:sp>
          <p:nvSpPr>
            <p:cNvPr id="21" name="TextBox 20">
              <a:extLst>
                <a:ext uri="{FF2B5EF4-FFF2-40B4-BE49-F238E27FC236}">
                  <a16:creationId xmlns:a16="http://schemas.microsoft.com/office/drawing/2014/main" id="{41E9FF4C-A9C9-A442-9EA6-D759E5D936E2}"/>
                </a:ext>
              </a:extLst>
            </p:cNvPr>
            <p:cNvSpPr txBox="1"/>
            <p:nvPr/>
          </p:nvSpPr>
          <p:spPr>
            <a:xfrm>
              <a:off x="5868523" y="544850"/>
              <a:ext cx="1189238" cy="551099"/>
            </a:xfrm>
            <a:prstGeom prst="rect">
              <a:avLst/>
            </a:prstGeom>
            <a:noFill/>
          </p:spPr>
          <p:txBody>
            <a:bodyPr wrap="square">
              <a:spAutoFit/>
            </a:bodyPr>
            <a:lstStyle/>
            <a:p>
              <a:pPr algn="ctr"/>
              <a:endParaRPr lang="en-US" sz="1100"/>
            </a:p>
          </p:txBody>
        </p:sp>
      </p:grpSp>
      <p:sp>
        <p:nvSpPr>
          <p:cNvPr id="23" name="TextBox 22">
            <a:extLst>
              <a:ext uri="{FF2B5EF4-FFF2-40B4-BE49-F238E27FC236}">
                <a16:creationId xmlns:a16="http://schemas.microsoft.com/office/drawing/2014/main" id="{A372E24E-6718-F301-C267-0B902ECD91F8}"/>
              </a:ext>
            </a:extLst>
          </p:cNvPr>
          <p:cNvSpPr txBox="1"/>
          <p:nvPr/>
        </p:nvSpPr>
        <p:spPr>
          <a:xfrm>
            <a:off x="447999" y="49822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31A0C61-0DE5-EAFC-9605-FCC3E71FEE0C}"/>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466923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85204-FD32-B5BF-113B-7C82FF7A823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7C60B93-33BB-74A3-A097-554AAA27CDE8}"/>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52970257-BBC7-F371-FACB-6AE77ECF519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84B4601-D83E-75E0-35D5-37766F839D5C}"/>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26107C45-DFA3-2445-6506-210587DDDB49}"/>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A111A790-A828-BC88-321E-565D7F4E1FF0}"/>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9213FCCC-EC8E-6464-BB4C-306716915CC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2C0512C5-BAEA-6791-5546-D9F15715E2D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49FE712-0D18-B8A5-1EB8-F5934CC66523}"/>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EA040F8-4BAC-68C7-A0C9-E702011C061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D178CD1-A52E-16CC-2514-A376343A56F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7350E5BC-FBFA-976A-D0E5-01FB04CA1E7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ABC5F9B9-3C59-3F96-119A-BE3056C4D1F9}"/>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6" name="TextBox 15">
            <a:extLst>
              <a:ext uri="{FF2B5EF4-FFF2-40B4-BE49-F238E27FC236}">
                <a16:creationId xmlns:a16="http://schemas.microsoft.com/office/drawing/2014/main" id="{B64A4996-DEEF-C81F-277E-08689836395D}"/>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76751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1"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998B4-93C7-1451-29AC-44AB54AB3B3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E226D74-DA7A-89C1-7C8C-01C635577E12}"/>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AB68D685-36A2-1204-7C7F-AF2912721258}"/>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A8242D1E-E2AF-23CD-BA99-C22955A41A22}"/>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CF91314-DA0E-8228-76CB-23C77B2A016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0CF9143-E154-29C2-D04A-3A1E984DC268}"/>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AD4DA66F-5921-9B11-5986-83517684A8C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EA8A1DD-A040-59B5-31C0-D7237A231348}"/>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6922F9D-F472-33FA-3637-1AFC6E42462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8F9E68CD-D6E8-875B-1794-231FF0661C8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D27B98EE-A21E-335D-09E6-D68548AC975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6B45F2B4-E70B-3279-A240-EC3FB106656A}"/>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082E5F15-ECED-F9BF-18F6-1DB41F390E11}"/>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BAD48E58-29C9-EC44-E501-4B82D570AEE6}"/>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836386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9B00D-4FF3-FB51-8B94-BE43361F6EA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361E4C2-BFAF-034E-E6B9-18978CB7742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192AB552-5762-2FB3-9D87-50ACAC4048FE}"/>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170BD85-4725-3AD8-07DC-7985423019DB}"/>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8530F3DB-2190-6C69-8B24-A0A4E3E46C6D}"/>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171876DD-B205-F28D-6E7B-0B82B1508B9F}"/>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4AA465EC-D775-52E9-1F7F-FFAC5212195C}"/>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CA3B2084-4A7B-7637-55A3-64145E11239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2AA778F-B290-CD36-A264-2492902286E2}"/>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4BF597D3-6371-B971-42E5-DD81D070329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5556D51-DB82-92D8-1F10-27EFC91EB04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D897E07F-75D6-D103-F09A-01890605C74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199C4656-210F-1B00-0781-5E1AB6600FCD}"/>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FC0CFCE1-C9E4-F2EA-5AFE-C92C712E368D}"/>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BEB12DFA-64D4-E8C1-3833-A9F2667E8E4B}"/>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720774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97ED7C-FF24-1277-805B-04F1B0C2776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24123F6-F956-03FC-2C23-5AE63441CA5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7A309188-A637-F24C-F167-1AB96423582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B71430E-85EE-D4EF-D20A-F566E737F823}"/>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BA378344-C782-622D-495C-7C2BDAAB78B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E3F74650-9B06-FA5B-2034-FA6632AA5848}"/>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AC626A12-CAF7-5AF0-E0BC-2B7E7FD4F706}"/>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20928E99-9739-B5B5-5AF3-85142315CCE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E5628116-AFA8-BF6E-AEBA-6AA352CD4C16}"/>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D6EBDF98-4B36-78CF-08FE-2C4093766D1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CB13FFA1-F1D2-3F36-597F-51496EFA920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BBBDD9B6-12FD-24B2-F039-59D1AD2B48B4}"/>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B3CEF38F-E5B2-16A4-0CCF-D4A2E0745FE6}"/>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B7BEC776-AE64-2C65-1D71-05819B8AE3F4}"/>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A4BDC5AE-376D-3D8C-E4E2-E546FFD3D646}"/>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3898695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41F73-B159-CEDB-0C4C-DDC81D03774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26A2B03-EFC4-3D2A-0C62-0307D61A558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ECB13561-7217-4A8E-B93F-D3682AE64B4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87C0628-4C36-6C0F-C608-9A1C6AE78834}"/>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CB2338B8-607A-A78A-93EF-1A06E32C1308}"/>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51E291C9-E31C-5061-C679-833D4F7C63E9}"/>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7AC15AFD-18DC-FE2F-7EAF-58140ACA909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D5CB5AA4-60F6-4910-EAD9-AD0DE014B47F}"/>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CBDFE4BC-6D80-52B9-03C3-0A359C89D76C}"/>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63A725A5-E0BD-5719-BDA3-2C18ADAA1DE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BC3F3C1-1179-EB24-D897-DDA1CE8FE5A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AF0D557B-A80E-C2B1-AF49-D912F3BD0AD0}"/>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2183ED01-FED1-C7E0-83A3-785425A0B020}"/>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41538D6E-119D-DECF-DC84-504C4871D0CE}"/>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11D04B95-17A2-B881-2F12-EB66EE4DFAA0}"/>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9" name="TextBox 18">
            <a:extLst>
              <a:ext uri="{FF2B5EF4-FFF2-40B4-BE49-F238E27FC236}">
                <a16:creationId xmlns:a16="http://schemas.microsoft.com/office/drawing/2014/main" id="{CA827011-C149-F591-2984-091A54BD9626}"/>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41254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3A2BD-E669-00FF-21BB-80C5C9AC13D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6CFF299-7014-F564-22BE-958EEEF6DA19}"/>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F099989D-E672-5A4B-16F6-A26164EA896F}"/>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32459F4-B7A9-E6D8-F094-81912F98B68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1D55C922-C903-611E-B60A-0ECA308292C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39E4B256-094B-A1E2-ECDC-93D73237C132}"/>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A873B595-9990-3062-64F1-0D578B26D76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A1A569BA-94CC-DCBB-B3CE-304EBA46731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B9F5C28-FD57-5BB6-EC07-3E124BB3B0B2}"/>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EEF76E67-C9EA-7B61-5626-0A33BD72FC1F}"/>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4D1C9EF7-7640-5842-3995-DAD7AB6B3A8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8C9D01D3-927D-07E5-CA14-76031F3176B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4B921F9A-3B1E-C3C0-8FA3-7792F115A5A0}"/>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4CA78FB5-19F7-319C-0C54-F49CCB97B439}"/>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0969D1F7-2BEA-17B5-048E-844D773A9DC5}"/>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4BCB0902-F630-88F2-430B-EB922E591262}"/>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4956739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6ED82-26B9-944A-E166-9347F06FF82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BB7C96A-0C48-F4B5-59CE-2A953F3E931C}"/>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F338A205-004A-2C9E-DE01-E30DC771281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FEBD65F-F2CF-1F39-51D7-D91C6232B50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47083069-5281-1F66-993D-1BA7993AC4CA}"/>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69AA252-F6B4-0722-9015-6D0ED551CFD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3215A9CF-B266-426F-E3DB-5D1B36CD28C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BB66CA3C-291A-9676-6439-711CD1DF9D5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016A387-6EEC-9484-CA0E-13AAA0D7C035}"/>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2C092C6-DBBC-C44F-8651-0D572FDDDC9D}"/>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9E79CD0E-5A13-8E35-6354-0295A07C98EB}"/>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36B57E66-BA2D-9CDA-EFB9-F7721954856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7F4FD62D-9B70-2888-56E4-E693928A5697}"/>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028F5BC5-7F59-2CFC-320F-B352BC6E04E6}"/>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9D97E8B4-00C5-D04E-5FAB-2EF207A00CB7}"/>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3A5981E8-29C1-A5C1-6A6B-F5284B896AA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1DE55D4B-8A87-99DA-F70F-F8CF7BEC9EB1}"/>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843817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0" nodeType="clickEffect">
                                  <p:stCondLst>
                                    <p:cond delay="0"/>
                                  </p:stCondLst>
                                  <p:childTnLst>
                                    <p:animEffect transition="out" filter="fade">
                                      <p:cBhvr>
                                        <p:cTn id="13" dur="500"/>
                                        <p:tgtEl>
                                          <p:spTgt spid="5"/>
                                        </p:tgtEl>
                                      </p:cBhvr>
                                    </p:animEffect>
                                    <p:anim calcmode="lin" valueType="num">
                                      <p:cBhvr>
                                        <p:cTn id="14" dur="500"/>
                                        <p:tgtEl>
                                          <p:spTgt spid="5"/>
                                        </p:tgtEl>
                                        <p:attrNameLst>
                                          <p:attrName>ppt_x</p:attrName>
                                        </p:attrNameLst>
                                      </p:cBhvr>
                                      <p:tavLst>
                                        <p:tav tm="0">
                                          <p:val>
                                            <p:strVal val="ppt_x"/>
                                          </p:val>
                                        </p:tav>
                                        <p:tav tm="100000">
                                          <p:val>
                                            <p:strVal val="ppt_x"/>
                                          </p:val>
                                        </p:tav>
                                      </p:tavLst>
                                    </p:anim>
                                    <p:anim calcmode="lin" valueType="num">
                                      <p:cBhvr>
                                        <p:cTn id="15" dur="500"/>
                                        <p:tgtEl>
                                          <p:spTgt spid="5"/>
                                        </p:tgtEl>
                                        <p:attrNameLst>
                                          <p:attrName>ppt_y</p:attrName>
                                        </p:attrNameLst>
                                      </p:cBhvr>
                                      <p:tavLst>
                                        <p:tav tm="0">
                                          <p:val>
                                            <p:strVal val="ppt_y"/>
                                          </p:val>
                                        </p:tav>
                                        <p:tav tm="100000">
                                          <p:val>
                                            <p:strVal val="ppt_y+.1"/>
                                          </p:val>
                                        </p:tav>
                                      </p:tavLst>
                                    </p:anim>
                                    <p:set>
                                      <p:cBhvr>
                                        <p:cTn id="1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9D7C9-C6FF-6357-D72E-D83098D2A01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AF7B312-8971-22EE-3326-F8001BB883EE}"/>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09257AD6-223F-E5E1-51A4-D712142EA4C6}"/>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DA8FDC2-DD76-BC81-6C94-1570C7F93D34}"/>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D709E106-BBDA-86C6-0F46-2A924CA8F9B0}"/>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7DA2A76-1C5C-4296-7DC6-85838948A824}"/>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70E01B3B-89BA-8039-8B9F-0389B04F00C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C682D21E-92C5-349F-5D43-D61CA08DAED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611401E5-94E6-BAC9-489B-07BAE7522656}"/>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6BF919A6-FFCE-FD23-484A-30DCAE617152}"/>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F09D2C1-21DE-13BF-FAEC-CE941AD8CBA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30934D1A-4E37-3A4E-AB79-D2B11CB50E37}"/>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E1B0BC82-4EC2-6068-2812-F5AE5927DD9F}"/>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22E1FDDF-5DEA-6DC9-16AD-6F5AE288437B}"/>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70DBB306-459C-C891-9077-6F4EBDA83DB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64631B7-990A-4293-39DB-DEB8A6EEB898}"/>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9AD0258F-1A3B-E13E-C915-5EB9223174F6}"/>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DAB6CBAE-71B4-E810-AF48-9A4C81484014}"/>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C08EC0CD-2A39-DB9C-168D-655D3E28C5D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B3DB4BDA-5793-8620-C6C4-095F8139506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D87126C9-3E7C-37F8-B7BE-4513CBED1F8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BDAD147D-B603-4F86-8A08-F604D4DD32D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C003387A-A952-965D-34DB-B32EA90DB5A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809400B2-DCE1-F0CC-E078-EEFD1F3C89F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D73EA225-59EF-8534-B5DC-9EEF61F4BC1D}"/>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875D077A-CE40-B7E2-356D-D0072F914C60}"/>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671E07C5-8CB3-B3BE-0CB7-549969F1B69C}"/>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771503CB-A0F3-195C-84CF-2748E035227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AFF3C6E4-6210-1440-5544-7A1E035F8805}"/>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0B24BF06-8290-97E3-6FC6-16F22EF71E7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65DCC96F-841E-7F20-02C9-943C1A631FE2}"/>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42E709B1-F785-4974-BB3C-E0A9EF35C836}"/>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6" name="TextBox 35">
            <a:extLst>
              <a:ext uri="{FF2B5EF4-FFF2-40B4-BE49-F238E27FC236}">
                <a16:creationId xmlns:a16="http://schemas.microsoft.com/office/drawing/2014/main" id="{7D55C39F-A356-C5C7-FDD1-03D86158ADD2}"/>
              </a:ext>
            </a:extLst>
          </p:cNvPr>
          <p:cNvSpPr txBox="1"/>
          <p:nvPr/>
        </p:nvSpPr>
        <p:spPr>
          <a:xfrm>
            <a:off x="447999" y="49822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3778819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wipe(left)">
                                      <p:cBhvr>
                                        <p:cTn id="14" dur="4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D6E06-8591-2F9B-BEEE-90A9A4BE435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9D35948-DF46-C14F-FA1F-9C95885F0C35}"/>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BBA2DD56-9FB2-C1E4-816A-D0B7CFFBF1FF}"/>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6AB003A-8040-702D-D991-F298C9445518}"/>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824914F2-9E95-390B-0DED-2B219335E8D4}"/>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692EA34-003E-EFA7-93CB-EAFBDC6A713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04DE54AD-B370-DC24-23F4-03A4EA08A95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91CCAD06-65C6-B65A-9125-953D453FE68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53FDBEC-307D-3B9C-2C3F-58AE444B6BAC}"/>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8D301602-A3F0-66B9-4951-C389C5ADEEA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FC839759-FEAC-A4F8-D1FD-68A8886DEFAD}"/>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8CAADD4E-A4C9-75CC-861B-D398338298A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3D711A16-EF2A-D8A7-ADFE-98C2F5DB4872}"/>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C2381A4D-5230-033A-53D4-4F6A9D475352}"/>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8BE38AEA-5D96-D4B1-135E-6372EE7232F2}"/>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7A16C0A1-FC05-30A4-55F9-7134BC03A819}"/>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73A03164-420D-10BC-59B6-589A3C19479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BC0D6A00-E81B-AFF1-8F15-8915309422CF}"/>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055433FA-029B-E51F-F14A-C090C3942575}"/>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6E01F138-545B-C564-FD50-13B21957B0B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288C221B-EA66-5CE0-83E6-5406A55C849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C49AC0D4-6352-48B1-6899-CDED51053BF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155D80E5-C806-310D-413E-AFFCB42B614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F34868FE-0BDA-C251-2138-65150458F6B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7E47FD9D-6E73-DCA1-A494-F71ACCC1077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FB3C3CB1-E6FD-BD83-5263-280A18C1598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1DCBCCF-F90B-A257-165A-C641E2F77FC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96C3440-05CB-3D54-17C1-F6DCC1421A4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814A199B-161D-54A1-56E2-BCDA3B3C60D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65F2D8E-2972-E96F-E8F7-002A094FD72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AB020AB-15A2-890D-E8A5-FBEB123D4AFC}"/>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9ED6406C-1A46-36D3-F503-BA8277F40616}"/>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1F725A7D-E1FD-AA2B-38DA-B6B8C51CDF80}"/>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0269831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r>
              <a:rPr lang="en-US" b="1"/>
              <a:t>"Alternative" 1:</a:t>
            </a:r>
            <a:r>
              <a:rPr lang="en-US"/>
              <a:t> just use arrays, but resize them yourself when needed (essentially, implement the functionality of an array list without actually having a class)</a:t>
            </a:r>
          </a:p>
        </p:txBody>
      </p:sp>
    </p:spTree>
    <p:extLst>
      <p:ext uri="{BB962C8B-B14F-4D97-AF65-F5344CB8AC3E}">
        <p14:creationId xmlns:p14="http://schemas.microsoft.com/office/powerpoint/2010/main" val="4253070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2DE14-B246-0E53-FAD2-A1FA3FCD8CA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6335CE12-3DEC-E4C6-705A-C7FB92D78C6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95F8AC5-B021-4B29-A958-4AAE905896ED}"/>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1E76027F-15DD-DB78-4D72-EF8390A49AD1}"/>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D85D657-73B8-BA03-E053-7CA3C6E91B5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EFA981CD-7FEB-B475-A9F8-8FB454549B52}"/>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6C6E969E-E0D2-A336-7487-83DACBA93EB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78FD1C4B-DCEB-A9C1-2696-C21C7F49DECA}"/>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9A7083E1-0BC2-349F-6CFA-123883DECD6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24B4F48-5F22-5B76-8397-2056BFE28BB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C97807C4-8B89-4620-222A-097936D971E2}"/>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EBFB5640-EA88-C8A7-40ED-2146A05C6BA9}"/>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075CF0F7-5C27-F8F1-6C24-54C6A13CFB6C}"/>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6087F1A7-F7DA-97E1-5BC5-9A0D6AAF2BD7}"/>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6627653-225E-91A9-DEA3-42A3724870D3}"/>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92075AF6-A817-4BEB-5BE8-6AE2F8E8367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16300D0F-5932-5C51-5B34-CF17DC107D9B}"/>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674900B3-252F-0E99-BE3F-C9EFCA31EF4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FBD1929D-BEA2-B309-D773-C3D3797236E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5FEB6264-E1BF-A475-E535-926126E0461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D92F996B-CB12-C5DF-9978-53A62DA30A2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0455D66C-C731-4BDB-6904-5AB994C05771}"/>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5568D61-6120-70F7-DC53-2421E1906EA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BDCF9446-ABB9-A9DF-2FF0-6B674163FB7B}"/>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22B2FD9B-92DF-0563-57AE-1C56B029AA0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907EC1C-3117-7BFD-4BCF-12DB63F26F4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AE99B2EC-8DB1-A06C-1054-569DC5A80015}"/>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D8501E1B-A7FC-788D-A507-F1CEC0BF71E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9AB633B7-D55A-0BD5-F332-326D9231F3E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066F4E91-5780-63CF-2363-B7B0B6384CF4}"/>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E6AFC96F-1521-184E-72D9-3E5C7C694FD8}"/>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A65FBE05-97E7-85E9-FA5A-815F2C85F4AF}"/>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BAFAFE7C-C488-D9D1-9742-BA1BD7F966DC}"/>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Tree>
    <p:extLst>
      <p:ext uri="{BB962C8B-B14F-4D97-AF65-F5344CB8AC3E}">
        <p14:creationId xmlns:p14="http://schemas.microsoft.com/office/powerpoint/2010/main" val="25240633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FA626-BBAD-BFBD-7180-527AF11FF93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B0B6385C-ABA2-174D-6878-9AB0219090C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B5CFBDC-D2EC-6278-838F-4556103FAF57}"/>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2B936F07-E741-3543-445D-F20A6F4E67D5}"/>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3B418C9D-53A0-C7A5-7A1D-82CECA7B42F3}"/>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1F46D818-8EAF-5B1D-0A77-1CCB24F91328}"/>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DCFF1F76-B98A-2E79-7F88-CDF2629B210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6ECEE8A-8536-1E7F-9E86-2CAFCF10B29F}"/>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3DEF933-66F8-6A15-3113-D4CA04B0CFB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46F78B79-1FE0-94A2-A9F9-828C6EE3FE4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B69474AA-AB81-F93A-852D-A21CC31AAAD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B313B740-0003-C407-50B7-6E3C7DCF6457}"/>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4E35C7D5-9A39-213D-999A-92F87627EF6A}"/>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7E028FDE-FE5B-DAFA-1EAC-CB0B902C2CD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3B4EA480-46F9-2DC4-C32F-EBCB9D25A4F7}"/>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4FD49CBC-4948-19CD-025F-6CA85A9019A6}"/>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052BCD9-AC90-E11D-E696-6E10136A9385}"/>
                </a:ext>
              </a:extLst>
            </p:cNvPr>
            <p:cNvGrpSpPr/>
            <p:nvPr/>
          </p:nvGrpSpPr>
          <p:grpSpPr>
            <a:xfrm>
              <a:off x="1303110" y="1356663"/>
              <a:ext cx="3268890" cy="912967"/>
              <a:chOff x="582919" y="134337"/>
              <a:chExt cx="6886117" cy="1923225"/>
            </a:xfrm>
          </p:grpSpPr>
          <p:sp>
            <p:nvSpPr>
              <p:cNvPr id="20" name="Rectangle 19">
                <a:extLst>
                  <a:ext uri="{FF2B5EF4-FFF2-40B4-BE49-F238E27FC236}">
                    <a16:creationId xmlns:a16="http://schemas.microsoft.com/office/drawing/2014/main" id="{86D6E9F1-4494-DB73-7FC0-AAD5906488C7}"/>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6E1703FA-892C-CAB0-1DEF-1110AF3285E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A94F93AB-B04D-2212-548D-5AB3D0C2A12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A228C0AF-2C12-3D80-53B1-A854D602AA7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2C784C51-FE8F-FAF6-0D48-7C214D40ADA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F76B7DBC-CE0D-EB27-A091-2CAF1E549DE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4A50C2FC-E187-1EB1-22F6-A74822D6138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7BF74EB9-D0C0-C7C5-6252-5E93EBBEDB79}"/>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87840B70-0C18-B662-141D-D84F11B50F4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E51980B3-9587-0557-1A47-0E7A7B96530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F36DEF1E-8270-C867-04F5-A3601B9B56B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B8CE18EA-512B-3BDB-6EBE-703E4873921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EE321C7F-50CB-3522-63AA-22169CE0D51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D737EE06-9D78-0EE5-9E26-2ED91C9F5173}"/>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C9D12441-35E6-9439-1D9E-AF361710D2DF}"/>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C89ECDB7-6761-23EB-7777-51653DF02601}"/>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Tree>
    <p:extLst>
      <p:ext uri="{BB962C8B-B14F-4D97-AF65-F5344CB8AC3E}">
        <p14:creationId xmlns:p14="http://schemas.microsoft.com/office/powerpoint/2010/main" val="38130512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11D7A-0679-453A-62C5-5DBA0E604A11}"/>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0BE93E91-8952-AA2E-63A0-58626D3A7131}"/>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32226C71-0AA3-1B52-EC2C-36E5026DCE84}"/>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E2557182-87DD-CA1B-38E8-B87265C6260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72EBB17-2A97-5076-1FE9-A4F428FE0AF4}"/>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18EBE720-B278-D397-A5DC-E5F6A3AE3BF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1E54A4E-8EEB-B846-74D8-11ADEB08AE27}"/>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34C6402D-33BF-BD8E-811A-9CDE8254F47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354E66DB-AEAB-DEB8-01EF-8218B1A6893B}"/>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4CBDFDFD-5C65-F327-89CF-9B75D6EBA23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32DB43EB-6495-E53D-E58F-6EEAABF26C2D}"/>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8E9D3FC9-0731-9D03-0368-B441CBCC039C}"/>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53087392-46E2-0855-E742-DF65C80C9B7E}"/>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50B30F9F-CA3D-7E80-4648-BACB65521502}"/>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D3B9862C-C559-1E1E-C16F-F408E64BCFC0}"/>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E665ED3D-B7E1-A88F-C479-5F0110690499}"/>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4A371371-41CC-590A-A3C8-AC7C853BB92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547184FD-CA83-6B24-8DC3-D8594D1BEFF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B83138A8-DF0E-262A-3C55-16424C81912B}"/>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CABD5105-4F15-C3A6-A443-30FE9015742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4C112089-16F9-0A3A-FDF8-9080F108683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C0769ED-20A2-C897-5C85-9B1693C0A30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CA5B2112-B46C-F8D7-50E4-871ED41D2F83}"/>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8EDD2079-0FD9-6A38-4473-7C820C3398C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E3C8F1EC-4F41-E658-2E17-859B6A5D2E5E}"/>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37737C14-C815-FC7C-A824-485AAAEF9179}"/>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C129D5C7-C9A6-DF59-B7F9-F461A9851D9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296D4C9-8E93-3848-B87A-6E3644878CD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23D81AE7-6CFF-71D0-9D43-D894AA34D04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31BC5EA3-1CD0-14D2-10B6-DA0B8134766D}"/>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073A19B8-2113-23C0-E026-4D1E3EC963D0}"/>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442FC54D-D6B4-60DB-7F92-416BD2A9755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BC42E856-17CA-1DE3-AD6D-6A69F9902AB4}"/>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1530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2" presetClass="exit" presetSubtype="0" fill="hold" grpId="0" nodeType="clickEffect">
                                  <p:stCondLst>
                                    <p:cond delay="0"/>
                                  </p:stCondLst>
                                  <p:childTnLst>
                                    <p:animEffect transition="out" filter="fade">
                                      <p:cBhvr>
                                        <p:cTn id="11" dur="500"/>
                                        <p:tgtEl>
                                          <p:spTgt spid="13"/>
                                        </p:tgtEl>
                                      </p:cBhvr>
                                    </p:animEffect>
                                    <p:anim calcmode="lin" valueType="num">
                                      <p:cBhvr>
                                        <p:cTn id="12" dur="500"/>
                                        <p:tgtEl>
                                          <p:spTgt spid="13"/>
                                        </p:tgtEl>
                                        <p:attrNameLst>
                                          <p:attrName>ppt_x</p:attrName>
                                        </p:attrNameLst>
                                      </p:cBhvr>
                                      <p:tavLst>
                                        <p:tav tm="0">
                                          <p:val>
                                            <p:strVal val="ppt_x"/>
                                          </p:val>
                                        </p:tav>
                                        <p:tav tm="100000">
                                          <p:val>
                                            <p:strVal val="ppt_x"/>
                                          </p:val>
                                        </p:tav>
                                      </p:tavLst>
                                    </p:anim>
                                    <p:anim calcmode="lin" valueType="num">
                                      <p:cBhvr>
                                        <p:cTn id="13" dur="500"/>
                                        <p:tgtEl>
                                          <p:spTgt spid="13"/>
                                        </p:tgtEl>
                                        <p:attrNameLst>
                                          <p:attrName>ppt_y</p:attrName>
                                        </p:attrNameLst>
                                      </p:cBhvr>
                                      <p:tavLst>
                                        <p:tav tm="0">
                                          <p:val>
                                            <p:strVal val="ppt_y"/>
                                          </p:val>
                                        </p:tav>
                                        <p:tav tm="100000">
                                          <p:val>
                                            <p:strVal val="ppt_y+.1"/>
                                          </p:val>
                                        </p:tav>
                                      </p:tavLst>
                                    </p:anim>
                                    <p:set>
                                      <p:cBhvr>
                                        <p:cTn id="14"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C199B-3EA8-8DF8-201A-3C536377A2F0}"/>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3E6CA5DE-66D5-4F34-22D1-1C9579DB95DD}"/>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96F7A1D1-D7CA-DCB2-B18F-938839C2B154}"/>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8BB1DBA3-C72A-06DC-F4F7-14B3392BCF20}"/>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ABEFF424-3170-C81D-18D7-1468775451BD}"/>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DE795B43-CB87-950D-BB2A-FF6E9732717C}"/>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E48254D4-0034-91A9-93F4-B4DA108A5D7B}"/>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6D0129A-63C6-0B7B-DA61-982CA76577FA}"/>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4CA907DA-3ACE-8A9F-6A8C-4189FF7D912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E39CAE10-7FAF-F3B8-EB84-8D249B0A243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0532F94C-2642-BE0E-B90E-60B8FDF36C2E}"/>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DFD59969-7DF4-06F0-8759-65EC20F40E6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C494AF00-D33D-19DF-EA29-FA30B1D4EB36}"/>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A6CE8EB6-338D-B6D5-3634-DA8EBE3DBE0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734CEF3B-9822-F915-2F02-1296E9AE72D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E6F536DA-159E-87D5-599E-DAD25E8BB3DF}"/>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2284F548-604B-7E38-69D1-8D019039F5B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31A58F5-9792-A2A5-0453-121B30100EA5}"/>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39A9602D-DAAF-446C-8F4C-FC6E9CEFFC5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FE151B1D-3950-85F2-A9C3-23869C53592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8DF429B7-13C2-A1CD-FA6E-D85DEB935830}"/>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972324BE-8FCE-BA5C-F32C-EB4C5E3FD5E2}"/>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E6653A18-F1D0-1906-9263-06FD7D130688}"/>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E636B66F-402E-D400-83F4-FA0011046EC8}"/>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7F388A15-9356-3753-60BD-5CE75E5C9AE7}"/>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947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82768-431E-87CA-9B7B-4F1C7288A05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348DB41-7087-95F2-FAC1-7D71211A71B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E99C20F4-3A8D-CD4F-D0AB-60DAA4FAE6D0}"/>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E273BF6-9933-817F-7ED2-7B8253FD796B}"/>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741F000E-A660-1DC9-A388-220CF51CE118}"/>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2B17B4F4-A91B-DF6F-262F-84F1ABF47B45}"/>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F1F36780-586A-5120-3A6B-631BAD4D9A33}"/>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3D2B8AF8-E29A-648E-E722-F06BF3944F50}"/>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63B8504-FDFD-ADDC-7B35-D3A27CCF35D5}"/>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FC757DD9-0841-EE01-2149-4001F6A32FB5}"/>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4F5799C4-6539-933A-72E1-0B7AE6B1CE5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175A5D08-1471-8B91-DF8F-74A0B5BAA65E}"/>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692FD8CF-C114-F658-0E65-1B0EBB8BEDE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2DA3396F-8052-1931-D6D0-B2E93716430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579047F6-55D4-E76A-9BF4-563A1CE3F94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E5FFD51E-C60F-1402-952C-3C2C6AE54DF0}"/>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E9449B93-FD55-AD3F-4F68-3F70FDF7E613}"/>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4DF078BF-EDA8-4753-A4AD-897270EAE067}"/>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E38FE02-00E6-CD51-E801-B64724D5F72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10BEC62E-540E-7EB3-F8A9-2358953380C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E9135189-DD70-0231-34E0-D36CA25B338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629120B-7591-58C2-3114-F7DC1C60630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FCB81071-04FA-80B6-C5DD-3B849D217489}"/>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E1F8F600-D6C2-A541-C572-5ACE2954908D}"/>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E22E3411-297B-B62E-DEDA-A8DB32A3C252}"/>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Tree>
    <p:extLst>
      <p:ext uri="{BB962C8B-B14F-4D97-AF65-F5344CB8AC3E}">
        <p14:creationId xmlns:p14="http://schemas.microsoft.com/office/powerpoint/2010/main" val="42296631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0CC95-512E-3AAD-99DF-A3A9ECC82A5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F68214B-7935-26F9-2992-32BB23399226}"/>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0FC63691-863F-95ED-E957-34A56EFAA85E}"/>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2DED0CC-4048-CAD7-B37E-9F1BAA768F01}"/>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FBD786E5-0EC0-7FE0-9423-A00010A867ED}"/>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F74BCDF5-868E-A3A6-CF66-8BB6753617BC}"/>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D152D160-F4C7-E317-B6FB-C5252AAA6365}"/>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6E46921D-22DE-7733-ED4E-4D2493FB613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39CD7144-BA1D-67F6-F58D-3A60D8CB20F7}"/>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C20130BD-E253-BF6B-73D7-F1009D28B0D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AFCD0BD2-ED7B-93D0-86B1-B4A97E00900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54684EFB-624A-2FE5-B362-7C99300D2401}"/>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4B649CAC-13F6-0E35-0332-784540B8A61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DDA3125F-DA00-6D9B-7C56-E72E0F44709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AEAA32A-39FE-5A82-C528-7ADF9F529B9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3EAB46C4-0015-8A41-3BEF-EC10FC608347}"/>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BF3CF65B-1E92-A4F0-80EF-9AF6D0E6BB8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6E1EEE6-F1AD-DC26-9636-2445C7E8397E}"/>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8650DD22-99AF-7C64-33F7-36776653144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EB28F8A1-961E-FE04-CFD6-9033FC90BA2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85897A6E-F5E1-D404-EB20-0B8F76C8366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E9CF6391-7484-26FF-F3A8-23D4C66F758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2E633058-4C55-D99C-108E-A4AFEBF392DF}"/>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F95D3461-E1D0-C33B-18BB-2BFCFC5FC044}"/>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99D23233-808E-12CC-F050-585AE44D63E2}"/>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
        <p:nvSpPr>
          <p:cNvPr id="3" name="TextBox 2">
            <a:extLst>
              <a:ext uri="{FF2B5EF4-FFF2-40B4-BE49-F238E27FC236}">
                <a16:creationId xmlns:a16="http://schemas.microsoft.com/office/drawing/2014/main" id="{E19B82F8-D9FC-067C-2DAF-7334E0B8F842}"/>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342707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AAB87-E844-DB37-8226-F96BAF57DF2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C7A5A5A-5C28-5367-F8D1-CF894409E4F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45E036A9-E7D9-019B-D018-2615DC2E88F9}"/>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0B2B57E-46CC-1851-A679-91AB62BB283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BED1A2D7-1C42-0804-CAA9-1796FE9943A6}"/>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492AFBE8-FF48-3EAD-4035-CBAF93141F69}"/>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0853F331-6BE8-E973-B582-D93599798C0B}"/>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0F5AABBB-D2B1-D9F8-6181-C3252B891094}"/>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C07C8179-35B5-67F3-B825-8D32D7BC0D4A}"/>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39A76C87-9647-B1CF-F88E-D2789BAE790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8059F614-517E-4718-EBB0-EDCB92627746}"/>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A726C273-8670-B5F4-C966-9DB44B4DB9B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2436E4A1-242A-7CB9-A3DF-AB19785742D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4A99CE5C-FE16-BFF2-11CA-935CB9A3079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EDCACF7C-7486-933F-974B-007AE7ECFFC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EA07744E-7821-13E0-B9CE-4A0D634B64AF}"/>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557FF220-6EC0-96D6-BF51-9DF87912D04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00265F03-552B-AEE0-EACB-94C84223CA8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BDCB9A7A-468B-A128-DA19-259EDFE37DAB}"/>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0706E254-2775-D46E-3418-EC1C0B5BA93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8430347-7564-A453-61F4-E2F3C1744AB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C75F48C-7B01-B2B0-23BD-C6816D1F992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DCD7B0F3-CB5B-34FE-D7AD-0889F8C2F253}"/>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F12AF64F-EC89-1A4B-E986-70793A7D7381}"/>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3F8F903E-4F9C-3082-B018-67A7C96BA8D6}"/>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
        <p:nvSpPr>
          <p:cNvPr id="4" name="TextBox 3">
            <a:extLst>
              <a:ext uri="{FF2B5EF4-FFF2-40B4-BE49-F238E27FC236}">
                <a16:creationId xmlns:a16="http://schemas.microsoft.com/office/drawing/2014/main" id="{CCBDBE1F-2988-2F9E-2D59-3B629F4D854E}"/>
              </a:ext>
            </a:extLst>
          </p:cNvPr>
          <p:cNvSpPr txBox="1"/>
          <p:nvPr/>
        </p:nvSpPr>
        <p:spPr>
          <a:xfrm>
            <a:off x="5414614"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Tree>
    <p:extLst>
      <p:ext uri="{BB962C8B-B14F-4D97-AF65-F5344CB8AC3E}">
        <p14:creationId xmlns:p14="http://schemas.microsoft.com/office/powerpoint/2010/main" val="4062417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84EEE-BF74-1F19-3453-52BA363F066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D1A559B-160C-0443-8171-90C668D79706}"/>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609604A3-CE88-048E-6E3D-8287AAAD3742}"/>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FB37AE1-FC9E-4155-AAD8-2EA8C4BD2945}"/>
              </a:ext>
            </a:extLst>
          </p:cNvPr>
          <p:cNvSpPr txBox="1"/>
          <p:nvPr/>
        </p:nvSpPr>
        <p:spPr>
          <a:xfrm>
            <a:off x="1507799" y="1565928"/>
            <a:ext cx="5707140" cy="584775"/>
          </a:xfrm>
          <a:prstGeom prst="rect">
            <a:avLst/>
          </a:prstGeom>
          <a:noFill/>
        </p:spPr>
        <p:txBody>
          <a:bodyPr wrap="square" rtlCol="0">
            <a:spAutoFit/>
          </a:bodyPr>
          <a:lstStyle/>
          <a:p>
            <a:pPr algn="ctr"/>
            <a:r>
              <a:rPr lang="en-US" sz="3200">
                <a:solidFill>
                  <a:schemeClr val="accent2"/>
                </a:solidFill>
                <a:latin typeface="+mj-lt"/>
              </a:rPr>
              <a:t>ArrayList&lt;Produce&gt; list;</a:t>
            </a:r>
          </a:p>
        </p:txBody>
      </p:sp>
    </p:spTree>
    <p:extLst>
      <p:ext uri="{BB962C8B-B14F-4D97-AF65-F5344CB8AC3E}">
        <p14:creationId xmlns:p14="http://schemas.microsoft.com/office/powerpoint/2010/main" val="414896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516E5-E57E-7381-2E7C-51E53A0D988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646929-EA28-8F6D-F6E1-9B52C68D11D9}"/>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259963591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F02FB-B7DF-97DD-7818-C51B6949A7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04A67B-6B69-6D54-03A9-4FB683336C89}"/>
              </a:ext>
            </a:extLst>
          </p:cNvPr>
          <p:cNvSpPr>
            <a:spLocks noGrp="1"/>
          </p:cNvSpPr>
          <p:nvPr>
            <p:ph type="title"/>
          </p:nvPr>
        </p:nvSpPr>
        <p:spPr>
          <a:xfrm>
            <a:off x="457200" y="254916"/>
            <a:ext cx="8229600" cy="667168"/>
          </a:xfrm>
        </p:spPr>
        <p:txBody>
          <a:bodyPr>
            <a:normAutofit/>
          </a:bodyPr>
          <a:lstStyle/>
          <a:p>
            <a:pPr lvl="0"/>
            <a:r>
              <a:rPr lang="en-US"/>
              <a:t>an array list is a kind of list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632147-3248-4A9D-2009-B918E8713B1B}"/>
                  </a:ext>
                </a:extLst>
              </p:cNvPr>
              <p:cNvSpPr>
                <a:spLocks noGrp="1"/>
              </p:cNvSpPr>
              <p:nvPr>
                <p:ph sz="quarter" idx="10"/>
              </p:nvPr>
            </p:nvSpPr>
            <p:spPr>
              <a:xfrm>
                <a:off x="457200" y="963338"/>
                <a:ext cx="8229600" cy="4080271"/>
              </a:xfrm>
            </p:spPr>
            <p:txBody>
              <a:bodyPr>
                <a:noAutofit/>
              </a:bodyPr>
              <a:lstStyle/>
              <a:p>
                <a:r>
                  <a:rPr lang="en-US"/>
                  <a:t>an </a:t>
                </a:r>
                <a:r>
                  <a:rPr lang="en-US" b="1"/>
                  <a:t>array list </a:t>
                </a:r>
                <a:r>
                  <a:rPr lang="en-US"/>
                  <a:t>(dynamic array, stretchy buffer, </a:t>
                </a:r>
                <a:r>
                  <a:rPr lang="en-US" b="1"/>
                  <a:t>vector</a:t>
                </a:r>
                <a:r>
                  <a:rPr lang="en-US"/>
                  <a:t>) is a kind of </a:t>
                </a:r>
                <a:r>
                  <a:rPr lang="en-US" b="1"/>
                  <a:t>list</a:t>
                </a:r>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contains</a:t>
                </a:r>
              </a:p>
              <a:p>
                <a:pPr lvl="2"/>
                <a:r>
                  <a:rPr lang="en-US" b="1"/>
                  <a:t>append</a:t>
                </a:r>
                <a:r>
                  <a:rPr lang="en-US"/>
                  <a:t> (push back) a new element to the end (back)</a:t>
                </a:r>
              </a:p>
              <a:p>
                <a:pPr lvl="2"/>
                <a:r>
                  <a:rPr lang="en-US" b="1"/>
                  <a:t>insert</a:t>
                </a:r>
                <a:r>
                  <a:rPr lang="en-US"/>
                  <a:t> a new element at any valid index</a:t>
                </a:r>
              </a:p>
              <a:p>
                <a:pPr lvl="1"/>
                <a:r>
                  <a:rPr lang="en-US"/>
                  <a:t>the user can also </a:t>
                </a:r>
                <a:r>
                  <a:rPr lang="en-US" b="1"/>
                  <a:t>remove </a:t>
                </a:r>
                <a:r>
                  <a:rPr lang="en-US"/>
                  <a:t>elements from an array list</a:t>
                </a:r>
              </a:p>
            </p:txBody>
          </p:sp>
        </mc:Choice>
        <mc:Fallback xmlns="">
          <p:sp>
            <p:nvSpPr>
              <p:cNvPr id="3" name="Content Placeholder 2">
                <a:extLst>
                  <a:ext uri="{FF2B5EF4-FFF2-40B4-BE49-F238E27FC236}">
                    <a16:creationId xmlns:a16="http://schemas.microsoft.com/office/drawing/2014/main" id="{18632147-3248-4A9D-2009-B918E8713B1B}"/>
                  </a:ext>
                </a:extLst>
              </p:cNvPr>
              <p:cNvSpPr>
                <a:spLocks noGrp="1" noRot="1" noChangeAspect="1" noMove="1" noResize="1" noEditPoints="1" noAdjustHandles="1" noChangeArrowheads="1" noChangeShapeType="1" noTextEdit="1"/>
              </p:cNvSpPr>
              <p:nvPr>
                <p:ph sz="quarter" idx="10"/>
              </p:nvPr>
            </p:nvSpPr>
            <p:spPr>
              <a:xfrm>
                <a:off x="457200" y="963338"/>
                <a:ext cx="8229600" cy="4080271"/>
              </a:xfrm>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59311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pPr algn="l"/>
            <a:r>
              <a:rPr lang="en-US" b="1"/>
              <a:t>"Alternative" 2:</a:t>
            </a:r>
            <a:r>
              <a:rPr lang="en-US"/>
              <a:t> 🐘 use a</a:t>
            </a:r>
            <a:br>
              <a:rPr lang="en-US"/>
            </a:br>
            <a:r>
              <a:rPr lang="en-US"/>
              <a:t>BIG multi-dimensional array</a:t>
            </a:r>
            <a:br>
              <a:rPr lang="en-US"/>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~30,000,000 elements</a:t>
            </a:r>
            <a:br>
              <a:rPr lang="en-US"/>
            </a:br>
            <a:r>
              <a:rPr lang="en-US" sz="2000">
                <a:solidFill>
                  <a:srgbClr val="000080"/>
                </a:solidFill>
                <a:latin typeface="+mj-lt"/>
              </a:rPr>
              <a:t>Point</a:t>
            </a:r>
            <a:r>
              <a:rPr lang="en-US" sz="2000">
                <a:latin typeface="+mj-lt"/>
              </a:rPr>
              <a:t>[][][] flipbook = </a:t>
            </a:r>
            <a:r>
              <a:rPr lang="en-US" sz="2000">
                <a:solidFill>
                  <a:srgbClr val="0000FF"/>
                </a:solidFill>
                <a:latin typeface="+mj-lt"/>
              </a:rPr>
              <a:t>new</a:t>
            </a:r>
            <a:r>
              <a:rPr lang="en-US" sz="2000">
                <a:latin typeface="+mj-lt"/>
              </a:rPr>
              <a:t> </a:t>
            </a:r>
            <a:r>
              <a:rPr lang="en-US" sz="2000">
                <a:solidFill>
                  <a:srgbClr val="000080"/>
                </a:solidFill>
                <a:latin typeface="+mj-lt"/>
              </a:rPr>
              <a:t>Point</a:t>
            </a:r>
            <a:r>
              <a:rPr lang="en-US" sz="2000">
                <a:latin typeface="+mj-lt"/>
              </a:rPr>
              <a:t>[</a:t>
            </a:r>
            <a:r>
              <a:rPr lang="en-US" sz="2000">
                <a:solidFill>
                  <a:srgbClr val="0CB5B5"/>
                </a:solidFill>
                <a:latin typeface="+mj-lt"/>
              </a:rPr>
              <a:t>64</a:t>
            </a:r>
            <a:r>
              <a:rPr lang="en-US" sz="2000">
                <a:latin typeface="+mj-lt"/>
              </a:rPr>
              <a:t>][</a:t>
            </a:r>
            <a:r>
              <a:rPr lang="en-US" sz="2000">
                <a:solidFill>
                  <a:srgbClr val="0CB5B5"/>
                </a:solidFill>
                <a:latin typeface="+mj-lt"/>
              </a:rPr>
              <a:t>512</a:t>
            </a:r>
            <a:r>
              <a:rPr lang="en-US" sz="2000">
                <a:latin typeface="+mj-lt"/>
              </a:rPr>
              <a:t>][</a:t>
            </a:r>
            <a:r>
              <a:rPr lang="en-US" sz="2000">
                <a:solidFill>
                  <a:srgbClr val="0CB5B5"/>
                </a:solidFill>
                <a:latin typeface="+mj-lt"/>
              </a:rPr>
              <a:t>1024</a:t>
            </a:r>
            <a:r>
              <a:rPr lang="en-US" sz="2000">
                <a:latin typeface="+mj-lt"/>
              </a:rPr>
              <a:t>];</a:t>
            </a:r>
            <a:br>
              <a:rPr lang="en-US" sz="2000">
                <a:latin typeface="+mj-lt"/>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NOTE: we also need all these counter variables</a:t>
            </a:r>
            <a:b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can't just call .size() like before!</a:t>
            </a:r>
            <a:br>
              <a:rPr lang="en-US" sz="2000">
                <a:latin typeface="+mj-lt"/>
              </a:rPr>
            </a:br>
            <a:r>
              <a:rPr lang="en-US" sz="2000">
                <a:solidFill>
                  <a:srgbClr val="000080"/>
                </a:solidFill>
                <a:latin typeface="+mj-lt"/>
              </a:rPr>
              <a:t>int</a:t>
            </a:r>
            <a:r>
              <a:rPr lang="en-US" sz="2000">
                <a:latin typeface="+mj-lt"/>
              </a:rPr>
              <a:t> </a:t>
            </a:r>
            <a:r>
              <a:rPr lang="en-US" sz="2000" err="1">
                <a:latin typeface="+mj-lt"/>
              </a:rPr>
              <a:t>numPages</a:t>
            </a:r>
            <a:r>
              <a:rPr lang="en-US" sz="2000">
                <a:latin typeface="+mj-lt"/>
              </a:rPr>
              <a:t> = </a:t>
            </a:r>
            <a:r>
              <a:rPr lang="en-US" sz="2000">
                <a:solidFill>
                  <a:srgbClr val="0CB5B5"/>
                </a:solidFill>
                <a:latin typeface="+mj-lt"/>
              </a:rPr>
              <a:t>0</a:t>
            </a:r>
            <a:r>
              <a:rPr lang="en-US" sz="2000">
                <a:latin typeface="+mj-lt"/>
              </a:rPr>
              <a:t>;</a:t>
            </a:r>
            <a:br>
              <a:rPr lang="en-US" sz="2000">
                <a:latin typeface="+mj-lt"/>
              </a:rPr>
            </a:br>
            <a:r>
              <a:rPr lang="en-US" sz="2000">
                <a:solidFill>
                  <a:srgbClr val="000080"/>
                </a:solidFill>
                <a:latin typeface="+mj-lt"/>
              </a:rPr>
              <a:t>int</a:t>
            </a:r>
            <a:r>
              <a:rPr lang="en-US" sz="2000">
                <a:latin typeface="+mj-lt"/>
              </a:rPr>
              <a:t>[] </a:t>
            </a:r>
            <a:r>
              <a:rPr lang="en-US" sz="2000" err="1">
                <a:latin typeface="+mj-lt"/>
              </a:rPr>
              <a:t>numStrokes</a:t>
            </a:r>
            <a:r>
              <a:rPr lang="en-US" sz="2000">
                <a:latin typeface="+mj-lt"/>
              </a:rPr>
              <a:t> = </a:t>
            </a:r>
            <a:r>
              <a:rPr lang="en-US" sz="2000">
                <a:solidFill>
                  <a:srgbClr val="0432FF"/>
                </a:solidFill>
                <a:latin typeface="+mj-lt"/>
              </a:rPr>
              <a:t>new</a:t>
            </a:r>
            <a:r>
              <a:rPr lang="en-US" sz="2000">
                <a:latin typeface="+mj-lt"/>
              </a:rPr>
              <a:t> </a:t>
            </a:r>
            <a:r>
              <a:rPr lang="en-US" sz="2000">
                <a:solidFill>
                  <a:srgbClr val="000080"/>
                </a:solidFill>
                <a:latin typeface="+mj-lt"/>
              </a:rPr>
              <a:t>int</a:t>
            </a:r>
            <a:r>
              <a:rPr lang="en-US" sz="2000">
                <a:latin typeface="+mj-lt"/>
              </a:rPr>
              <a:t>[</a:t>
            </a:r>
            <a:r>
              <a:rPr lang="en-US" sz="2000">
                <a:solidFill>
                  <a:srgbClr val="0CB5B5"/>
                </a:solidFill>
                <a:latin typeface="+mj-lt"/>
              </a:rPr>
              <a:t>64</a:t>
            </a:r>
            <a:r>
              <a:rPr lang="en-US" sz="2000">
                <a:latin typeface="+mj-lt"/>
              </a:rPr>
              <a:t>];</a:t>
            </a:r>
            <a:br>
              <a:rPr lang="en-US" sz="2000">
                <a:latin typeface="+mj-lt"/>
              </a:rPr>
            </a:br>
            <a:r>
              <a:rPr lang="en-US" sz="2000">
                <a:solidFill>
                  <a:srgbClr val="000080"/>
                </a:solidFill>
                <a:latin typeface="+mj-lt"/>
              </a:rPr>
              <a:t>int</a:t>
            </a:r>
            <a:r>
              <a:rPr lang="en-US" sz="2000">
                <a:latin typeface="+mj-lt"/>
              </a:rPr>
              <a:t>[][] </a:t>
            </a:r>
            <a:r>
              <a:rPr lang="en-US" sz="2000" err="1">
                <a:latin typeface="+mj-lt"/>
              </a:rPr>
              <a:t>numPoints</a:t>
            </a:r>
            <a:r>
              <a:rPr lang="en-US" sz="2000">
                <a:latin typeface="+mj-lt"/>
              </a:rPr>
              <a:t> = </a:t>
            </a:r>
            <a:r>
              <a:rPr lang="en-US" sz="2000">
                <a:solidFill>
                  <a:srgbClr val="0432FF"/>
                </a:solidFill>
                <a:latin typeface="+mj-lt"/>
              </a:rPr>
              <a:t>new</a:t>
            </a:r>
            <a:r>
              <a:rPr lang="en-US" sz="2000">
                <a:latin typeface="+mj-lt"/>
              </a:rPr>
              <a:t> </a:t>
            </a:r>
            <a:r>
              <a:rPr lang="en-US" sz="2000">
                <a:solidFill>
                  <a:srgbClr val="000080"/>
                </a:solidFill>
                <a:latin typeface="+mj-lt"/>
              </a:rPr>
              <a:t>int</a:t>
            </a:r>
            <a:r>
              <a:rPr lang="en-US" sz="2000">
                <a:latin typeface="+mj-lt"/>
              </a:rPr>
              <a:t>[</a:t>
            </a:r>
            <a:r>
              <a:rPr lang="en-US" sz="2000">
                <a:solidFill>
                  <a:srgbClr val="0CB5B5"/>
                </a:solidFill>
                <a:latin typeface="+mj-lt"/>
              </a:rPr>
              <a:t>64</a:t>
            </a:r>
            <a:r>
              <a:rPr lang="en-US" sz="2000">
                <a:latin typeface="+mj-lt"/>
              </a:rPr>
              <a:t>][</a:t>
            </a:r>
            <a:r>
              <a:rPr lang="en-US" sz="2000">
                <a:solidFill>
                  <a:srgbClr val="0CB5B5"/>
                </a:solidFill>
                <a:latin typeface="+mj-lt"/>
              </a:rPr>
              <a:t>512</a:t>
            </a:r>
            <a:r>
              <a:rPr lang="en-US" sz="2000">
                <a:latin typeface="+mj-lt"/>
              </a:rPr>
              <a:t>];</a:t>
            </a:r>
            <a:endParaRPr lang="en-US">
              <a:latin typeface="+mj-lt"/>
            </a:endParaRPr>
          </a:p>
        </p:txBody>
      </p:sp>
    </p:spTree>
    <p:extLst>
      <p:ext uri="{BB962C8B-B14F-4D97-AF65-F5344CB8AC3E}">
        <p14:creationId xmlns:p14="http://schemas.microsoft.com/office/powerpoint/2010/main" val="191926020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E5F14-72C5-0EDC-6652-74FD4632536A}"/>
              </a:ext>
            </a:extLst>
          </p:cNvPr>
          <p:cNvSpPr>
            <a:spLocks noGrp="1"/>
          </p:cNvSpPr>
          <p:nvPr>
            <p:ph type="title"/>
          </p:nvPr>
        </p:nvSpPr>
        <p:spPr/>
        <p:txBody>
          <a:bodyPr/>
          <a:lstStyle/>
          <a:p>
            <a:r>
              <a:rPr lang="en-US" b="1" i="0" u="none" strike="noStrike">
                <a:solidFill>
                  <a:srgbClr val="445588"/>
                </a:solidFill>
                <a:effectLst/>
                <a:latin typeface="Consolas" panose="020B0609020204030204" pitchFamily="49" charset="0"/>
                <a:cs typeface="Consolas" panose="020B0609020204030204" pitchFamily="49" charset="0"/>
              </a:rPr>
              <a:t>ArrayList&lt;ElementType&gt;</a:t>
            </a:r>
            <a:endParaRPr lang="en-US"/>
          </a:p>
        </p:txBody>
      </p:sp>
      <p:sp>
        <p:nvSpPr>
          <p:cNvPr id="3" name="Content Placeholder 2">
            <a:extLst>
              <a:ext uri="{FF2B5EF4-FFF2-40B4-BE49-F238E27FC236}">
                <a16:creationId xmlns:a16="http://schemas.microsoft.com/office/drawing/2014/main" id="{EB8C6474-E381-F624-B4C3-53426CD4BE47}"/>
              </a:ext>
            </a:extLst>
          </p:cNvPr>
          <p:cNvSpPr>
            <a:spLocks noGrp="1"/>
          </p:cNvSpPr>
          <p:nvPr>
            <p:ph sz="quarter" idx="10"/>
          </p:nvPr>
        </p:nvSpPr>
        <p:spPr/>
        <p:txBody>
          <a:bodyPr>
            <a:noAutofit/>
          </a:bodyPr>
          <a:lstStyle/>
          <a:p>
            <a:pPr marL="0" indent="0">
              <a:buNone/>
            </a:pPr>
            <a:r>
              <a:rPr lang="en-US" sz="2400" b="1" i="0" u="none" strike="noStrike">
                <a:solidFill>
                  <a:srgbClr val="333333"/>
                </a:solidFill>
                <a:effectLst/>
                <a:latin typeface="Consolas" panose="020B0609020204030204" pitchFamily="49" charset="0"/>
                <a:cs typeface="Consolas" panose="020B0609020204030204" pitchFamily="49" charset="0"/>
              </a:rPr>
              <a:t>class</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445588"/>
                </a:solidFill>
                <a:effectLst/>
                <a:latin typeface="Consolas" panose="020B0609020204030204" pitchFamily="49" charset="0"/>
                <a:cs typeface="Consolas" panose="020B0609020204030204" pitchFamily="49" charset="0"/>
              </a:rPr>
              <a:t>ArrayList</a:t>
            </a:r>
            <a:r>
              <a:rPr lang="en-US" sz="2400" b="0" i="0" u="none" strike="noStrike">
                <a:solidFill>
                  <a:srgbClr val="333333"/>
                </a:solidFill>
                <a:effectLst/>
                <a:latin typeface="Consolas" panose="020B0609020204030204" pitchFamily="49" charset="0"/>
                <a:cs typeface="Consolas" panose="020B0609020204030204" pitchFamily="49" charset="0"/>
              </a:rPr>
              <a:t>&lt;</a:t>
            </a:r>
            <a:r>
              <a:rPr lang="en-US" sz="2400" b="1" i="0" u="none" strike="noStrike">
                <a:solidFill>
                  <a:srgbClr val="445588"/>
                </a:solidFill>
                <a:effectLst/>
                <a:latin typeface="Consolas" panose="020B0609020204030204" pitchFamily="49" charset="0"/>
                <a:cs typeface="Consolas" panose="020B0609020204030204" pitchFamily="49" charset="0"/>
              </a:rPr>
              <a:t>ElementType</a:t>
            </a:r>
            <a:r>
              <a:rPr lang="en-US" sz="2400" b="0" i="0" u="none" strike="noStrike">
                <a:solidFill>
                  <a:srgbClr val="333333"/>
                </a:solidFill>
                <a:effectLst/>
                <a:latin typeface="Consolas" panose="020B0609020204030204" pitchFamily="49" charset="0"/>
                <a:cs typeface="Consolas" panose="020B0609020204030204" pitchFamily="49" charset="0"/>
              </a:rPr>
              <a:t>&gt; {</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add</a:t>
            </a:r>
            <a:r>
              <a:rPr lang="en-US" sz="2400" b="0" i="0" u="none" strike="noStrike">
                <a:solidFill>
                  <a:srgbClr val="333333"/>
                </a:solidFill>
                <a:effectLst/>
                <a:latin typeface="Consolas" panose="020B0609020204030204" pitchFamily="49" charset="0"/>
                <a:cs typeface="Consolas" panose="020B0609020204030204" pitchFamily="49" charset="0"/>
              </a:rPr>
              <a:t>(ElementType element); </a:t>
            </a:r>
            <a:r>
              <a:rPr lang="en-US" sz="2400" b="0" i="0" u="none" strike="noStrike">
                <a:solidFill>
                  <a:srgbClr val="007B00"/>
                </a:solidFill>
                <a:effectLst/>
                <a:latin typeface="Consolas" panose="020B0609020204030204" pitchFamily="49" charset="0"/>
                <a:cs typeface="Consolas" panose="020B0609020204030204" pitchFamily="49" charset="0"/>
              </a:rPr>
              <a:t>// to end</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add</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 ElementType element);</a:t>
            </a:r>
          </a:p>
          <a:p>
            <a:pPr marL="342886" lvl="1" indent="0">
              <a:buNone/>
            </a:pPr>
            <a:r>
              <a:rPr lang="en-US" sz="2400" b="0" i="0" u="none" strike="noStrike">
                <a:solidFill>
                  <a:srgbClr val="333333"/>
                </a:solidFill>
                <a:effectLst/>
                <a:latin typeface="Consolas" panose="020B0609020204030204" pitchFamily="49" charset="0"/>
                <a:cs typeface="Consolas" panose="020B0609020204030204" pitchFamily="49" charset="0"/>
              </a:rPr>
              <a:t>ElementType </a:t>
            </a:r>
            <a:r>
              <a:rPr lang="en-US" sz="2400" b="1" i="0" u="none" strike="noStrike">
                <a:solidFill>
                  <a:srgbClr val="990000"/>
                </a:solidFill>
                <a:effectLst/>
                <a:latin typeface="Consolas" panose="020B0609020204030204" pitchFamily="49" charset="0"/>
                <a:cs typeface="Consolas" panose="020B0609020204030204" pitchFamily="49" charset="0"/>
              </a:rPr>
              <a:t>get</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set</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 ElementType element);</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remove</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size</a:t>
            </a:r>
            <a:r>
              <a:rPr lang="en-US" sz="2400" b="0" i="0" u="none" strike="noStrike">
                <a:solidFill>
                  <a:srgbClr val="333333"/>
                </a:solidFill>
                <a:effectLst/>
                <a:latin typeface="Consolas" panose="020B0609020204030204" pitchFamily="49" charset="0"/>
                <a:cs typeface="Consolas" panose="020B0609020204030204" pitchFamily="49" charset="0"/>
              </a:rPr>
              <a:t>();</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boolean</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isEmpty</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0" i="0" u="none" strike="noStrike">
                <a:solidFill>
                  <a:srgbClr val="007B00"/>
                </a:solidFill>
                <a:effectLst/>
                <a:latin typeface="Consolas" panose="020B0609020204030204" pitchFamily="49" charset="0"/>
                <a:cs typeface="Consolas" panose="020B0609020204030204" pitchFamily="49" charset="0"/>
              </a:rPr>
              <a:t>// (list.size() == 0)</a:t>
            </a:r>
            <a:endParaRPr lang="en-US" sz="2400" b="0" i="0" u="none" strike="noStrike">
              <a:solidFill>
                <a:srgbClr val="333333"/>
              </a:solidFill>
              <a:effectLst/>
              <a:latin typeface="Consolas" panose="020B0609020204030204" pitchFamily="49" charset="0"/>
              <a:cs typeface="Consolas" panose="020B0609020204030204" pitchFamily="49" charset="0"/>
            </a:endParaRPr>
          </a:p>
          <a:p>
            <a:pPr marL="0" indent="0">
              <a:buNone/>
            </a:pPr>
            <a:r>
              <a:rPr lang="en-US" sz="2400" b="0" i="0" u="none" strike="noStrike">
                <a:solidFill>
                  <a:srgbClr val="333333"/>
                </a:solidFill>
                <a:effectLst/>
                <a:latin typeface="Consolas" panose="020B0609020204030204" pitchFamily="49" charset="0"/>
                <a:cs typeface="Consolas" panose="020B0609020204030204" pitchFamily="49" charset="0"/>
              </a:rPr>
              <a:t>}</a:t>
            </a:r>
            <a:endParaRPr lang="en-US" sz="2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8076855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B97EC-C22E-28B1-1C5E-4A04E2A6429D}"/>
              </a:ext>
            </a:extLst>
          </p:cNvPr>
          <p:cNvSpPr>
            <a:spLocks noGrp="1"/>
          </p:cNvSpPr>
          <p:nvPr>
            <p:ph type="title"/>
          </p:nvPr>
        </p:nvSpPr>
        <p:spPr/>
        <p:txBody>
          <a:bodyPr/>
          <a:lstStyle/>
          <a:p>
            <a:r>
              <a:rPr lang="en-US" b="1" i="0" u="none" strike="noStrike">
                <a:solidFill>
                  <a:schemeClr val="bg1"/>
                </a:solidFill>
                <a:effectLst/>
                <a:latin typeface="Consolas" panose="020B0609020204030204" pitchFamily="49" charset="0"/>
                <a:cs typeface="Consolas" panose="020B0609020204030204" pitchFamily="49" charset="0"/>
              </a:rPr>
              <a:t>ArrayList</a:t>
            </a:r>
            <a:r>
              <a:rPr lang="en-US" i="0" u="none" strike="noStrike">
                <a:effectLst/>
                <a:latin typeface="Consolas" panose="020B0609020204030204" pitchFamily="49" charset="0"/>
                <a:cs typeface="Consolas" panose="020B0609020204030204" pitchFamily="49" charset="0"/>
              </a:rPr>
              <a:t>&lt;ElementType&gt;</a:t>
            </a:r>
            <a:endParaRPr lang="en-US"/>
          </a:p>
        </p:txBody>
      </p:sp>
      <p:sp>
        <p:nvSpPr>
          <p:cNvPr id="3" name="Content Placeholder 2">
            <a:extLst>
              <a:ext uri="{FF2B5EF4-FFF2-40B4-BE49-F238E27FC236}">
                <a16:creationId xmlns:a16="http://schemas.microsoft.com/office/drawing/2014/main" id="{681648B7-E72C-A369-D50C-5A1D3C7AA906}"/>
              </a:ext>
            </a:extLst>
          </p:cNvPr>
          <p:cNvSpPr>
            <a:spLocks noGrp="1"/>
          </p:cNvSpPr>
          <p:nvPr>
            <p:ph sz="quarter" idx="10"/>
          </p:nvPr>
        </p:nvSpPr>
        <p:spPr/>
        <p:txBody>
          <a:bodyPr/>
          <a:lstStyle/>
          <a:p>
            <a:r>
              <a:rPr lang="en-US"/>
              <a:t>Java's </a:t>
            </a:r>
            <a:r>
              <a:rPr lang="en-US" sz="1800" b="1" i="0" u="none" strike="noStrike">
                <a:solidFill>
                  <a:srgbClr val="00007F"/>
                </a:solidFill>
                <a:effectLst/>
                <a:latin typeface="Consolas" panose="020B0609020204030204" pitchFamily="49" charset="0"/>
                <a:cs typeface="Consolas" panose="020B0609020204030204" pitchFamily="49" charset="0"/>
              </a:rPr>
              <a:t>ArrayList</a:t>
            </a:r>
            <a:r>
              <a:rPr lang="en-US" sz="1800" b="1" i="0" u="none" strike="noStrike">
                <a:effectLst/>
                <a:latin typeface="Consolas" panose="020B0609020204030204" pitchFamily="49" charset="0"/>
                <a:cs typeface="Consolas" panose="020B0609020204030204" pitchFamily="49" charset="0"/>
              </a:rPr>
              <a:t>&lt;ElementType&gt;</a:t>
            </a:r>
            <a:r>
              <a:rPr lang="en-US"/>
              <a:t> is </a:t>
            </a:r>
            <a:r>
              <a:rPr lang="en-US" b="1"/>
              <a:t>generic</a:t>
            </a:r>
            <a:r>
              <a:rPr lang="en-US"/>
              <a:t>, which means</a:t>
            </a:r>
            <a:br>
              <a:rPr lang="en-US"/>
            </a:br>
            <a:r>
              <a:rPr lang="en-US"/>
              <a:t>you choose </a:t>
            </a:r>
            <a:r>
              <a:rPr lang="en-US" i="0" u="none" strike="noStrike">
                <a:effectLst/>
                <a:latin typeface="Consolas" panose="020B0609020204030204" pitchFamily="49" charset="0"/>
                <a:cs typeface="Consolas" panose="020B0609020204030204" pitchFamily="49" charset="0"/>
              </a:rPr>
              <a:t>ElementType</a:t>
            </a:r>
            <a:r>
              <a:rPr lang="en-US"/>
              <a:t> when you instantiate the class</a:t>
            </a:r>
          </a:p>
          <a:p>
            <a:pPr lvl="1"/>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a:t>
            </a:r>
            <a:r>
              <a:rPr lang="en-US" i="0" u="none" strike="noStrike">
                <a:solidFill>
                  <a:srgbClr val="00007F"/>
                </a:solidFill>
                <a:effectLst/>
                <a:latin typeface="+mj-lt"/>
                <a:cs typeface="Consolas" panose="020B0609020204030204" pitchFamily="49" charset="0"/>
              </a:rPr>
              <a:t>Thing</a:t>
            </a:r>
            <a:r>
              <a:rPr lang="en-US" i="0" u="none" strike="noStrike">
                <a:effectLst/>
                <a:latin typeface="+mj-lt"/>
                <a:cs typeface="Consolas" panose="020B0609020204030204" pitchFamily="49" charset="0"/>
              </a:rPr>
              <a:t>&gt; list = new </a:t>
            </a:r>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&lt;&gt;()</a:t>
            </a:r>
            <a:r>
              <a:rPr lang="en-US" b="1" i="0" u="none" strike="noStrike">
                <a:solidFill>
                  <a:srgbClr val="00007F"/>
                </a:solidFill>
                <a:effectLst/>
                <a:latin typeface="+mj-lt"/>
                <a:cs typeface="Consolas" panose="020B0609020204030204" pitchFamily="49" charset="0"/>
              </a:rPr>
              <a:t>;</a:t>
            </a:r>
          </a:p>
          <a:p>
            <a:pPr lvl="1"/>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a:t>
            </a:r>
            <a:r>
              <a:rPr lang="en-US" i="0" u="none" strike="noStrike">
                <a:solidFill>
                  <a:srgbClr val="00007F"/>
                </a:solidFill>
                <a:effectLst/>
                <a:latin typeface="+mj-lt"/>
                <a:cs typeface="Consolas" panose="020B0609020204030204" pitchFamily="49" charset="0"/>
              </a:rPr>
              <a:t>ArrayList&lt;Thing&gt;&gt;</a:t>
            </a:r>
            <a:r>
              <a:rPr lang="en-US" i="0" u="none" strike="noStrike">
                <a:effectLst/>
                <a:latin typeface="+mj-lt"/>
                <a:cs typeface="Consolas" panose="020B0609020204030204" pitchFamily="49" charset="0"/>
              </a:rPr>
              <a:t> lists = new </a:t>
            </a:r>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&lt;&gt;()</a:t>
            </a:r>
            <a:r>
              <a:rPr lang="en-US" b="1" i="0" u="none" strike="noStrike">
                <a:solidFill>
                  <a:srgbClr val="00007F"/>
                </a:solidFill>
                <a:effectLst/>
                <a:latin typeface="+mj-lt"/>
                <a:cs typeface="Consolas" panose="020B0609020204030204" pitchFamily="49" charset="0"/>
              </a:rPr>
              <a:t>;</a:t>
            </a:r>
          </a:p>
          <a:p>
            <a:pPr lvl="1"/>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a:t>
            </a:r>
            <a:r>
              <a:rPr lang="en-US" i="0" u="none" strike="noStrike">
                <a:solidFill>
                  <a:srgbClr val="00007F"/>
                </a:solidFill>
                <a:effectLst/>
                <a:latin typeface="+mj-lt"/>
                <a:cs typeface="Consolas" panose="020B0609020204030204" pitchFamily="49" charset="0"/>
              </a:rPr>
              <a:t>Integer</a:t>
            </a:r>
            <a:r>
              <a:rPr lang="en-US" i="0" u="none" strike="noStrike">
                <a:effectLst/>
                <a:latin typeface="+mj-lt"/>
                <a:cs typeface="Consolas" panose="020B0609020204030204" pitchFamily="49" charset="0"/>
              </a:rPr>
              <a:t>&gt; numbers = new </a:t>
            </a:r>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&lt;&gt;()</a:t>
            </a:r>
            <a:r>
              <a:rPr lang="en-US" b="1" i="0" u="none" strike="noStrike">
                <a:solidFill>
                  <a:srgbClr val="00007F"/>
                </a:solidFill>
                <a:effectLst/>
                <a:latin typeface="+mj-lt"/>
                <a:cs typeface="Consolas" panose="020B0609020204030204" pitchFamily="49" charset="0"/>
              </a:rPr>
              <a:t>;</a:t>
            </a:r>
          </a:p>
          <a:p>
            <a:pPr lvl="2"/>
            <a:r>
              <a:rPr lang="en-US" b="1" i="0" u="none" strike="noStrike">
                <a:effectLst/>
                <a:cs typeface="Consolas" panose="020B0609020204030204" pitchFamily="49" charset="0"/>
              </a:rPr>
              <a:t>NOTE: </a:t>
            </a:r>
            <a:r>
              <a:rPr lang="en-US" i="0" u="none" strike="noStrike">
                <a:effectLst/>
                <a:cs typeface="Consolas" panose="020B0609020204030204" pitchFamily="49" charset="0"/>
              </a:rPr>
              <a:t>In between the angle brackets, use...</a:t>
            </a:r>
          </a:p>
          <a:p>
            <a:pPr lvl="3"/>
            <a:r>
              <a:rPr lang="en-US" i="0" u="none" strike="noStrike">
                <a:solidFill>
                  <a:srgbClr val="00007F"/>
                </a:solidFill>
                <a:effectLst/>
                <a:latin typeface="+mj-lt"/>
                <a:cs typeface="Consolas" panose="020B0609020204030204" pitchFamily="49" charset="0"/>
              </a:rPr>
              <a:t>Boolean</a:t>
            </a:r>
            <a:r>
              <a:rPr lang="en-US">
                <a:cs typeface="Consolas" panose="020B0609020204030204" pitchFamily="49" charset="0"/>
              </a:rPr>
              <a:t> 		instead of </a:t>
            </a:r>
            <a:r>
              <a:rPr lang="en-US">
                <a:solidFill>
                  <a:srgbClr val="0432FF"/>
                </a:solidFill>
                <a:latin typeface="+mj-lt"/>
                <a:cs typeface="Consolas" panose="020B0609020204030204" pitchFamily="49" charset="0"/>
              </a:rPr>
              <a:t>boolean</a:t>
            </a:r>
          </a:p>
          <a:p>
            <a:pPr lvl="3"/>
            <a:r>
              <a:rPr lang="en-US" i="0" u="none" strike="noStrike">
                <a:solidFill>
                  <a:srgbClr val="00007F"/>
                </a:solidFill>
                <a:effectLst/>
                <a:latin typeface="+mj-lt"/>
                <a:cs typeface="Consolas" panose="020B0609020204030204" pitchFamily="49" charset="0"/>
              </a:rPr>
              <a:t>Character</a:t>
            </a:r>
            <a:r>
              <a:rPr lang="en-US">
                <a:cs typeface="Consolas" panose="020B0609020204030204" pitchFamily="49" charset="0"/>
              </a:rPr>
              <a:t> 	instead of </a:t>
            </a:r>
            <a:r>
              <a:rPr lang="en-US">
                <a:solidFill>
                  <a:srgbClr val="0432FF"/>
                </a:solidFill>
                <a:latin typeface="+mj-lt"/>
                <a:cs typeface="Consolas" panose="020B0609020204030204" pitchFamily="49" charset="0"/>
              </a:rPr>
              <a:t>char</a:t>
            </a:r>
          </a:p>
          <a:p>
            <a:pPr lvl="3"/>
            <a:r>
              <a:rPr lang="en-US" i="0" u="none" strike="noStrike">
                <a:solidFill>
                  <a:srgbClr val="00007F"/>
                </a:solidFill>
                <a:effectLst/>
                <a:latin typeface="+mj-lt"/>
                <a:cs typeface="Consolas" panose="020B0609020204030204" pitchFamily="49" charset="0"/>
              </a:rPr>
              <a:t>Double</a:t>
            </a:r>
            <a:r>
              <a:rPr lang="en-US">
                <a:cs typeface="Consolas" panose="020B0609020204030204" pitchFamily="49" charset="0"/>
              </a:rPr>
              <a:t> 		instead of </a:t>
            </a:r>
            <a:r>
              <a:rPr lang="en-US">
                <a:solidFill>
                  <a:srgbClr val="0432FF"/>
                </a:solidFill>
                <a:latin typeface="+mj-lt"/>
                <a:cs typeface="Consolas" panose="020B0609020204030204" pitchFamily="49" charset="0"/>
              </a:rPr>
              <a:t>double</a:t>
            </a:r>
          </a:p>
          <a:p>
            <a:pPr lvl="3"/>
            <a:r>
              <a:rPr lang="en-US" i="0" u="none" strike="noStrike">
                <a:solidFill>
                  <a:srgbClr val="00007F"/>
                </a:solidFill>
                <a:effectLst/>
                <a:latin typeface="+mj-lt"/>
                <a:cs typeface="Consolas" panose="020B0609020204030204" pitchFamily="49" charset="0"/>
              </a:rPr>
              <a:t>Integer</a:t>
            </a:r>
            <a:r>
              <a:rPr lang="en-US">
                <a:cs typeface="Consolas" panose="020B0609020204030204" pitchFamily="49" charset="0"/>
              </a:rPr>
              <a:t> 		instead of </a:t>
            </a:r>
            <a:r>
              <a:rPr lang="en-US">
                <a:solidFill>
                  <a:srgbClr val="0432FF"/>
                </a:solidFill>
                <a:latin typeface="+mj-lt"/>
                <a:cs typeface="Consolas" panose="020B0609020204030204" pitchFamily="49" charset="0"/>
              </a:rPr>
              <a:t>int</a:t>
            </a:r>
          </a:p>
          <a:p>
            <a:pPr lvl="3"/>
            <a:r>
              <a:rPr lang="en-US">
                <a:solidFill>
                  <a:srgbClr val="0432FF"/>
                </a:solidFill>
                <a:latin typeface="+mj-lt"/>
                <a:cs typeface="Consolas" panose="020B0609020204030204" pitchFamily="49" charset="0"/>
              </a:rPr>
              <a:t>🤷‍♂️</a:t>
            </a:r>
            <a:endParaRPr lang="en-US">
              <a:latin typeface="+mj-lt"/>
            </a:endParaRPr>
          </a:p>
          <a:p>
            <a:pPr marL="0" indent="0">
              <a:buNone/>
            </a:pPr>
            <a:r>
              <a:rPr lang="en-US"/>
              <a:t>	</a:t>
            </a:r>
          </a:p>
        </p:txBody>
      </p:sp>
    </p:spTree>
    <p:extLst>
      <p:ext uri="{BB962C8B-B14F-4D97-AF65-F5344CB8AC3E}">
        <p14:creationId xmlns:p14="http://schemas.microsoft.com/office/powerpoint/2010/main" val="318942222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EC024-707A-059A-92B4-01DD7D49D59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9EF1ACE-71FE-9EDF-E629-62C2FE4AAD48}"/>
              </a:ext>
            </a:extLst>
          </p:cNvPr>
          <p:cNvSpPr>
            <a:spLocks noGrp="1"/>
          </p:cNvSpPr>
          <p:nvPr>
            <p:ph type="title"/>
          </p:nvPr>
        </p:nvSpPr>
        <p:spPr/>
        <p:txBody>
          <a:bodyPr/>
          <a:lstStyle/>
          <a:p>
            <a:r>
              <a:rPr lang="en-US"/>
              <a:t>usage code</a:t>
            </a:r>
          </a:p>
        </p:txBody>
      </p:sp>
    </p:spTree>
    <p:extLst>
      <p:ext uri="{BB962C8B-B14F-4D97-AF65-F5344CB8AC3E}">
        <p14:creationId xmlns:p14="http://schemas.microsoft.com/office/powerpoint/2010/main" val="417543391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13CEE-5F24-6875-78F5-D8466C31186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2AADFA-DD38-7994-EB18-15C2056A540A}"/>
              </a:ext>
            </a:extLst>
          </p:cNvPr>
          <p:cNvSpPr>
            <a:spLocks noGrp="1"/>
          </p:cNvSpPr>
          <p:nvPr>
            <p:ph type="title"/>
          </p:nvPr>
        </p:nvSpPr>
        <p:spPr/>
        <p:txBody>
          <a:bodyPr>
            <a:noAutofit/>
          </a:bodyPr>
          <a:lstStyle/>
          <a:p>
            <a:r>
              <a:rPr lang="en-US" sz="2800"/>
              <a:t>what does this code print? (the home game)</a:t>
            </a:r>
          </a:p>
        </p:txBody>
      </p:sp>
      <p:sp>
        <p:nvSpPr>
          <p:cNvPr id="4" name="Content Placeholder 3">
            <a:extLst>
              <a:ext uri="{FF2B5EF4-FFF2-40B4-BE49-F238E27FC236}">
                <a16:creationId xmlns:a16="http://schemas.microsoft.com/office/drawing/2014/main" id="{9871DE9D-75E2-0294-D1DB-3B7BF1E72FA8}"/>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a:t>
            </a:r>
            <a:r>
              <a:rPr lang="en-US" sz="1600" b="1">
                <a:solidFill>
                  <a:srgbClr val="007B00"/>
                </a:solidFill>
                <a:latin typeface="Consolas" panose="020B0609020204030204" pitchFamily="49" charset="0"/>
                <a:cs typeface="Consolas" panose="020B0609020204030204" pitchFamily="49" charset="0"/>
              </a:rPr>
              <a:t>NOTE: </a:t>
            </a:r>
            <a:r>
              <a:rPr lang="en-US" sz="1600">
                <a:solidFill>
                  <a:srgbClr val="007B00"/>
                </a:solidFill>
                <a:latin typeface="Consolas" panose="020B0609020204030204" pitchFamily="49" charset="0"/>
                <a:cs typeface="Consolas" panose="020B0609020204030204" pitchFamily="49" charset="0"/>
              </a:rPr>
              <a:t>insert so "Cruel" has index 1</a:t>
            </a:r>
          </a:p>
          <a:p>
            <a:r>
              <a:rPr lang="en-US" sz="1600">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endParaRPr lang="en-US" sz="1600">
              <a:solidFill>
                <a:srgbClr val="007B00"/>
              </a:solidFill>
              <a:latin typeface="Consolas" panose="020B0609020204030204" pitchFamily="49" charset="0"/>
              <a:cs typeface="Consolas" panose="020B0609020204030204" pitchFamily="49" charset="0"/>
            </a:endParaRP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endParaRPr lang="en-US" sz="1600">
              <a:solidFill>
                <a:srgbClr val="007B00"/>
              </a:solidFill>
              <a:latin typeface="Consolas" panose="020B0609020204030204" pitchFamily="49" charset="0"/>
              <a:cs typeface="Consolas" panose="020B0609020204030204" pitchFamily="49" charset="0"/>
            </a:endParaRPr>
          </a:p>
          <a:p>
            <a:r>
              <a:rPr lang="en-US" sz="1600" err="1">
                <a:latin typeface="Consolas" panose="020B0609020204030204" pitchFamily="49" charset="0"/>
                <a:cs typeface="Consolas" panose="020B0609020204030204" pitchFamily="49" charset="0"/>
              </a:rPr>
              <a:t>list.remove</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a:p>
            <a:r>
              <a:rPr lang="en-US" sz="1600" err="1">
                <a:latin typeface="Consolas" panose="020B0609020204030204" pitchFamily="49" charset="0"/>
                <a:cs typeface="Consolas" panose="020B0609020204030204" pitchFamily="49" charset="0"/>
              </a:rPr>
              <a:t>list.set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 </a:t>
            </a:r>
            <a:r>
              <a:rPr lang="en-US" sz="1600">
                <a:solidFill>
                  <a:srgbClr val="B60E0E"/>
                </a:solidFill>
                <a:latin typeface="Consolas" panose="020B0609020204030204" pitchFamily="49" charset="0"/>
                <a:cs typeface="Consolas" panose="020B0609020204030204" pitchFamily="49" charset="0"/>
              </a:rPr>
              <a:t>"Summer"</a:t>
            </a:r>
            <a:r>
              <a:rPr lang="en-US" sz="1600">
                <a:latin typeface="Consolas" panose="020B0609020204030204" pitchFamily="49" charset="0"/>
                <a:cs typeface="Consolas" panose="020B0609020204030204" pitchFamily="49" charset="0"/>
              </a:rPr>
              <a:t>); </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9044954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22033-189F-45BB-911E-851890CF237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3A817C-AEAB-8726-4249-0F81EEFA2DCC}"/>
              </a:ext>
            </a:extLst>
          </p:cNvPr>
          <p:cNvSpPr>
            <a:spLocks noGrp="1"/>
          </p:cNvSpPr>
          <p:nvPr>
            <p:ph type="title"/>
          </p:nvPr>
        </p:nvSpPr>
        <p:spPr/>
        <p:txBody>
          <a:bodyPr>
            <a:noAutofit/>
          </a:bodyPr>
          <a:lstStyle/>
          <a:p>
            <a:r>
              <a:rPr lang="en-US" sz="2800"/>
              <a:t>usage code</a:t>
            </a:r>
          </a:p>
        </p:txBody>
      </p:sp>
      <p:sp>
        <p:nvSpPr>
          <p:cNvPr id="4" name="Content Placeholder 3">
            <a:extLst>
              <a:ext uri="{FF2B5EF4-FFF2-40B4-BE49-F238E27FC236}">
                <a16:creationId xmlns:a16="http://schemas.microsoft.com/office/drawing/2014/main" id="{61226AF4-BADB-C3D7-7AB3-4026AB691DFB}"/>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a:latin typeface="Consolas" panose="020B0609020204030204" pitchFamily="49" charset="0"/>
                <a:cs typeface="Consolas" panose="020B0609020204030204" pitchFamily="49" charset="0"/>
              </a:rPr>
              <a:t>PRINT(list); 			</a:t>
            </a:r>
            <a:r>
              <a:rPr lang="en-US" sz="1600">
                <a:solidFill>
                  <a:srgbClr val="007B00"/>
                </a:solidFill>
                <a:latin typeface="Consolas" panose="020B0609020204030204" pitchFamily="49" charset="0"/>
                <a:cs typeface="Consolas" panose="020B0609020204030204" pitchFamily="49" charset="0"/>
              </a:rPr>
              <a:t>// []</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World]</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a:t>
            </a:r>
          </a:p>
          <a:p>
            <a:r>
              <a:rPr lang="en-US" sz="1600">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Cruel, World]</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3</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Cruel</a:t>
            </a:r>
          </a:p>
          <a:p>
            <a:r>
              <a:rPr lang="en-US" sz="1600" err="1">
                <a:latin typeface="Consolas" panose="020B0609020204030204" pitchFamily="49" charset="0"/>
                <a:cs typeface="Consolas" panose="020B0609020204030204" pitchFamily="49" charset="0"/>
              </a:rPr>
              <a:t>list.remove</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World]</a:t>
            </a:r>
          </a:p>
          <a:p>
            <a:r>
              <a:rPr lang="en-US" sz="1600" err="1">
                <a:latin typeface="Consolas" panose="020B0609020204030204" pitchFamily="49" charset="0"/>
                <a:cs typeface="Consolas" panose="020B0609020204030204" pitchFamily="49" charset="0"/>
              </a:rPr>
              <a:t>list.set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 </a:t>
            </a:r>
            <a:r>
              <a:rPr lang="en-US" sz="1600">
                <a:solidFill>
                  <a:srgbClr val="B60E0E"/>
                </a:solidFill>
                <a:latin typeface="Consolas" panose="020B0609020204030204" pitchFamily="49" charset="0"/>
                <a:cs typeface="Consolas" panose="020B0609020204030204" pitchFamily="49" charset="0"/>
              </a:rPr>
              <a:t>"Summer"</a:t>
            </a:r>
            <a:r>
              <a:rPr lang="en-US" sz="1600">
                <a:latin typeface="Consolas" panose="020B0609020204030204" pitchFamily="49" charset="0"/>
                <a:cs typeface="Consolas" panose="020B0609020204030204" pitchFamily="49" charset="0"/>
              </a:rPr>
              <a:t>);</a:t>
            </a:r>
            <a:endParaRPr lang="en-US" sz="1600">
              <a:solidFill>
                <a:srgbClr val="007B00"/>
              </a:solidFill>
              <a:latin typeface="Consolas" panose="020B0609020204030204" pitchFamily="49" charset="0"/>
              <a:cs typeface="Consolas" panose="020B0609020204030204" pitchFamily="49" charset="0"/>
            </a:endParaRP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Summer]</a:t>
            </a:r>
          </a:p>
          <a:p>
            <a:endParaRPr lang="en-US" sz="16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98335179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94CAF-5A49-2C96-8931-4C1B73310E0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6664922-CEA1-8722-B74C-8BB218231300}"/>
              </a:ext>
            </a:extLst>
          </p:cNvPr>
          <p:cNvSpPr>
            <a:spLocks noGrp="1"/>
          </p:cNvSpPr>
          <p:nvPr>
            <p:ph type="title"/>
          </p:nvPr>
        </p:nvSpPr>
        <p:spPr/>
        <p:txBody>
          <a:bodyPr/>
          <a:lstStyle/>
          <a:p>
            <a:r>
              <a:rPr lang="en-US"/>
              <a:t>size (length) of the </a:t>
            </a:r>
            <a:r>
              <a:rPr lang="en-US" i="1"/>
              <a:t>list</a:t>
            </a:r>
            <a:br>
              <a:rPr lang="en-US"/>
            </a:br>
            <a:r>
              <a:rPr lang="en-US"/>
              <a:t>vs.</a:t>
            </a:r>
            <a:br>
              <a:rPr lang="en-US"/>
            </a:br>
            <a:r>
              <a:rPr lang="en-US"/>
              <a:t>the </a:t>
            </a:r>
            <a:r>
              <a:rPr lang="en-US" i="1"/>
              <a:t>list's capacity</a:t>
            </a:r>
          </a:p>
        </p:txBody>
      </p:sp>
    </p:spTree>
    <p:extLst>
      <p:ext uri="{BB962C8B-B14F-4D97-AF65-F5344CB8AC3E}">
        <p14:creationId xmlns:p14="http://schemas.microsoft.com/office/powerpoint/2010/main" val="94884899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42F56-A72C-4739-2578-2DD5A4A0AF7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14F8236-C569-0319-0D81-DAF183A55EBF}"/>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A31E16D7-0AE7-C82E-BEE9-FE5F4E1F7FED}"/>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10EC0B9-D7CA-148B-B0B1-35A6C81C415B}"/>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82AD4B7F-9D67-0E67-9DE1-BA33B0C196FA}"/>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17DB1C8B-B31A-F3E3-B5C6-A20451189ECF}"/>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3E118AB8-BA47-BBB8-AF16-33599039567F}"/>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54B917B3-110B-AABB-F062-4507861E494B}"/>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CC76930E-E8F2-F443-E97C-E3E436BD35F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7B9A8F04-2132-F903-2898-2C2E0CB5C52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2C718BB8-9BB4-FA84-B495-11363EC7891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67DB1A46-D428-9FE3-D607-53915851526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38B22342-FCC8-CD38-CBE1-19176039C480}"/>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43CD4F8E-1B6A-CAB7-4B3C-60029E9FDF7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165E8BF7-7F2E-B622-1C12-1B8BCD5D463C}"/>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9884B733-96F6-9A8C-79B0-355148A318E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06DB0315-8706-FE1D-D90B-C1963AAA502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40019D65-5F00-5BD2-10CE-655A8BB3080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7E8415EF-C4CD-7810-0081-25830CF8B523}"/>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BBB92C7B-A9FB-8CEB-D31C-15144F45078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485E6E36-32A8-C2F6-F08C-1B89E90C46F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840F5064-8B97-A428-12B3-FB177C800B0A}"/>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36460A30-2850-DC5C-FE81-52FEB4D5EA88}"/>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08FCCA0E-C859-E329-A563-0FEC46E36755}"/>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grpSp>
        <p:nvGrpSpPr>
          <p:cNvPr id="37" name="Group 36">
            <a:extLst>
              <a:ext uri="{FF2B5EF4-FFF2-40B4-BE49-F238E27FC236}">
                <a16:creationId xmlns:a16="http://schemas.microsoft.com/office/drawing/2014/main" id="{0A37C056-282B-04D1-3E9F-B7F61B3F8132}"/>
              </a:ext>
            </a:extLst>
          </p:cNvPr>
          <p:cNvGrpSpPr/>
          <p:nvPr/>
        </p:nvGrpSpPr>
        <p:grpSpPr>
          <a:xfrm>
            <a:off x="1303110" y="782583"/>
            <a:ext cx="3965558" cy="461665"/>
            <a:chOff x="1303110" y="782583"/>
            <a:chExt cx="3965558" cy="461665"/>
          </a:xfrm>
        </p:grpSpPr>
        <p:cxnSp>
          <p:nvCxnSpPr>
            <p:cNvPr id="9" name="Straight Arrow Connector 8">
              <a:extLst>
                <a:ext uri="{FF2B5EF4-FFF2-40B4-BE49-F238E27FC236}">
                  <a16:creationId xmlns:a16="http://schemas.microsoft.com/office/drawing/2014/main" id="{3681889B-3D3F-4CBD-98D7-017B1B22935E}"/>
                </a:ext>
              </a:extLst>
            </p:cNvPr>
            <p:cNvCxnSpPr>
              <a:cxnSpLocks/>
            </p:cNvCxnSpPr>
            <p:nvPr/>
          </p:nvCxnSpPr>
          <p:spPr>
            <a:xfrm>
              <a:off x="1303110" y="1029606"/>
              <a:ext cx="3965558"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A87408D0-E171-951C-AD51-F4894373F222}"/>
                </a:ext>
              </a:extLst>
            </p:cNvPr>
            <p:cNvSpPr txBox="1"/>
            <p:nvPr/>
          </p:nvSpPr>
          <p:spPr>
            <a:xfrm>
              <a:off x="2602523" y="782583"/>
              <a:ext cx="1396976" cy="461665"/>
            </a:xfrm>
            <a:prstGeom prst="rect">
              <a:avLst/>
            </a:prstGeom>
            <a:solidFill>
              <a:schemeClr val="bg1"/>
            </a:solidFill>
          </p:spPr>
          <p:txBody>
            <a:bodyPr wrap="square" lIns="27432" rIns="27432" rtlCol="0">
              <a:spAutoFit/>
            </a:bodyPr>
            <a:lstStyle/>
            <a:p>
              <a:pPr algn="ctr"/>
              <a:r>
                <a:rPr lang="en-US" sz="2400"/>
                <a:t>length (5)</a:t>
              </a:r>
            </a:p>
          </p:txBody>
        </p:sp>
      </p:grpSp>
      <p:grpSp>
        <p:nvGrpSpPr>
          <p:cNvPr id="38" name="Group 37">
            <a:extLst>
              <a:ext uri="{FF2B5EF4-FFF2-40B4-BE49-F238E27FC236}">
                <a16:creationId xmlns:a16="http://schemas.microsoft.com/office/drawing/2014/main" id="{B02B8665-58DC-62F8-BA14-C5F5EAC9FAA3}"/>
              </a:ext>
            </a:extLst>
          </p:cNvPr>
          <p:cNvGrpSpPr/>
          <p:nvPr/>
        </p:nvGrpSpPr>
        <p:grpSpPr>
          <a:xfrm>
            <a:off x="1292071" y="260918"/>
            <a:ext cx="6400974" cy="461665"/>
            <a:chOff x="1292071" y="260918"/>
            <a:chExt cx="6400974" cy="461665"/>
          </a:xfrm>
        </p:grpSpPr>
        <p:cxnSp>
          <p:nvCxnSpPr>
            <p:cNvPr id="17" name="Straight Arrow Connector 16">
              <a:extLst>
                <a:ext uri="{FF2B5EF4-FFF2-40B4-BE49-F238E27FC236}">
                  <a16:creationId xmlns:a16="http://schemas.microsoft.com/office/drawing/2014/main" id="{31E225AF-E799-9517-496B-BCBD093DDF93}"/>
                </a:ext>
              </a:extLst>
            </p:cNvPr>
            <p:cNvCxnSpPr>
              <a:cxnSpLocks/>
            </p:cNvCxnSpPr>
            <p:nvPr/>
          </p:nvCxnSpPr>
          <p:spPr>
            <a:xfrm>
              <a:off x="1292071" y="507941"/>
              <a:ext cx="6400974"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AA1C2527-EDCB-64AB-0FD8-759C9F1A7D80}"/>
                </a:ext>
              </a:extLst>
            </p:cNvPr>
            <p:cNvSpPr txBox="1"/>
            <p:nvPr/>
          </p:nvSpPr>
          <p:spPr>
            <a:xfrm>
              <a:off x="3487036" y="260918"/>
              <a:ext cx="1748666" cy="461665"/>
            </a:xfrm>
            <a:prstGeom prst="rect">
              <a:avLst/>
            </a:prstGeom>
            <a:solidFill>
              <a:schemeClr val="bg1"/>
            </a:solidFill>
          </p:spPr>
          <p:txBody>
            <a:bodyPr wrap="square" lIns="27432" rIns="27432" rtlCol="0">
              <a:spAutoFit/>
            </a:bodyPr>
            <a:lstStyle/>
            <a:p>
              <a:pPr algn="ctr"/>
              <a:r>
                <a:rPr lang="en-US" sz="2400"/>
                <a:t>capacity (8)</a:t>
              </a:r>
            </a:p>
          </p:txBody>
        </p:sp>
      </p:grpSp>
    </p:spTree>
    <p:extLst>
      <p:ext uri="{BB962C8B-B14F-4D97-AF65-F5344CB8AC3E}">
        <p14:creationId xmlns:p14="http://schemas.microsoft.com/office/powerpoint/2010/main" val="95804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DF206-70C5-E96B-567C-59770D5A7A1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D92672A-CDDC-9DC4-55C0-57D4F6D05DAB}"/>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D0E1E192-B8F8-12B3-ED0A-6766338DCF35}"/>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A2B11E0-495A-FFCA-BEEC-020126229BBC}"/>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590A6264-BB96-AF36-C787-24C6191F6BB6}"/>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220B74D0-0A45-58F1-68FC-C46386B80452}"/>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3D6CA1BD-1B0B-8406-8F77-0453F429EA74}"/>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173D8F9-6E99-0F6E-F967-7E6DD219F242}"/>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BC6BB24A-347D-1048-053B-EB11EA99F183}"/>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FB780EF5-1DE0-545F-FE51-FDC9FA3A6B9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899E644A-8476-3056-AFD9-B508EB46BEB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BAED2CE3-5E2E-5683-CDBA-32006AFBED5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F36071F1-05F5-912C-247D-33541C4D3C5D}"/>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E38B70CB-7D93-ACA5-79CC-A68F57537A4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E7F3C2B8-7C8A-3710-32D7-9D744921F0BA}"/>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8E8E0D48-FCC3-B3F7-1EEC-F1DE75CBFE3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B24EBC57-CB51-2700-4F08-1AB0C28E1975}"/>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8A55A019-C7D1-0574-C660-ADB355B66FF5}"/>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7DA2F1EF-B60B-EFFD-0865-ED6376574FB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544AF84F-AE99-9E13-2834-41985C2AA63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117C9CF2-EE34-3205-2B88-EF1581EAA4C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C474E45B-B980-14F0-4ED5-702232A5EE08}"/>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020821D3-1113-1D4C-2D1D-C62558AFBC53}"/>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9F045279-EB66-B6C3-AB98-1BBD5972FED8}"/>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grpSp>
        <p:nvGrpSpPr>
          <p:cNvPr id="37" name="Group 36">
            <a:extLst>
              <a:ext uri="{FF2B5EF4-FFF2-40B4-BE49-F238E27FC236}">
                <a16:creationId xmlns:a16="http://schemas.microsoft.com/office/drawing/2014/main" id="{3B52D125-49D3-6FC5-3F14-7A956EEE4E8E}"/>
              </a:ext>
            </a:extLst>
          </p:cNvPr>
          <p:cNvGrpSpPr/>
          <p:nvPr/>
        </p:nvGrpSpPr>
        <p:grpSpPr>
          <a:xfrm>
            <a:off x="1303110" y="782583"/>
            <a:ext cx="3965558" cy="461665"/>
            <a:chOff x="1303110" y="782583"/>
            <a:chExt cx="3965558" cy="461665"/>
          </a:xfrm>
        </p:grpSpPr>
        <p:cxnSp>
          <p:nvCxnSpPr>
            <p:cNvPr id="9" name="Straight Arrow Connector 8">
              <a:extLst>
                <a:ext uri="{FF2B5EF4-FFF2-40B4-BE49-F238E27FC236}">
                  <a16:creationId xmlns:a16="http://schemas.microsoft.com/office/drawing/2014/main" id="{EFA2E6CE-E6DA-11A2-63F2-8D60F21898BF}"/>
                </a:ext>
              </a:extLst>
            </p:cNvPr>
            <p:cNvCxnSpPr>
              <a:cxnSpLocks/>
            </p:cNvCxnSpPr>
            <p:nvPr/>
          </p:nvCxnSpPr>
          <p:spPr>
            <a:xfrm>
              <a:off x="1303110" y="1029606"/>
              <a:ext cx="3965558"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643345EC-78A5-78FC-B505-1CF587F9BE0F}"/>
                </a:ext>
              </a:extLst>
            </p:cNvPr>
            <p:cNvSpPr txBox="1"/>
            <p:nvPr/>
          </p:nvSpPr>
          <p:spPr>
            <a:xfrm>
              <a:off x="2492829" y="782583"/>
              <a:ext cx="1616364" cy="461665"/>
            </a:xfrm>
            <a:prstGeom prst="rect">
              <a:avLst/>
            </a:prstGeom>
            <a:solidFill>
              <a:schemeClr val="bg1"/>
            </a:solidFill>
          </p:spPr>
          <p:txBody>
            <a:bodyPr wrap="square" lIns="27432" rIns="27432" rtlCol="0">
              <a:spAutoFit/>
            </a:bodyPr>
            <a:lstStyle/>
            <a:p>
              <a:pPr algn="ctr"/>
              <a:r>
                <a:rPr lang="en-US" sz="2400">
                  <a:latin typeface="+mj-lt"/>
                </a:rPr>
                <a:t>size()</a:t>
              </a:r>
              <a:r>
                <a:rPr lang="en-US" sz="2400"/>
                <a:t> (5)</a:t>
              </a:r>
            </a:p>
          </p:txBody>
        </p:sp>
      </p:grpSp>
      <p:grpSp>
        <p:nvGrpSpPr>
          <p:cNvPr id="38" name="Group 37">
            <a:extLst>
              <a:ext uri="{FF2B5EF4-FFF2-40B4-BE49-F238E27FC236}">
                <a16:creationId xmlns:a16="http://schemas.microsoft.com/office/drawing/2014/main" id="{A6FC01E5-9D7A-8ADC-D2B2-68B10967679C}"/>
              </a:ext>
            </a:extLst>
          </p:cNvPr>
          <p:cNvGrpSpPr/>
          <p:nvPr/>
        </p:nvGrpSpPr>
        <p:grpSpPr>
          <a:xfrm>
            <a:off x="1292071" y="260918"/>
            <a:ext cx="6400974" cy="461665"/>
            <a:chOff x="1292071" y="260918"/>
            <a:chExt cx="6400974" cy="461665"/>
          </a:xfrm>
        </p:grpSpPr>
        <p:cxnSp>
          <p:nvCxnSpPr>
            <p:cNvPr id="17" name="Straight Arrow Connector 16">
              <a:extLst>
                <a:ext uri="{FF2B5EF4-FFF2-40B4-BE49-F238E27FC236}">
                  <a16:creationId xmlns:a16="http://schemas.microsoft.com/office/drawing/2014/main" id="{A596F845-B680-28E0-65A1-F082A6AC2606}"/>
                </a:ext>
              </a:extLst>
            </p:cNvPr>
            <p:cNvCxnSpPr>
              <a:cxnSpLocks/>
            </p:cNvCxnSpPr>
            <p:nvPr/>
          </p:nvCxnSpPr>
          <p:spPr>
            <a:xfrm>
              <a:off x="1292071" y="507941"/>
              <a:ext cx="6400974"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9783BB5B-DE12-C27E-1B38-FFC7A838044F}"/>
                </a:ext>
              </a:extLst>
            </p:cNvPr>
            <p:cNvSpPr txBox="1"/>
            <p:nvPr/>
          </p:nvSpPr>
          <p:spPr>
            <a:xfrm>
              <a:off x="3487036" y="260918"/>
              <a:ext cx="1748666" cy="461665"/>
            </a:xfrm>
            <a:prstGeom prst="rect">
              <a:avLst/>
            </a:prstGeom>
            <a:solidFill>
              <a:schemeClr val="bg1"/>
            </a:solidFill>
          </p:spPr>
          <p:txBody>
            <a:bodyPr wrap="square" lIns="27432" rIns="27432" rtlCol="0">
              <a:spAutoFit/>
            </a:bodyPr>
            <a:lstStyle/>
            <a:p>
              <a:pPr algn="ctr"/>
              <a:r>
                <a:rPr lang="en-US" sz="2400"/>
                <a:t>capacity (8)</a:t>
              </a:r>
            </a:p>
          </p:txBody>
        </p:sp>
      </p:grpSp>
    </p:spTree>
    <p:extLst>
      <p:ext uri="{BB962C8B-B14F-4D97-AF65-F5344CB8AC3E}">
        <p14:creationId xmlns:p14="http://schemas.microsoft.com/office/powerpoint/2010/main" val="379439716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CB641-2889-BAD2-C866-DA643BACD2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5DCB2D-E241-D276-48F0-A99EEB36F540}"/>
              </a:ext>
            </a:extLst>
          </p:cNvPr>
          <p:cNvSpPr>
            <a:spLocks noGrp="1"/>
          </p:cNvSpPr>
          <p:nvPr>
            <p:ph type="title"/>
          </p:nvPr>
        </p:nvSpPr>
        <p:spPr>
          <a:xfrm>
            <a:off x="457200" y="254916"/>
            <a:ext cx="8229600" cy="667168"/>
          </a:xfrm>
        </p:spPr>
        <p:txBody>
          <a:bodyPr>
            <a:normAutofit/>
          </a:bodyPr>
          <a:lstStyle/>
          <a:p>
            <a:pPr lvl="0"/>
            <a:r>
              <a:rPr lang="en-US"/>
              <a:t>the internal array</a:t>
            </a:r>
          </a:p>
        </p:txBody>
      </p:sp>
      <p:sp>
        <p:nvSpPr>
          <p:cNvPr id="3" name="Content Placeholder 2">
            <a:extLst>
              <a:ext uri="{FF2B5EF4-FFF2-40B4-BE49-F238E27FC236}">
                <a16:creationId xmlns:a16="http://schemas.microsoft.com/office/drawing/2014/main" id="{337DB337-3B21-1C58-6AAB-B37BD9743646}"/>
              </a:ext>
            </a:extLst>
          </p:cNvPr>
          <p:cNvSpPr>
            <a:spLocks noGrp="1"/>
          </p:cNvSpPr>
          <p:nvPr>
            <p:ph sz="quarter" idx="10"/>
          </p:nvPr>
        </p:nvSpPr>
        <p:spPr>
          <a:xfrm>
            <a:off x="457200" y="963338"/>
            <a:ext cx="8229600" cy="4080271"/>
          </a:xfrm>
        </p:spPr>
        <p:txBody>
          <a:bodyPr>
            <a:noAutofit/>
          </a:bodyPr>
          <a:lstStyle/>
          <a:p>
            <a:r>
              <a:rPr lang="en-US"/>
              <a:t>an array list's </a:t>
            </a:r>
            <a:r>
              <a:rPr lang="en-US" b="1"/>
              <a:t>length</a:t>
            </a:r>
            <a:r>
              <a:rPr lang="en-US"/>
              <a:t> (</a:t>
            </a:r>
            <a:r>
              <a:rPr lang="en-US" b="1"/>
              <a:t>size</a:t>
            </a:r>
            <a:r>
              <a:rPr lang="en-US"/>
              <a:t>) is the number of elements stored in the list</a:t>
            </a:r>
          </a:p>
          <a:p>
            <a:r>
              <a:rPr lang="en-US"/>
              <a:t>an array list stores its elements inside of an internal </a:t>
            </a:r>
            <a:r>
              <a:rPr lang="en-US" b="1"/>
              <a:t>array</a:t>
            </a:r>
          </a:p>
          <a:p>
            <a:pPr lvl="1"/>
            <a:r>
              <a:rPr lang="en-US"/>
              <a:t>an array list's </a:t>
            </a:r>
            <a:r>
              <a:rPr lang="en-US" b="1"/>
              <a:t>capacity</a:t>
            </a:r>
            <a:r>
              <a:rPr lang="en-US"/>
              <a:t> is the length of this array</a:t>
            </a:r>
          </a:p>
          <a:p>
            <a:pPr lvl="1"/>
            <a:r>
              <a:rPr lang="en-US" b="1"/>
              <a:t>✅ </a:t>
            </a:r>
            <a:r>
              <a:rPr lang="en-US" b="1">
                <a:solidFill>
                  <a:srgbClr val="00D26A"/>
                </a:solidFill>
              </a:rPr>
              <a:t>length &lt;= capacity</a:t>
            </a:r>
          </a:p>
        </p:txBody>
      </p:sp>
      <p:sp>
        <p:nvSpPr>
          <p:cNvPr id="4" name="TextBox 3">
            <a:extLst>
              <a:ext uri="{FF2B5EF4-FFF2-40B4-BE49-F238E27FC236}">
                <a16:creationId xmlns:a16="http://schemas.microsoft.com/office/drawing/2014/main" id="{53BCF025-7824-CD42-62F4-94C5C1E969A7}"/>
              </a:ext>
            </a:extLst>
          </p:cNvPr>
          <p:cNvSpPr txBox="1"/>
          <p:nvPr/>
        </p:nvSpPr>
        <p:spPr>
          <a:xfrm>
            <a:off x="457200" y="2667520"/>
            <a:ext cx="8229600" cy="2031325"/>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ArrayList</a:t>
            </a:r>
            <a:r>
              <a:rPr lang="en-US">
                <a:latin typeface="+mj-lt"/>
                <a:cs typeface="Consolas" panose="020B0609020204030204" pitchFamily="49" charset="0"/>
              </a:rPr>
              <a:t>&lt;</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&gt; { </a:t>
            </a:r>
          </a:p>
          <a:p>
            <a:pPr lvl="0" defTabSz="342886">
              <a:spcBef>
                <a:spcPct val="20000"/>
              </a:spcBef>
              <a:buClr>
                <a:srgbClr val="FFFFFF">
                  <a:lumMod val="65000"/>
                </a:srgbClr>
              </a:buClr>
            </a:pPr>
            <a:r>
              <a:rPr lang="en-US">
                <a:solidFill>
                  <a:srgbClr val="0000FF"/>
                </a:solidFill>
                <a:latin typeface="Consolas"/>
              </a:rPr>
              <a:t>    private </a:t>
            </a:r>
            <a:r>
              <a:rPr lang="en-US">
                <a:solidFill>
                  <a:srgbClr val="000080"/>
                </a:solidFill>
                <a:latin typeface="Consolas"/>
              </a:rPr>
              <a:t>int</a:t>
            </a:r>
            <a:r>
              <a:rPr lang="en-US">
                <a:solidFill>
                  <a:srgbClr val="000000"/>
                </a:solidFill>
                <a:latin typeface="Consolas"/>
              </a:rPr>
              <a:t> </a:t>
            </a:r>
            <a:r>
              <a:rPr lang="en-US" err="1">
                <a:solidFill>
                  <a:srgbClr val="000000"/>
                </a:solidFill>
                <a:latin typeface="Consolas"/>
              </a:rPr>
              <a:t>length</a:t>
            </a:r>
            <a:r>
              <a:rPr lang="en-US">
                <a:solidFill>
                  <a:srgbClr val="000000"/>
                </a:solidFill>
                <a:latin typeface="Consolas"/>
              </a:rPr>
              <a:t>; </a:t>
            </a:r>
            <a:r>
              <a:rPr lang="en-US">
                <a:solidFill>
                  <a:srgbClr val="007B00"/>
                </a:solidFill>
                <a:latin typeface="Consolas"/>
              </a:rPr>
              <a:t>//</a:t>
            </a:r>
            <a:r>
              <a:rPr lang="en-US" b="1">
                <a:solidFill>
                  <a:srgbClr val="007B00"/>
                </a:solidFill>
                <a:latin typeface="Consolas"/>
              </a:rPr>
              <a:t> NOTE: </a:t>
            </a:r>
            <a:r>
              <a:rPr lang="en-US">
                <a:solidFill>
                  <a:srgbClr val="007B00"/>
                </a:solidFill>
                <a:latin typeface="Consolas"/>
              </a:rPr>
              <a:t>call</a:t>
            </a:r>
            <a:r>
              <a:rPr lang="en-US" b="1">
                <a:solidFill>
                  <a:srgbClr val="007B00"/>
                </a:solidFill>
                <a:latin typeface="Consolas"/>
              </a:rPr>
              <a:t> </a:t>
            </a:r>
            <a:r>
              <a:rPr lang="en-US">
                <a:solidFill>
                  <a:srgbClr val="007B00"/>
                </a:solidFill>
                <a:latin typeface="Consolas"/>
              </a:rPr>
              <a:t>size() to get this </a:t>
            </a:r>
            <a:r>
              <a:rPr lang="en-US">
                <a:solidFill>
                  <a:srgbClr val="000000"/>
                </a:solidFill>
                <a:latin typeface="Consolas"/>
              </a:rPr>
              <a:t> </a:t>
            </a:r>
            <a:endParaRPr lang="en-US">
              <a:solidFill>
                <a:srgbClr val="0000FF"/>
              </a:solidFill>
              <a:latin typeface="+mj-lt"/>
              <a:cs typeface="Consolas" panose="020B0609020204030204" pitchFamily="49" charset="0"/>
            </a:endParaRPr>
          </a:p>
          <a:p>
            <a:pPr defTabSz="342886">
              <a:spcBef>
                <a:spcPct val="20000"/>
              </a:spcBef>
              <a:buClr>
                <a:srgbClr val="FFFFFF">
                  <a:lumMod val="65000"/>
                </a:srgbClr>
              </a:buClr>
            </a:pPr>
            <a:r>
              <a:rPr lang="en-US">
                <a:solidFill>
                  <a:srgbClr val="0000FF"/>
                </a:solidFill>
                <a:latin typeface="+mj-lt"/>
                <a:cs typeface="Consolas" panose="020B0609020204030204" pitchFamily="49" charset="0"/>
              </a:rPr>
              <a:t>    </a:t>
            </a:r>
          </a:p>
          <a:p>
            <a:pPr defTabSz="342886">
              <a:spcBef>
                <a:spcPct val="20000"/>
              </a:spcBef>
              <a:buClr>
                <a:srgbClr val="FFFFFF">
                  <a:lumMod val="65000"/>
                </a:srgbClr>
              </a:buClr>
            </a:pPr>
            <a:r>
              <a:rPr lang="en-US">
                <a:solidFill>
                  <a:srgbClr val="0000FF"/>
                </a:solidFill>
                <a:latin typeface="+mj-lt"/>
                <a:cs typeface="Consolas" panose="020B0609020204030204" pitchFamily="49" charset="0"/>
              </a:rPr>
              <a:t>    private</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 </a:t>
            </a:r>
            <a:r>
              <a:rPr lang="en-US" err="1">
                <a:latin typeface="+mj-lt"/>
                <a:cs typeface="Consolas" panose="020B0609020204030204" pitchFamily="49" charset="0"/>
              </a:rPr>
              <a:t>internalArray</a:t>
            </a:r>
            <a:r>
              <a:rPr lang="en-US">
                <a:solidFill>
                  <a:srgbClr val="000080"/>
                </a:solidFill>
                <a:latin typeface="+mj-lt"/>
                <a:cs typeface="Consolas" panose="020B0609020204030204" pitchFamily="49" charset="0"/>
              </a:rPr>
              <a:t>;</a:t>
            </a:r>
            <a:endParaRPr lang="en-US">
              <a:solidFill>
                <a:srgbClr val="007B00"/>
              </a:solidFill>
              <a:latin typeface="Consolas"/>
            </a:endParaRPr>
          </a:p>
          <a:p>
            <a:pPr defTabSz="342886">
              <a:spcBef>
                <a:spcPct val="20000"/>
              </a:spcBef>
              <a:buClr>
                <a:srgbClr val="FFFFFF">
                  <a:lumMod val="65000"/>
                </a:srgbClr>
              </a:buClr>
            </a:pPr>
            <a:r>
              <a:rPr lang="en-US">
                <a:solidFill>
                  <a:srgbClr val="007B00"/>
                </a:solidFill>
                <a:latin typeface="Consolas"/>
              </a:rPr>
              <a:t>    //</a:t>
            </a:r>
            <a:r>
              <a:rPr lang="en-US" b="1">
                <a:solidFill>
                  <a:srgbClr val="007B00"/>
                </a:solidFill>
                <a:latin typeface="Consolas"/>
              </a:rPr>
              <a:t> NOTE: </a:t>
            </a:r>
            <a:r>
              <a:rPr lang="en-US">
                <a:solidFill>
                  <a:srgbClr val="007B00"/>
                </a:solidFill>
                <a:latin typeface="Consolas"/>
              </a:rPr>
              <a:t>the list's capacity is </a:t>
            </a:r>
            <a:r>
              <a:rPr lang="en-US" err="1">
                <a:solidFill>
                  <a:srgbClr val="007B00"/>
                </a:solidFill>
                <a:latin typeface="Consolas"/>
              </a:rPr>
              <a:t>internalArray.length</a:t>
            </a:r>
            <a:endParaRPr lang="en-US">
              <a:solidFill>
                <a:srgbClr val="0000FF"/>
              </a:solidFill>
              <a:latin typeface="+mj-lt"/>
            </a:endParaRP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422605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D60AE-5483-C98F-84DD-BB850CCF83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2DDB2F-3F0C-6165-B641-8479E482F20F}"/>
              </a:ext>
            </a:extLst>
          </p:cNvPr>
          <p:cNvSpPr>
            <a:spLocks noGrp="1"/>
          </p:cNvSpPr>
          <p:nvPr>
            <p:ph type="title"/>
          </p:nvPr>
        </p:nvSpPr>
        <p:spPr>
          <a:xfrm>
            <a:off x="457200" y="254916"/>
            <a:ext cx="8229600" cy="667168"/>
          </a:xfrm>
        </p:spPr>
        <p:txBody>
          <a:bodyPr>
            <a:noAutofit/>
          </a:bodyPr>
          <a:lstStyle/>
          <a:p>
            <a:pPr lvl="0"/>
            <a:r>
              <a:rPr lang="en-US" sz="2800" b="1">
                <a:solidFill>
                  <a:srgbClr val="00D26A"/>
                </a:solidFill>
              </a:rPr>
              <a:t>✅ length is not the same thing as capacity</a:t>
            </a:r>
          </a:p>
        </p:txBody>
      </p:sp>
      <p:sp>
        <p:nvSpPr>
          <p:cNvPr id="3" name="Content Placeholder 2">
            <a:extLst>
              <a:ext uri="{FF2B5EF4-FFF2-40B4-BE49-F238E27FC236}">
                <a16:creationId xmlns:a16="http://schemas.microsoft.com/office/drawing/2014/main" id="{CDDE3016-C7E7-3578-C0A0-742253DA6EDB}"/>
              </a:ext>
            </a:extLst>
          </p:cNvPr>
          <p:cNvSpPr>
            <a:spLocks noGrp="1"/>
          </p:cNvSpPr>
          <p:nvPr>
            <p:ph sz="quarter" idx="10"/>
          </p:nvPr>
        </p:nvSpPr>
        <p:spPr>
          <a:xfrm>
            <a:off x="457200" y="963338"/>
            <a:ext cx="8229600" cy="4080271"/>
          </a:xfrm>
        </p:spPr>
        <p:txBody>
          <a:bodyPr>
            <a:noAutofit/>
          </a:bodyPr>
          <a:lstStyle/>
          <a:p>
            <a:r>
              <a:rPr lang="en-US"/>
              <a:t>imagine </a:t>
            </a:r>
            <a:r>
              <a:rPr lang="en-US" err="1">
                <a:solidFill>
                  <a:srgbClr val="000080"/>
                </a:solidFill>
                <a:latin typeface="+mj-lt"/>
              </a:rPr>
              <a:t>ArrayList</a:t>
            </a:r>
            <a:r>
              <a:rPr lang="en-US">
                <a:latin typeface="+mj-lt"/>
              </a:rPr>
              <a:t>&lt;</a:t>
            </a:r>
            <a:r>
              <a:rPr lang="en-US">
                <a:solidFill>
                  <a:srgbClr val="000080"/>
                </a:solidFill>
                <a:latin typeface="+mj-lt"/>
              </a:rPr>
              <a:t>String</a:t>
            </a:r>
            <a:r>
              <a:rPr lang="en-US">
                <a:latin typeface="+mj-lt"/>
              </a:rPr>
              <a:t>&gt; </a:t>
            </a:r>
            <a:r>
              <a:rPr lang="en-US" err="1">
                <a:latin typeface="+mj-lt"/>
              </a:rPr>
              <a:t>bestaurants</a:t>
            </a:r>
            <a:r>
              <a:rPr lang="en-US">
                <a:latin typeface="+mj-lt"/>
              </a:rPr>
              <a:t>;</a:t>
            </a:r>
            <a:br>
              <a:rPr lang="en-US">
                <a:latin typeface="+mj-lt"/>
              </a:rPr>
            </a:br>
            <a:r>
              <a:rPr lang="en-US">
                <a:latin typeface="+mj-lt"/>
              </a:rPr>
              <a:t>with </a:t>
            </a:r>
            <a:r>
              <a:rPr lang="en-US"/>
              <a:t>length (size) 3 and capacity 5</a:t>
            </a:r>
            <a:br>
              <a:rPr lang="en-US"/>
            </a:br>
            <a:endParaRPr lang="en-US"/>
          </a:p>
          <a:p>
            <a:r>
              <a:rPr lang="en-US">
                <a:cs typeface="Consolas" panose="020B0609020204030204" pitchFamily="49" charset="0"/>
              </a:rPr>
              <a:t>if we could </a:t>
            </a:r>
            <a:r>
              <a:rPr lang="en-US">
                <a:latin typeface="Consolas" panose="020B0609020204030204" pitchFamily="49" charset="0"/>
                <a:cs typeface="Consolas" panose="020B0609020204030204" pitchFamily="49" charset="0"/>
              </a:rPr>
              <a:t>PRINT(</a:t>
            </a:r>
            <a:r>
              <a:rPr lang="en-US" err="1">
                <a:latin typeface="Consolas" panose="020B0609020204030204" pitchFamily="49" charset="0"/>
                <a:cs typeface="Consolas" panose="020B0609020204030204" pitchFamily="49" charset="0"/>
              </a:rPr>
              <a:t>bestaurants.internalArray)</a:t>
            </a:r>
            <a:r>
              <a:rPr lang="en-US" err="1">
                <a:cs typeface="Consolas" panose="020B0609020204030204" pitchFamily="49" charset="0"/>
              </a:rPr>
              <a:t>...</a:t>
            </a:r>
            <a:br>
              <a:rPr lang="en-US">
                <a:latin typeface="Consolas" panose="020B0609020204030204" pitchFamily="49" charset="0"/>
                <a:cs typeface="Consolas" panose="020B0609020204030204" pitchFamily="49" charset="0"/>
              </a:rPr>
            </a:br>
            <a:r>
              <a:rPr lang="en-US" b="1">
                <a:solidFill>
                  <a:schemeClr val="accent6"/>
                </a:solidFill>
                <a:latin typeface="Consolas" panose="020B0609020204030204" pitchFamily="49" charset="0"/>
                <a:cs typeface="Consolas" panose="020B0609020204030204" pitchFamily="49" charset="0"/>
              </a:rPr>
              <a:t>["</a:t>
            </a:r>
            <a:r>
              <a:rPr lang="en-US" b="1" err="1">
                <a:solidFill>
                  <a:schemeClr val="accent6"/>
                </a:solidFill>
                <a:latin typeface="Consolas" panose="020B0609020204030204" pitchFamily="49" charset="0"/>
                <a:cs typeface="Consolas" panose="020B0609020204030204" pitchFamily="49" charset="0"/>
              </a:rPr>
              <a:t>Blango</a:t>
            </a:r>
            <a:r>
              <a:rPr lang="en-US" b="1">
                <a:solidFill>
                  <a:schemeClr val="accent6"/>
                </a:solidFill>
                <a:latin typeface="Consolas" panose="020B0609020204030204" pitchFamily="49" charset="0"/>
                <a:cs typeface="Consolas" panose="020B0609020204030204" pitchFamily="49" charset="0"/>
              </a:rPr>
              <a:t>", "</a:t>
            </a:r>
            <a:r>
              <a:rPr lang="en-US" b="1" err="1">
                <a:solidFill>
                  <a:schemeClr val="accent6"/>
                </a:solidFill>
                <a:latin typeface="Consolas" panose="020B0609020204030204" pitchFamily="49" charset="0"/>
                <a:cs typeface="Consolas" panose="020B0609020204030204" pitchFamily="49" charset="0"/>
              </a:rPr>
              <a:t>Sproot</a:t>
            </a:r>
            <a:r>
              <a:rPr lang="en-US" b="1">
                <a:solidFill>
                  <a:schemeClr val="accent6"/>
                </a:solidFill>
                <a:latin typeface="Consolas" panose="020B0609020204030204" pitchFamily="49" charset="0"/>
                <a:cs typeface="Consolas" panose="020B0609020204030204" pitchFamily="49" charset="0"/>
              </a:rPr>
              <a:t>", "</a:t>
            </a:r>
            <a:r>
              <a:rPr lang="en-US" b="1" err="1">
                <a:solidFill>
                  <a:schemeClr val="accent6"/>
                </a:solidFill>
                <a:latin typeface="Consolas" panose="020B0609020204030204" pitchFamily="49" charset="0"/>
                <a:cs typeface="Consolas" panose="020B0609020204030204" pitchFamily="49" charset="0"/>
              </a:rPr>
              <a:t>Sparket</a:t>
            </a:r>
            <a:r>
              <a:rPr lang="en-US" b="1">
                <a:solidFill>
                  <a:schemeClr val="accent6"/>
                </a:solidFill>
                <a:latin typeface="Consolas" panose="020B0609020204030204" pitchFamily="49" charset="0"/>
                <a:cs typeface="Consolas" panose="020B0609020204030204" pitchFamily="49" charset="0"/>
              </a:rPr>
              <a:t>", null, null]</a:t>
            </a:r>
            <a:br>
              <a:rPr lang="en-US" b="1">
                <a:solidFill>
                  <a:schemeClr val="accent6"/>
                </a:solidFill>
              </a:rPr>
            </a:br>
            <a:r>
              <a:rPr lang="en-US"/>
              <a:t>...we would see </a:t>
            </a:r>
            <a:r>
              <a:rPr lang="en-US">
                <a:latin typeface="+mj-lt"/>
              </a:rPr>
              <a:t>5 – 3 = 2</a:t>
            </a:r>
            <a:r>
              <a:rPr lang="en-US"/>
              <a:t> "empty slots"</a:t>
            </a:r>
          </a:p>
        </p:txBody>
      </p:sp>
      <p:pic>
        <p:nvPicPr>
          <p:cNvPr id="4" name="Picture 3">
            <a:extLst>
              <a:ext uri="{FF2B5EF4-FFF2-40B4-BE49-F238E27FC236}">
                <a16:creationId xmlns:a16="http://schemas.microsoft.com/office/drawing/2014/main" id="{913FCD10-2375-0FBE-1FB7-C3E63F6DC9CE}"/>
              </a:ext>
            </a:extLst>
          </p:cNvPr>
          <p:cNvPicPr>
            <a:picLocks noChangeAspect="1"/>
          </p:cNvPicPr>
          <p:nvPr/>
        </p:nvPicPr>
        <p:blipFill>
          <a:blip r:embed="rId3"/>
          <a:stretch>
            <a:fillRect/>
          </a:stretch>
        </p:blipFill>
        <p:spPr>
          <a:xfrm>
            <a:off x="457200" y="3003473"/>
            <a:ext cx="6467676" cy="1503126"/>
          </a:xfrm>
          <a:prstGeom prst="rect">
            <a:avLst/>
          </a:prstGeom>
          <a:ln>
            <a:solidFill>
              <a:schemeClr val="tx1"/>
            </a:solidFill>
          </a:ln>
        </p:spPr>
      </p:pic>
    </p:spTree>
    <p:extLst>
      <p:ext uri="{BB962C8B-B14F-4D97-AF65-F5344CB8AC3E}">
        <p14:creationId xmlns:p14="http://schemas.microsoft.com/office/powerpoint/2010/main" val="654197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2E70E-7079-8E40-B98B-B645807C6C61}"/>
              </a:ext>
            </a:extLst>
          </p:cNvPr>
          <p:cNvSpPr>
            <a:spLocks noGrp="1"/>
          </p:cNvSpPr>
          <p:nvPr>
            <p:ph type="title"/>
          </p:nvPr>
        </p:nvSpPr>
        <p:spPr/>
        <p:txBody>
          <a:bodyPr/>
          <a:lstStyle/>
          <a:p>
            <a:r>
              <a:rPr lang="en-US" sz="3200"/>
              <a:t>these alternatives are probably kind of trash;</a:t>
            </a:r>
            <a:br>
              <a:rPr lang="en-US" sz="4000"/>
            </a:br>
            <a:r>
              <a:rPr lang="en-US" sz="4000"/>
              <a:t>array lists considered helpful 🙂👍</a:t>
            </a:r>
          </a:p>
        </p:txBody>
      </p:sp>
    </p:spTree>
    <p:extLst>
      <p:ext uri="{BB962C8B-B14F-4D97-AF65-F5344CB8AC3E}">
        <p14:creationId xmlns:p14="http://schemas.microsoft.com/office/powerpoint/2010/main" val="132555284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C6345-958C-2B0E-C44C-3FFC1D9BB3A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EFC5052-99FD-9DE6-DA74-B27A370EB8E8}"/>
              </a:ext>
            </a:extLst>
          </p:cNvPr>
          <p:cNvSpPr>
            <a:spLocks noGrp="1"/>
          </p:cNvSpPr>
          <p:nvPr>
            <p:ph type="title"/>
          </p:nvPr>
        </p:nvSpPr>
        <p:spPr/>
        <p:txBody>
          <a:bodyPr/>
          <a:lstStyle/>
          <a:p>
            <a:r>
              <a:rPr lang="en-US"/>
              <a:t>implementation continued</a:t>
            </a:r>
          </a:p>
        </p:txBody>
      </p:sp>
    </p:spTree>
    <p:extLst>
      <p:ext uri="{BB962C8B-B14F-4D97-AF65-F5344CB8AC3E}">
        <p14:creationId xmlns:p14="http://schemas.microsoft.com/office/powerpoint/2010/main" val="4683980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0BB03-6F10-6A51-0A85-6CBC201B26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889797-499D-5746-2B4E-12039186412C}"/>
              </a:ext>
            </a:extLst>
          </p:cNvPr>
          <p:cNvSpPr>
            <a:spLocks noGrp="1"/>
          </p:cNvSpPr>
          <p:nvPr>
            <p:ph type="title"/>
          </p:nvPr>
        </p:nvSpPr>
        <p:spPr>
          <a:xfrm>
            <a:off x="457200" y="254916"/>
            <a:ext cx="8229600" cy="667168"/>
          </a:xfrm>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a:extLst>
              <a:ext uri="{FF2B5EF4-FFF2-40B4-BE49-F238E27FC236}">
                <a16:creationId xmlns:a16="http://schemas.microsoft.com/office/drawing/2014/main" id="{A1BCBA3A-EB3B-485A-56AC-E012BC00B83A}"/>
              </a:ext>
            </a:extLst>
          </p:cNvPr>
          <p:cNvSpPr>
            <a:spLocks noGrp="1"/>
          </p:cNvSpPr>
          <p:nvPr>
            <p:ph sz="quarter" idx="10"/>
          </p:nvPr>
        </p:nvSpPr>
        <p:spPr>
          <a:xfrm>
            <a:off x="457200" y="963338"/>
            <a:ext cx="8229600" cy="4080271"/>
          </a:xfrm>
        </p:spPr>
        <p:txBody>
          <a:bodyPr>
            <a:noAutofit/>
          </a:bodyPr>
          <a:lstStyle/>
          <a:p>
            <a:r>
              <a:rPr lang="en-US"/>
              <a:t>a new array list should have...</a:t>
            </a:r>
          </a:p>
          <a:p>
            <a:pPr lvl="1"/>
            <a:r>
              <a:rPr lang="en-US" err="1">
                <a:solidFill>
                  <a:srgbClr val="0000FF"/>
                </a:solidFill>
                <a:latin typeface="Consolas"/>
              </a:rPr>
              <a:t>this</a:t>
            </a:r>
            <a:r>
              <a:rPr lang="en-US" err="1">
                <a:solidFill>
                  <a:srgbClr val="000000"/>
                </a:solidFill>
                <a:latin typeface="Consolas"/>
              </a:rPr>
              <a:t>.length</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.internalArray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INITIAL_CAPACITY</a:t>
            </a:r>
            <a:r>
              <a:rPr lang="en-US">
                <a:latin typeface="Consolas" panose="020B0609020204030204" pitchFamily="49" charset="0"/>
                <a:cs typeface="Consolas" panose="020B0609020204030204" pitchFamily="49" charset="0"/>
              </a:rPr>
              <a:t>];</a:t>
            </a:r>
            <a:endParaRPr lang="en-US">
              <a:solidFill>
                <a:srgbClr val="000000"/>
              </a:solidFill>
              <a:latin typeface="Consolas"/>
            </a:endParaRPr>
          </a:p>
          <a:p>
            <a:pPr lvl="1"/>
            <a:endParaRPr lang="en-US">
              <a:solidFill>
                <a:srgbClr val="000000"/>
              </a:solidFill>
              <a:latin typeface="Consolas"/>
            </a:endParaRPr>
          </a:p>
          <a:p>
            <a:pPr lvl="1"/>
            <a:r>
              <a:rPr lang="en-US" b="1">
                <a:solidFill>
                  <a:srgbClr val="000000"/>
                </a:solidFill>
              </a:rPr>
              <a:t>NOTE: </a:t>
            </a:r>
            <a:r>
              <a:rPr lang="en-US">
                <a:solidFill>
                  <a:srgbClr val="000000"/>
                </a:solidFill>
              </a:rPr>
              <a:t>there isn't one right choice for </a:t>
            </a:r>
            <a:r>
              <a:rPr lang="en-US">
                <a:solidFill>
                  <a:srgbClr val="000080"/>
                </a:solidFill>
                <a:latin typeface="Consolas" panose="020B0609020204030204" pitchFamily="49" charset="0"/>
                <a:cs typeface="Consolas" panose="020B0609020204030204" pitchFamily="49" charset="0"/>
              </a:rPr>
              <a:t>INITIAL_CAPACITY</a:t>
            </a:r>
            <a:endParaRPr lang="en-US">
              <a:solidFill>
                <a:srgbClr val="000000"/>
              </a:solidFill>
            </a:endParaRPr>
          </a:p>
          <a:p>
            <a:pPr lvl="2"/>
            <a:r>
              <a:rPr lang="en-US">
                <a:cs typeface="Consolas" panose="020B0609020204030204" pitchFamily="49" charset="0"/>
              </a:rPr>
              <a:t>perhaps...</a:t>
            </a:r>
            <a:r>
              <a:rPr lang="en-US">
                <a:solidFill>
                  <a:srgbClr val="0CB5B5"/>
                </a:solidFill>
                <a:cs typeface="Consolas" panose="020B0609020204030204" pitchFamily="49" charset="0"/>
              </a:rPr>
              <a:t>0</a:t>
            </a:r>
            <a:r>
              <a:rPr lang="en-US">
                <a:cs typeface="Consolas" panose="020B0609020204030204" pitchFamily="49" charset="0"/>
              </a:rPr>
              <a:t>?</a:t>
            </a:r>
            <a:endParaRPr lang="en-US"/>
          </a:p>
          <a:p>
            <a:pPr lvl="2"/>
            <a:r>
              <a:rPr lang="en-US">
                <a:cs typeface="Consolas" panose="020B0609020204030204" pitchFamily="49" charset="0"/>
              </a:rPr>
              <a:t>perhaps </a:t>
            </a:r>
            <a:r>
              <a:rPr lang="en-US">
                <a:solidFill>
                  <a:srgbClr val="0CB5B5"/>
                </a:solidFill>
                <a:cs typeface="Consolas" panose="020B0609020204030204" pitchFamily="49" charset="0"/>
              </a:rPr>
              <a:t>8</a:t>
            </a:r>
            <a:r>
              <a:rPr lang="en-US">
                <a:cs typeface="Consolas" panose="020B0609020204030204" pitchFamily="49" charset="0"/>
              </a:rPr>
              <a:t>?</a:t>
            </a:r>
          </a:p>
          <a:p>
            <a:pPr lvl="2"/>
            <a:r>
              <a:rPr lang="en-US">
                <a:cs typeface="Consolas" panose="020B0609020204030204" pitchFamily="49" charset="0"/>
              </a:rPr>
              <a:t>🤷‍♂️</a:t>
            </a:r>
          </a:p>
        </p:txBody>
      </p:sp>
    </p:spTree>
    <p:extLst>
      <p:ext uri="{BB962C8B-B14F-4D97-AF65-F5344CB8AC3E}">
        <p14:creationId xmlns:p14="http://schemas.microsoft.com/office/powerpoint/2010/main" val="227698192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BBDF0-D2A3-2AF6-7DE4-8E366B6DA1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A47A18-C191-21C2-898F-5ACC643E5DA7}"/>
              </a:ext>
            </a:extLst>
          </p:cNvPr>
          <p:cNvSpPr>
            <a:spLocks noGrp="1"/>
          </p:cNvSpPr>
          <p:nvPr>
            <p:ph type="title"/>
          </p:nvPr>
        </p:nvSpPr>
        <p:spPr>
          <a:xfrm>
            <a:off x="457200" y="254916"/>
            <a:ext cx="8229600" cy="667168"/>
          </a:xfrm>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a:extLst>
              <a:ext uri="{FF2B5EF4-FFF2-40B4-BE49-F238E27FC236}">
                <a16:creationId xmlns:a16="http://schemas.microsoft.com/office/drawing/2014/main" id="{3871DEF9-8CBD-B736-078A-1F08CBF14C81}"/>
              </a:ext>
            </a:extLst>
          </p:cNvPr>
          <p:cNvSpPr>
            <a:spLocks noGrp="1"/>
          </p:cNvSpPr>
          <p:nvPr>
            <p:ph sz="quarter" idx="10"/>
          </p:nvPr>
        </p:nvSpPr>
        <p:spPr>
          <a:xfrm>
            <a:off x="457200" y="963338"/>
            <a:ext cx="8229600" cy="4080271"/>
          </a:xfrm>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a:solidFill>
                  <a:srgbClr val="000000"/>
                </a:solidFill>
                <a:latin typeface="Consolas"/>
              </a:rPr>
              <a:t>internal</a:t>
            </a:r>
            <a:r>
              <a:rPr lang="en-US" err="1">
                <a:solidFill>
                  <a:srgbClr val="000000"/>
                </a:solidFill>
                <a:latin typeface="Consolas"/>
              </a:rPr>
              <a:t>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a:solidFill>
                  <a:srgbClr val="000000"/>
                </a:solidFill>
                <a:latin typeface="Consolas"/>
              </a:rPr>
              <a:t>internal</a:t>
            </a:r>
            <a:r>
              <a:rPr lang="en-US" err="1">
                <a:solidFill>
                  <a:srgbClr val="000000"/>
                </a:solidFill>
                <a:latin typeface="Consolas"/>
              </a:rPr>
              <a:t>Array</a:t>
            </a:r>
            <a:r>
              <a:rPr lang="en-US">
                <a:solidFill>
                  <a:srgbClr val="000000"/>
                </a:solidFill>
              </a:rPr>
              <a:t> is</a:t>
            </a:r>
            <a:r>
              <a:rPr lang="en-US">
                <a:solidFill>
                  <a:srgbClr val="0000FF"/>
                </a:solidFill>
              </a:rPr>
              <a:t> </a:t>
            </a:r>
            <a:r>
              <a:rPr lang="en-US">
                <a:solidFill>
                  <a:srgbClr val="0000FF"/>
                </a:solidFill>
                <a:latin typeface="+mj-lt"/>
              </a:rPr>
              <a:t>private</a:t>
            </a:r>
            <a:r>
              <a:rPr lang="en-US">
                <a:solidFill>
                  <a:srgbClr val="000000"/>
                </a:solidFill>
              </a:rPr>
              <a:t>, which means</a:t>
            </a:r>
            <a:br>
              <a:rPr lang="en-US">
                <a:solidFill>
                  <a:srgbClr val="000000"/>
                </a:solidFill>
              </a:rPr>
            </a:br>
            <a:r>
              <a:rPr lang="en-US">
                <a:solidFill>
                  <a:srgbClr val="000000"/>
                </a:solidFill>
              </a:rPr>
              <a:t>users of Java's </a:t>
            </a:r>
            <a:r>
              <a:rPr lang="en-US">
                <a:solidFill>
                  <a:srgbClr val="000000"/>
                </a:solidFill>
                <a:latin typeface="+mj-lt"/>
              </a:rPr>
              <a:t>ArrayList</a:t>
            </a:r>
            <a:r>
              <a:rPr lang="en-US">
                <a:solidFill>
                  <a:srgbClr val="000000"/>
                </a:solidFill>
              </a:rPr>
              <a:t> never access </a:t>
            </a:r>
            <a:r>
              <a:rPr lang="en-US">
                <a:solidFill>
                  <a:srgbClr val="000000"/>
                </a:solidFill>
                <a:latin typeface="Consolas"/>
              </a:rPr>
              <a:t>internal</a:t>
            </a:r>
            <a:r>
              <a:rPr lang="en-US" err="1">
                <a:solidFill>
                  <a:srgbClr val="000000"/>
                </a:solidFill>
                <a:latin typeface="Consolas"/>
              </a:rPr>
              <a:t>Array</a:t>
            </a:r>
            <a:r>
              <a:rPr lang="en-US">
                <a:solidFill>
                  <a:srgbClr val="000000"/>
                </a:solidFill>
              </a:rPr>
              <a:t> directly </a:t>
            </a:r>
          </a:p>
        </p:txBody>
      </p:sp>
    </p:spTree>
    <p:extLst>
      <p:ext uri="{BB962C8B-B14F-4D97-AF65-F5344CB8AC3E}">
        <p14:creationId xmlns:p14="http://schemas.microsoft.com/office/powerpoint/2010/main" val="341127788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B7C8F-A188-D3D4-BE36-FB5481ACD1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5B5D9A-FD95-D432-9665-FAA45671A31E}"/>
              </a:ext>
            </a:extLst>
          </p:cNvPr>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a:extLst>
              <a:ext uri="{FF2B5EF4-FFF2-40B4-BE49-F238E27FC236}">
                <a16:creationId xmlns:a16="http://schemas.microsoft.com/office/drawing/2014/main" id="{9F42F942-F359-286D-A5D8-35DA4F50853B}"/>
              </a:ext>
            </a:extLst>
          </p:cNvPr>
          <p:cNvSpPr>
            <a:spLocks noGrp="1"/>
          </p:cNvSpPr>
          <p:nvPr>
            <p:ph sz="quarter" idx="10"/>
          </p:nvPr>
        </p:nvSpPr>
        <p:spPr>
          <a:xfrm>
            <a:off x="457200" y="963338"/>
            <a:ext cx="8229600" cy="4080271"/>
          </a:xfrm>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internalArray</a:t>
            </a:r>
            <a:endParaRPr lang="en-US"/>
          </a:p>
          <a:p>
            <a:pPr lvl="1"/>
            <a:r>
              <a:rPr lang="en-US"/>
              <a:t>increment (add one to) </a:t>
            </a:r>
            <a:r>
              <a:rPr lang="en-US" err="1">
                <a:solidFill>
                  <a:srgbClr val="000000"/>
                </a:solidFill>
                <a:latin typeface="Consolas"/>
              </a:rPr>
              <a:t>length</a:t>
            </a:r>
            <a:endParaRPr lang="en-US">
              <a:solidFill>
                <a:srgbClr val="000000"/>
              </a:solidFill>
              <a:latin typeface="Consolas"/>
            </a:endParaRPr>
          </a:p>
          <a:p>
            <a:pPr marL="342886" lvl="1" indent="0">
              <a:buNone/>
            </a:pPr>
            <a:endParaRPr lang="en-US">
              <a:solidFill>
                <a:srgbClr val="000000"/>
              </a:solidFill>
              <a:latin typeface="Consolas"/>
            </a:endParaRPr>
          </a:p>
          <a:p>
            <a:r>
              <a:rPr lang="en-US">
                <a:solidFill>
                  <a:srgbClr val="000000"/>
                </a:solidFill>
              </a:rPr>
              <a:t>but what if </a:t>
            </a:r>
            <a:r>
              <a:rPr lang="en-US" err="1">
                <a:solidFill>
                  <a:srgbClr val="000000"/>
                </a:solidFill>
                <a:latin typeface="+mj-lt"/>
              </a:rPr>
              <a:t>internalArray</a:t>
            </a:r>
            <a:r>
              <a:rPr lang="en-US">
                <a:solidFill>
                  <a:srgbClr val="000000"/>
                </a:solidFill>
              </a:rPr>
              <a:t> is full (there are no available slots)?</a:t>
            </a:r>
          </a:p>
        </p:txBody>
      </p:sp>
    </p:spTree>
    <p:extLst>
      <p:ext uri="{BB962C8B-B14F-4D97-AF65-F5344CB8AC3E}">
        <p14:creationId xmlns:p14="http://schemas.microsoft.com/office/powerpoint/2010/main" val="308182303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2ADB93-BCCF-8367-275A-AF45D7A44DC5}"/>
              </a:ext>
            </a:extLst>
          </p:cNvPr>
          <p:cNvSpPr>
            <a:spLocks noGrp="1"/>
          </p:cNvSpPr>
          <p:nvPr>
            <p:ph type="title"/>
          </p:nvPr>
        </p:nvSpPr>
        <p:spPr/>
        <p:txBody>
          <a:bodyPr/>
          <a:lstStyle/>
          <a:p>
            <a:r>
              <a:rPr lang="en-US">
                <a:latin typeface="+mj-lt"/>
              </a:rPr>
              <a:t>add</a:t>
            </a:r>
            <a:r>
              <a:rPr lang="en-US"/>
              <a:t> (details)</a:t>
            </a:r>
          </a:p>
        </p:txBody>
      </p:sp>
    </p:spTree>
    <p:extLst>
      <p:ext uri="{BB962C8B-B14F-4D97-AF65-F5344CB8AC3E}">
        <p14:creationId xmlns:p14="http://schemas.microsoft.com/office/powerpoint/2010/main" val="203158635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1B520-7065-EC50-59C3-C8D879D9FE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F32BFF-7DB7-4F55-AFE2-4514073F6DE7}"/>
              </a:ext>
            </a:extLst>
          </p:cNvPr>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a:extLst>
              <a:ext uri="{FF2B5EF4-FFF2-40B4-BE49-F238E27FC236}">
                <a16:creationId xmlns:a16="http://schemas.microsoft.com/office/drawing/2014/main" id="{24BEDABD-E49C-5C81-73AC-811FD27FF699}"/>
              </a:ext>
            </a:extLst>
          </p:cNvPr>
          <p:cNvSpPr>
            <a:spLocks noGrp="1"/>
          </p:cNvSpPr>
          <p:nvPr>
            <p:ph sz="quarter" idx="10"/>
          </p:nvPr>
        </p:nvSpPr>
        <p:spPr>
          <a:xfrm>
            <a:off x="457200" y="952187"/>
            <a:ext cx="8229600" cy="4080271"/>
          </a:xfrm>
        </p:spPr>
        <p:txBody>
          <a:bodyPr>
            <a:noAutofit/>
          </a:bodyPr>
          <a:lstStyle/>
          <a:p>
            <a:r>
              <a:rPr lang="en-US"/>
              <a:t>to </a:t>
            </a:r>
            <a:r>
              <a:rPr lang="en-US" b="1"/>
              <a:t>append</a:t>
            </a:r>
            <a:r>
              <a:rPr lang="en-US"/>
              <a:t> (push back) a new element to the back (end) of an array list...</a:t>
            </a:r>
          </a:p>
          <a:p>
            <a:pPr lvl="1"/>
            <a:r>
              <a:rPr lang="en-US"/>
              <a:t>if </a:t>
            </a:r>
            <a:r>
              <a:rPr lang="en-US" err="1">
                <a:latin typeface="+mj-lt"/>
              </a:rPr>
              <a:t>internalArray</a:t>
            </a:r>
            <a:r>
              <a:rPr lang="en-US"/>
              <a:t> is full...</a:t>
            </a:r>
          </a:p>
          <a:p>
            <a:pPr lvl="2"/>
            <a:r>
              <a:rPr lang="en-US"/>
              <a:t>make a new array two times the length of the current internal array</a:t>
            </a:r>
          </a:p>
          <a:p>
            <a:pPr lvl="2"/>
            <a:r>
              <a:rPr lang="en-US"/>
              <a:t>copy the elements of the current internal array into this new array</a:t>
            </a:r>
            <a:br>
              <a:rPr lang="en-US"/>
            </a:br>
            <a:r>
              <a:rPr lang="en-US"/>
              <a:t>(using a for loop)</a:t>
            </a:r>
          </a:p>
          <a:p>
            <a:pPr lvl="2"/>
            <a:r>
              <a:rPr lang="en-US"/>
              <a:t>update the </a:t>
            </a:r>
            <a:r>
              <a:rPr lang="en-US" err="1">
                <a:solidFill>
                  <a:srgbClr val="000000"/>
                </a:solidFill>
                <a:latin typeface="Consolas"/>
              </a:rPr>
              <a:t>internalArray</a:t>
            </a:r>
            <a:r>
              <a:rPr lang="en-US"/>
              <a:t> reference to refer to this new array </a:t>
            </a:r>
          </a:p>
          <a:p>
            <a:pPr lvl="1"/>
            <a:r>
              <a:rPr lang="en-US"/>
              <a:t>write the new element to the first available empty slot in </a:t>
            </a:r>
            <a:r>
              <a:rPr lang="en-US" err="1">
                <a:solidFill>
                  <a:srgbClr val="000000"/>
                </a:solidFill>
                <a:latin typeface="Consolas"/>
              </a:rPr>
              <a:t>internalArray</a:t>
            </a:r>
            <a:endParaRPr lang="en-US"/>
          </a:p>
          <a:p>
            <a:pPr lvl="1"/>
            <a:r>
              <a:rPr lang="en-US"/>
              <a:t>increment </a:t>
            </a:r>
            <a:r>
              <a:rPr lang="en-US" err="1">
                <a:solidFill>
                  <a:srgbClr val="000000"/>
                </a:solidFill>
                <a:latin typeface="Consolas"/>
              </a:rPr>
              <a:t>length</a:t>
            </a:r>
          </a:p>
          <a:p>
            <a:pPr lvl="1"/>
            <a:endParaRPr lang="en-US"/>
          </a:p>
          <a:p>
            <a:pPr marL="0" indent="0">
              <a:buNone/>
            </a:pPr>
            <a:endParaRPr lang="en-US"/>
          </a:p>
        </p:txBody>
      </p:sp>
    </p:spTree>
    <p:extLst>
      <p:ext uri="{BB962C8B-B14F-4D97-AF65-F5344CB8AC3E}">
        <p14:creationId xmlns:p14="http://schemas.microsoft.com/office/powerpoint/2010/main" val="3414461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F237CAB-6432-7008-72D9-535ACE6966D5}"/>
              </a:ext>
            </a:extLst>
          </p:cNvPr>
          <p:cNvGrpSpPr/>
          <p:nvPr/>
        </p:nvGrpSpPr>
        <p:grpSpPr>
          <a:xfrm>
            <a:off x="2775352" y="1418472"/>
            <a:ext cx="3268890" cy="912967"/>
            <a:chOff x="582919" y="134337"/>
            <a:chExt cx="6886117" cy="1923225"/>
          </a:xfrm>
        </p:grpSpPr>
        <p:sp>
          <p:nvSpPr>
            <p:cNvPr id="5" name="Rectangle 4">
              <a:extLst>
                <a:ext uri="{FF2B5EF4-FFF2-40B4-BE49-F238E27FC236}">
                  <a16:creationId xmlns:a16="http://schemas.microsoft.com/office/drawing/2014/main" id="{CB0BA0ED-CBDE-2E43-4AAA-E44EAF314A02}"/>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8355B1FC-54D5-0E03-377C-E30B74FCA72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5FD7182-2ED4-A006-3FF3-65927C1922F1}"/>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499E89F4-40C1-ACE4-783B-D8CCBF233E4E}"/>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A4AF7954-A02A-30A3-7A08-175B1346E4A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42B28B5C-945A-39FF-BCF9-759848E1628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13A20209-6E70-2F0D-B7D0-C16DC15CE1C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C5168809-3DB1-DAA0-34C0-D29173A5AD71}"/>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E14A4B76-D507-754C-81B1-D707D46FC6F3}"/>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D2F4D40F-1098-028A-05BF-2EB57F57B337}"/>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36431C9F-AA28-1A3B-20E8-F533BFE7EB44}"/>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CE52E517-C184-1FCD-1402-359E2F7049CC}"/>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049E0490-ECE0-4E31-7301-D29FCEBB0CB3}"/>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35DDC361-15A9-5C8C-C7D3-D4BA6B8C6072}"/>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7C83B4B6-B256-29E6-26F5-66DA7D1644D4}"/>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Tree>
    <p:extLst>
      <p:ext uri="{BB962C8B-B14F-4D97-AF65-F5344CB8AC3E}">
        <p14:creationId xmlns:p14="http://schemas.microsoft.com/office/powerpoint/2010/main" val="2637839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C1861-A612-1E70-6CF2-D9AD72D8617A}"/>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3061AFDF-79FE-4E64-8408-34281D0A699B}"/>
              </a:ext>
            </a:extLst>
          </p:cNvPr>
          <p:cNvGrpSpPr/>
          <p:nvPr/>
        </p:nvGrpSpPr>
        <p:grpSpPr>
          <a:xfrm>
            <a:off x="2775352" y="1418472"/>
            <a:ext cx="3268890" cy="912967"/>
            <a:chOff x="582919" y="134337"/>
            <a:chExt cx="6886117" cy="1923225"/>
          </a:xfrm>
        </p:grpSpPr>
        <p:sp>
          <p:nvSpPr>
            <p:cNvPr id="46" name="Rectangle 45">
              <a:extLst>
                <a:ext uri="{FF2B5EF4-FFF2-40B4-BE49-F238E27FC236}">
                  <a16:creationId xmlns:a16="http://schemas.microsoft.com/office/drawing/2014/main" id="{B0F721AD-E8BA-1160-0647-1C4DA26C24D0}"/>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1BB6C5AB-B61E-9602-933E-FAF26F45A4E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4C8218B4-7F3C-E816-3E58-0C0386F7613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ED57A008-C878-464D-7A7B-7A810AF400C7}"/>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DEE11DB7-F6CF-B5AB-ED78-0D6D815D49FD}"/>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E85B3708-A3FB-C73C-F7CD-0C844E97F726}"/>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27841D23-D5B4-1EAF-A79A-A5219882682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3" name="TextBox 52">
            <a:extLst>
              <a:ext uri="{FF2B5EF4-FFF2-40B4-BE49-F238E27FC236}">
                <a16:creationId xmlns:a16="http://schemas.microsoft.com/office/drawing/2014/main" id="{EBAE2272-5F39-790E-E7C7-68A153910AF2}"/>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E331923E-ABD3-AD09-91A3-A410FF2B916F}"/>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993021A8-D538-DDFA-62B1-97C716FA63C4}"/>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01F851FF-07F3-89C7-7AF5-F6E075DBB2A6}"/>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B4D32598-4DA0-D4CC-CEA4-2C712529BEF8}"/>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6B82EBBC-A89F-B218-08F3-EAA59D813AC2}"/>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1779637A-F76A-3E8E-9F4E-679239AB7C8C}"/>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grpSp>
        <p:nvGrpSpPr>
          <p:cNvPr id="2" name="Group 1">
            <a:extLst>
              <a:ext uri="{FF2B5EF4-FFF2-40B4-BE49-F238E27FC236}">
                <a16:creationId xmlns:a16="http://schemas.microsoft.com/office/drawing/2014/main" id="{196E8E7B-8144-E97E-6950-42F00C99D28F}"/>
              </a:ext>
            </a:extLst>
          </p:cNvPr>
          <p:cNvGrpSpPr/>
          <p:nvPr/>
        </p:nvGrpSpPr>
        <p:grpSpPr>
          <a:xfrm>
            <a:off x="1210918" y="2801165"/>
            <a:ext cx="6393846" cy="915812"/>
            <a:chOff x="1303110" y="1353818"/>
            <a:chExt cx="6393846" cy="915812"/>
          </a:xfrm>
        </p:grpSpPr>
        <p:grpSp>
          <p:nvGrpSpPr>
            <p:cNvPr id="3" name="Group 2">
              <a:extLst>
                <a:ext uri="{FF2B5EF4-FFF2-40B4-BE49-F238E27FC236}">
                  <a16:creationId xmlns:a16="http://schemas.microsoft.com/office/drawing/2014/main" id="{B931B5E1-E1FA-C0B3-4903-E347E329F3F3}"/>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19A9B54B-D09E-453C-A087-FCDEAE87EE8F}"/>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FF2E32B4-F193-9C44-2247-88CB20F5B4BC}"/>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0EA7CC0F-9F94-6E21-B1FF-1891C5DD280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52FBB1A9-FD22-107B-46F7-888CE6DAB8C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B8E02ED7-38B3-1B3C-78D4-414E076BB1A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BB79870D-CFB4-8F5A-45CB-E829D77C277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0D1DD84F-1802-BE96-05CA-8D96D3DF92F0}"/>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4E2094BB-D402-FF8F-70D0-82F9D6228B5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4DE173A-F128-9B95-54AD-4326993A0C39}"/>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6903893-99D6-3D43-C721-2AFD166397D1}"/>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C8DCB6AD-B091-346E-6EF9-A5E843364AD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70CFE08A-4E34-48AF-5A7F-14663911908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8843B532-83B0-A3C6-8A49-3128610DEE0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F7411514-393C-2AEA-CB5D-3AC8C758E152}"/>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8" name="TextBox 17">
            <a:extLst>
              <a:ext uri="{FF2B5EF4-FFF2-40B4-BE49-F238E27FC236}">
                <a16:creationId xmlns:a16="http://schemas.microsoft.com/office/drawing/2014/main" id="{CBBDA4B6-BBAD-1202-65F9-53272784809D}"/>
              </a:ext>
            </a:extLst>
          </p:cNvPr>
          <p:cNvSpPr txBox="1"/>
          <p:nvPr/>
        </p:nvSpPr>
        <p:spPr>
          <a:xfrm>
            <a:off x="312915" y="3028239"/>
            <a:ext cx="2529501" cy="461665"/>
          </a:xfrm>
          <a:prstGeom prst="rect">
            <a:avLst/>
          </a:prstGeom>
          <a:noFill/>
        </p:spPr>
        <p:txBody>
          <a:bodyPr wrap="square" rtlCol="0">
            <a:spAutoFit/>
          </a:bodyPr>
          <a:lstStyle/>
          <a:p>
            <a:r>
              <a:rPr lang="en-US" sz="2400">
                <a:latin typeface="+mj-lt"/>
              </a:rPr>
              <a:t>tmp</a:t>
            </a:r>
          </a:p>
        </p:txBody>
      </p:sp>
      <p:sp>
        <p:nvSpPr>
          <p:cNvPr id="23" name="Title 34">
            <a:extLst>
              <a:ext uri="{FF2B5EF4-FFF2-40B4-BE49-F238E27FC236}">
                <a16:creationId xmlns:a16="http://schemas.microsoft.com/office/drawing/2014/main" id="{30007191-6B5E-FBE3-4BB6-7DCFB5C0947A}"/>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
        <p:nvSpPr>
          <p:cNvPr id="19" name="TextBox 18">
            <a:extLst>
              <a:ext uri="{FF2B5EF4-FFF2-40B4-BE49-F238E27FC236}">
                <a16:creationId xmlns:a16="http://schemas.microsoft.com/office/drawing/2014/main" id="{13AFCEDC-5F61-FE7D-5736-0985E0E0B0BA}"/>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0" name="TextBox 19">
            <a:extLst>
              <a:ext uri="{FF2B5EF4-FFF2-40B4-BE49-F238E27FC236}">
                <a16:creationId xmlns:a16="http://schemas.microsoft.com/office/drawing/2014/main" id="{4DC04307-9F2E-6B68-AC7C-0BC2EA048CD8}"/>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1" name="TextBox 20">
            <a:extLst>
              <a:ext uri="{FF2B5EF4-FFF2-40B4-BE49-F238E27FC236}">
                <a16:creationId xmlns:a16="http://schemas.microsoft.com/office/drawing/2014/main" id="{DA013ABF-E4BE-2498-9136-8E4F0C9C4140}"/>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extBox 21">
            <a:extLst>
              <a:ext uri="{FF2B5EF4-FFF2-40B4-BE49-F238E27FC236}">
                <a16:creationId xmlns:a16="http://schemas.microsoft.com/office/drawing/2014/main" id="{32B818A9-C366-185B-0D75-8D566104E890}"/>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158393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3D049-979A-A63E-2E31-0A3303A23F87}"/>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98900159-3F4B-8457-F92B-5FD4FCD3153C}"/>
              </a:ext>
            </a:extLst>
          </p:cNvPr>
          <p:cNvGrpSpPr/>
          <p:nvPr/>
        </p:nvGrpSpPr>
        <p:grpSpPr>
          <a:xfrm>
            <a:off x="2775352" y="1418472"/>
            <a:ext cx="3268890" cy="912967"/>
            <a:chOff x="582919" y="134337"/>
            <a:chExt cx="6886117" cy="1923225"/>
          </a:xfrm>
        </p:grpSpPr>
        <p:sp>
          <p:nvSpPr>
            <p:cNvPr id="46" name="Rectangle 45">
              <a:extLst>
                <a:ext uri="{FF2B5EF4-FFF2-40B4-BE49-F238E27FC236}">
                  <a16:creationId xmlns:a16="http://schemas.microsoft.com/office/drawing/2014/main" id="{318998A8-A351-2241-FC2D-C511ACC2F99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1169E2C1-F3BA-7422-35BD-CA0F62F04F74}"/>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03D80D1E-E430-4FDB-11E0-973CE2D7A49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D6F46A50-15D1-B11C-60D6-1D9D49A0208A}"/>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586A8B80-1E0D-F8F8-7107-72E33D66093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DE6967E2-345B-2C22-29DD-247B8D03DE16}"/>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A7A7F749-8D89-FC32-A3C5-D5C4509A6A94}"/>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3" name="TextBox 52">
            <a:extLst>
              <a:ext uri="{FF2B5EF4-FFF2-40B4-BE49-F238E27FC236}">
                <a16:creationId xmlns:a16="http://schemas.microsoft.com/office/drawing/2014/main" id="{DE2D9F9A-662E-EA1B-08A1-0B28C829DCF7}"/>
              </a:ext>
            </a:extLst>
          </p:cNvPr>
          <p:cNvSpPr txBox="1"/>
          <p:nvPr/>
        </p:nvSpPr>
        <p:spPr>
          <a:xfrm>
            <a:off x="2162651"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C85A043D-5CC6-FFB9-B2C5-89158DA56B96}"/>
              </a:ext>
            </a:extLst>
          </p:cNvPr>
          <p:cNvSpPr txBox="1"/>
          <p:nvPr/>
        </p:nvSpPr>
        <p:spPr>
          <a:xfrm>
            <a:off x="2963763"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BCB5E55F-D9B4-8477-26A9-AF6854F62763}"/>
              </a:ext>
            </a:extLst>
          </p:cNvPr>
          <p:cNvSpPr txBox="1"/>
          <p:nvPr/>
        </p:nvSpPr>
        <p:spPr>
          <a:xfrm>
            <a:off x="3748690"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BE27715C-39E4-15A7-F69C-997D897EF302}"/>
              </a:ext>
            </a:extLst>
          </p:cNvPr>
          <p:cNvSpPr txBox="1"/>
          <p:nvPr/>
        </p:nvSpPr>
        <p:spPr>
          <a:xfrm>
            <a:off x="1410091" y="297707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56C3372C-098B-D2B0-1CF1-20D4A5ADCF27}"/>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4D0780FA-9F55-3EFC-A8A4-3CD3115ACBDE}"/>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FE5BB737-0EA8-EA02-960F-3F8191820338}"/>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grpSp>
        <p:nvGrpSpPr>
          <p:cNvPr id="2" name="Group 1">
            <a:extLst>
              <a:ext uri="{FF2B5EF4-FFF2-40B4-BE49-F238E27FC236}">
                <a16:creationId xmlns:a16="http://schemas.microsoft.com/office/drawing/2014/main" id="{C667DFAB-9CEF-9D72-E196-625ECFFB723B}"/>
              </a:ext>
            </a:extLst>
          </p:cNvPr>
          <p:cNvGrpSpPr/>
          <p:nvPr/>
        </p:nvGrpSpPr>
        <p:grpSpPr>
          <a:xfrm>
            <a:off x="1210918" y="2801165"/>
            <a:ext cx="6393846" cy="915812"/>
            <a:chOff x="1303110" y="1353818"/>
            <a:chExt cx="6393846" cy="915812"/>
          </a:xfrm>
        </p:grpSpPr>
        <p:grpSp>
          <p:nvGrpSpPr>
            <p:cNvPr id="3" name="Group 2">
              <a:extLst>
                <a:ext uri="{FF2B5EF4-FFF2-40B4-BE49-F238E27FC236}">
                  <a16:creationId xmlns:a16="http://schemas.microsoft.com/office/drawing/2014/main" id="{8E89B4B7-3A7F-2CD8-F7FE-61F71FD23143}"/>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B58B75A6-8201-F709-5696-FF8F714E8D21}"/>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E3C8E362-9A6A-96BF-121A-8DCD4ECD7FD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8CB35FC7-E793-619A-96FC-F218E4701A37}"/>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CA2B85E7-CFE3-AA59-C357-F661A967477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9D0B70CD-C295-F394-C8A4-C3BFE1859B4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D1A3EC35-B1EE-D7FB-C6BC-1D2AFB223DA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AEA85EB7-ABF0-6252-24B2-BFB4DA0FCFB6}"/>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7C795C28-11F4-CF31-B9AA-303F8452C42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A943D09-F75F-68A7-1248-23ACD879D037}"/>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3BFDAFA7-7608-A74C-ACAB-6CA390EF710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55462185-9370-557C-A029-73BBD31C77F3}"/>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9ADC8685-6B83-3F7C-1A61-295B9B94D6A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CABFFF12-3C09-2E56-D902-849E706E7B62}"/>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A72D22B7-5FEF-7C2D-041D-900922389B2C}"/>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8" name="TextBox 17">
            <a:extLst>
              <a:ext uri="{FF2B5EF4-FFF2-40B4-BE49-F238E27FC236}">
                <a16:creationId xmlns:a16="http://schemas.microsoft.com/office/drawing/2014/main" id="{517C0CC0-B99D-50BE-2D84-BF7461930A96}"/>
              </a:ext>
            </a:extLst>
          </p:cNvPr>
          <p:cNvSpPr txBox="1"/>
          <p:nvPr/>
        </p:nvSpPr>
        <p:spPr>
          <a:xfrm>
            <a:off x="312915" y="3028239"/>
            <a:ext cx="2529501" cy="461665"/>
          </a:xfrm>
          <a:prstGeom prst="rect">
            <a:avLst/>
          </a:prstGeom>
          <a:noFill/>
        </p:spPr>
        <p:txBody>
          <a:bodyPr wrap="square" rtlCol="0">
            <a:spAutoFit/>
          </a:bodyPr>
          <a:lstStyle/>
          <a:p>
            <a:r>
              <a:rPr lang="en-US" sz="2400">
                <a:latin typeface="+mj-lt"/>
              </a:rPr>
              <a:t>tmp</a:t>
            </a:r>
          </a:p>
        </p:txBody>
      </p:sp>
      <p:sp>
        <p:nvSpPr>
          <p:cNvPr id="20" name="Title 34">
            <a:extLst>
              <a:ext uri="{FF2B5EF4-FFF2-40B4-BE49-F238E27FC236}">
                <a16:creationId xmlns:a16="http://schemas.microsoft.com/office/drawing/2014/main" id="{DF108B48-0B7F-EE9D-664B-60A328DE97A7}"/>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
        <p:nvSpPr>
          <p:cNvPr id="21" name="TextBox 20">
            <a:extLst>
              <a:ext uri="{FF2B5EF4-FFF2-40B4-BE49-F238E27FC236}">
                <a16:creationId xmlns:a16="http://schemas.microsoft.com/office/drawing/2014/main" id="{125B183D-071C-D24F-6647-ED6D7D57A9E5}"/>
              </a:ext>
            </a:extLst>
          </p:cNvPr>
          <p:cNvSpPr txBox="1"/>
          <p:nvPr/>
        </p:nvSpPr>
        <p:spPr>
          <a:xfrm>
            <a:off x="8092953" y="350829"/>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
        <p:nvSpPr>
          <p:cNvPr id="19" name="TextBox 18">
            <a:extLst>
              <a:ext uri="{FF2B5EF4-FFF2-40B4-BE49-F238E27FC236}">
                <a16:creationId xmlns:a16="http://schemas.microsoft.com/office/drawing/2014/main" id="{E55D2047-1251-E940-D48C-FE623B49A1E9}"/>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extBox 21">
            <a:extLst>
              <a:ext uri="{FF2B5EF4-FFF2-40B4-BE49-F238E27FC236}">
                <a16:creationId xmlns:a16="http://schemas.microsoft.com/office/drawing/2014/main" id="{1F38DDD6-67E5-9C40-23ED-4F3C4EABBA68}"/>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3" name="TextBox 22">
            <a:extLst>
              <a:ext uri="{FF2B5EF4-FFF2-40B4-BE49-F238E27FC236}">
                <a16:creationId xmlns:a16="http://schemas.microsoft.com/office/drawing/2014/main" id="{9E12B8B9-AA6D-F15A-D3C4-0BDB4200A05E}"/>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4" name="TextBox 23">
            <a:extLst>
              <a:ext uri="{FF2B5EF4-FFF2-40B4-BE49-F238E27FC236}">
                <a16:creationId xmlns:a16="http://schemas.microsoft.com/office/drawing/2014/main" id="{F24CACEB-5256-5916-E90D-F06E0C8EDC37}"/>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490705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EEB17-E597-2AE7-F482-24C4203F823A}"/>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16BB59E7-ED23-AF58-ADC4-A3B965AAAAA2}"/>
              </a:ext>
            </a:extLst>
          </p:cNvPr>
          <p:cNvGrpSpPr/>
          <p:nvPr/>
        </p:nvGrpSpPr>
        <p:grpSpPr>
          <a:xfrm>
            <a:off x="2775352" y="1418472"/>
            <a:ext cx="3268890" cy="912967"/>
            <a:chOff x="582919" y="134337"/>
            <a:chExt cx="6886117" cy="1923225"/>
          </a:xfrm>
        </p:grpSpPr>
        <p:sp>
          <p:nvSpPr>
            <p:cNvPr id="46" name="Rectangle 45">
              <a:extLst>
                <a:ext uri="{FF2B5EF4-FFF2-40B4-BE49-F238E27FC236}">
                  <a16:creationId xmlns:a16="http://schemas.microsoft.com/office/drawing/2014/main" id="{51018AA4-C4A2-837A-C450-80AA0FE26498}"/>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1EC1DF1C-1457-F5B3-869D-AA59DD3D6E7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BDCCFDE0-4715-FFF7-5D29-B0DBDA04A2A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C034B5A7-F8FF-881A-7893-B03C39B9D991}"/>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6A1E2685-9D6D-908F-D242-2C889E0E2F7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DBA344AF-3D13-371B-C96F-BD8D929DF1C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AB097158-3755-E0C7-7C3D-C45613BDB8A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3" name="TextBox 52">
            <a:extLst>
              <a:ext uri="{FF2B5EF4-FFF2-40B4-BE49-F238E27FC236}">
                <a16:creationId xmlns:a16="http://schemas.microsoft.com/office/drawing/2014/main" id="{D590C4E1-B759-3C5F-A885-1EC94D8D7505}"/>
              </a:ext>
            </a:extLst>
          </p:cNvPr>
          <p:cNvSpPr txBox="1"/>
          <p:nvPr/>
        </p:nvSpPr>
        <p:spPr>
          <a:xfrm>
            <a:off x="2162651"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21A7C3A2-3DC3-51A4-E8AA-DB42B2F7E009}"/>
              </a:ext>
            </a:extLst>
          </p:cNvPr>
          <p:cNvSpPr txBox="1"/>
          <p:nvPr/>
        </p:nvSpPr>
        <p:spPr>
          <a:xfrm>
            <a:off x="2963763"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FE6947E0-043F-EBB7-1CD0-87891F429E0B}"/>
              </a:ext>
            </a:extLst>
          </p:cNvPr>
          <p:cNvSpPr txBox="1"/>
          <p:nvPr/>
        </p:nvSpPr>
        <p:spPr>
          <a:xfrm>
            <a:off x="3748690"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7C9D593C-18B9-618B-562F-668A16029795}"/>
              </a:ext>
            </a:extLst>
          </p:cNvPr>
          <p:cNvSpPr txBox="1"/>
          <p:nvPr/>
        </p:nvSpPr>
        <p:spPr>
          <a:xfrm>
            <a:off x="1410091" y="297707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2D9404A0-6BED-21C2-A53E-3B04CA368218}"/>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D2460D26-C545-0033-5147-4209A662E490}"/>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5DA74D0A-0552-C601-D32E-889D7ADBA3D4}"/>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grpSp>
        <p:nvGrpSpPr>
          <p:cNvPr id="2" name="Group 1">
            <a:extLst>
              <a:ext uri="{FF2B5EF4-FFF2-40B4-BE49-F238E27FC236}">
                <a16:creationId xmlns:a16="http://schemas.microsoft.com/office/drawing/2014/main" id="{CA557CF6-D980-251E-9C42-A24FD2F95920}"/>
              </a:ext>
            </a:extLst>
          </p:cNvPr>
          <p:cNvGrpSpPr/>
          <p:nvPr/>
        </p:nvGrpSpPr>
        <p:grpSpPr>
          <a:xfrm>
            <a:off x="1210918" y="2801165"/>
            <a:ext cx="6393846" cy="915812"/>
            <a:chOff x="1303110" y="1353818"/>
            <a:chExt cx="6393846" cy="915812"/>
          </a:xfrm>
        </p:grpSpPr>
        <p:grpSp>
          <p:nvGrpSpPr>
            <p:cNvPr id="3" name="Group 2">
              <a:extLst>
                <a:ext uri="{FF2B5EF4-FFF2-40B4-BE49-F238E27FC236}">
                  <a16:creationId xmlns:a16="http://schemas.microsoft.com/office/drawing/2014/main" id="{098E353E-4374-C5F8-529F-EAF588CADFE3}"/>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78D82B4A-EC1C-4E42-AB80-10188CB42E98}"/>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9AEAFC7F-0203-6C59-8A30-6523BC68B5E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93D6FFBE-99C2-D019-3E5E-43EB58365BE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9D5A72E1-6440-AD65-F255-22038439923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8F6A682E-7A69-6A25-6BF1-5C6889C16AD1}"/>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0D711E59-5A88-CF6C-0DBE-8DA7399F48A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D10ECC45-08E5-DF61-A0FE-91E418F7B5B9}"/>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22075EE6-203F-C0AE-9AE2-BCF20483A02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D2675510-CE8B-28C2-2D02-FA628E02D686}"/>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2A5DA2F9-CF96-D6CE-75A1-2883B004730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B5D1A31-4B1A-217D-FBAC-504AA9FD581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B90EA940-B020-5A02-B53E-378F68463A8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36D8016D-768E-39C2-0B31-FC38E9EEF43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73EEE9E5-4178-9FFB-54B7-875B0DA3FD6E}"/>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8" name="TextBox 17">
            <a:extLst>
              <a:ext uri="{FF2B5EF4-FFF2-40B4-BE49-F238E27FC236}">
                <a16:creationId xmlns:a16="http://schemas.microsoft.com/office/drawing/2014/main" id="{91380F57-F4B1-3074-3D1B-9BD488B1537E}"/>
              </a:ext>
            </a:extLst>
          </p:cNvPr>
          <p:cNvSpPr txBox="1"/>
          <p:nvPr/>
        </p:nvSpPr>
        <p:spPr>
          <a:xfrm>
            <a:off x="312915" y="3028239"/>
            <a:ext cx="2529501" cy="461665"/>
          </a:xfrm>
          <a:prstGeom prst="rect">
            <a:avLst/>
          </a:prstGeom>
          <a:noFill/>
        </p:spPr>
        <p:txBody>
          <a:bodyPr wrap="square" rtlCol="0">
            <a:spAutoFit/>
          </a:bodyPr>
          <a:lstStyle/>
          <a:p>
            <a:r>
              <a:rPr lang="en-US" sz="2400">
                <a:latin typeface="+mj-lt"/>
              </a:rPr>
              <a:t>tmp</a:t>
            </a:r>
          </a:p>
        </p:txBody>
      </p:sp>
      <p:sp>
        <p:nvSpPr>
          <p:cNvPr id="20" name="Title 34">
            <a:extLst>
              <a:ext uri="{FF2B5EF4-FFF2-40B4-BE49-F238E27FC236}">
                <a16:creationId xmlns:a16="http://schemas.microsoft.com/office/drawing/2014/main" id="{D3005B07-49C0-B8D0-775C-4A4B69AB60E7}"/>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
        <p:nvSpPr>
          <p:cNvPr id="21" name="TextBox 20">
            <a:extLst>
              <a:ext uri="{FF2B5EF4-FFF2-40B4-BE49-F238E27FC236}">
                <a16:creationId xmlns:a16="http://schemas.microsoft.com/office/drawing/2014/main" id="{D99223D5-6E2D-6E45-AD94-030C926B73C0}"/>
              </a:ext>
            </a:extLst>
          </p:cNvPr>
          <p:cNvSpPr txBox="1"/>
          <p:nvPr/>
        </p:nvSpPr>
        <p:spPr>
          <a:xfrm>
            <a:off x="8092953" y="350829"/>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grpSp>
        <p:nvGrpSpPr>
          <p:cNvPr id="25" name="Group 24">
            <a:extLst>
              <a:ext uri="{FF2B5EF4-FFF2-40B4-BE49-F238E27FC236}">
                <a16:creationId xmlns:a16="http://schemas.microsoft.com/office/drawing/2014/main" id="{74352F66-C139-0EB1-4627-758B7FC2BDF7}"/>
              </a:ext>
            </a:extLst>
          </p:cNvPr>
          <p:cNvGrpSpPr/>
          <p:nvPr/>
        </p:nvGrpSpPr>
        <p:grpSpPr>
          <a:xfrm>
            <a:off x="2945869" y="1613345"/>
            <a:ext cx="2903139" cy="523220"/>
            <a:chOff x="2945869" y="1613345"/>
            <a:chExt cx="2903139" cy="523220"/>
          </a:xfrm>
        </p:grpSpPr>
        <p:sp>
          <p:nvSpPr>
            <p:cNvPr id="19" name="TextBox 18">
              <a:extLst>
                <a:ext uri="{FF2B5EF4-FFF2-40B4-BE49-F238E27FC236}">
                  <a16:creationId xmlns:a16="http://schemas.microsoft.com/office/drawing/2014/main" id="{FE175B49-59EE-52C3-AB40-1F209F2E472F}"/>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extBox 21">
              <a:extLst>
                <a:ext uri="{FF2B5EF4-FFF2-40B4-BE49-F238E27FC236}">
                  <a16:creationId xmlns:a16="http://schemas.microsoft.com/office/drawing/2014/main" id="{1D7E3708-04EE-4844-073A-9581E99ED123}"/>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3" name="TextBox 22">
              <a:extLst>
                <a:ext uri="{FF2B5EF4-FFF2-40B4-BE49-F238E27FC236}">
                  <a16:creationId xmlns:a16="http://schemas.microsoft.com/office/drawing/2014/main" id="{76D7C53E-860F-7135-E20F-55F30D16366E}"/>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4" name="TextBox 23">
              <a:extLst>
                <a:ext uri="{FF2B5EF4-FFF2-40B4-BE49-F238E27FC236}">
                  <a16:creationId xmlns:a16="http://schemas.microsoft.com/office/drawing/2014/main" id="{BD598803-5EAC-1078-3395-6281254DA02A}"/>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Tree>
    <p:extLst>
      <p:ext uri="{BB962C8B-B14F-4D97-AF65-F5344CB8AC3E}">
        <p14:creationId xmlns:p14="http://schemas.microsoft.com/office/powerpoint/2010/main" val="472996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416399602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5CF37-DB5A-55B7-4D9E-68BEF4D3954C}"/>
            </a:ext>
          </a:extLst>
        </p:cNvPr>
        <p:cNvGrpSpPr/>
        <p:nvPr/>
      </p:nvGrpSpPr>
      <p:grpSpPr>
        <a:xfrm>
          <a:off x="0" y="0"/>
          <a:ext cx="0" cy="0"/>
          <a:chOff x="0" y="0"/>
          <a:chExt cx="0" cy="0"/>
        </a:xfrm>
      </p:grpSpPr>
      <p:sp>
        <p:nvSpPr>
          <p:cNvPr id="57" name="TextBox 56">
            <a:extLst>
              <a:ext uri="{FF2B5EF4-FFF2-40B4-BE49-F238E27FC236}">
                <a16:creationId xmlns:a16="http://schemas.microsoft.com/office/drawing/2014/main" id="{E9F8B201-5D40-1AEA-B791-E3215A53BD3E}"/>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2EBA0EB6-00F2-B972-D763-9CF01D017FE0}"/>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099DEE2A-AEF7-0FA6-A428-4B507468E82F}"/>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20" name="Title 34">
            <a:extLst>
              <a:ext uri="{FF2B5EF4-FFF2-40B4-BE49-F238E27FC236}">
                <a16:creationId xmlns:a16="http://schemas.microsoft.com/office/drawing/2014/main" id="{CF688262-3BC9-D2F9-120B-B3F9417A778A}"/>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
        <p:nvSpPr>
          <p:cNvPr id="21" name="TextBox 20">
            <a:extLst>
              <a:ext uri="{FF2B5EF4-FFF2-40B4-BE49-F238E27FC236}">
                <a16:creationId xmlns:a16="http://schemas.microsoft.com/office/drawing/2014/main" id="{3A04D630-F321-5F0C-D300-9513F7083C62}"/>
              </a:ext>
            </a:extLst>
          </p:cNvPr>
          <p:cNvSpPr txBox="1"/>
          <p:nvPr/>
        </p:nvSpPr>
        <p:spPr>
          <a:xfrm>
            <a:off x="8092953" y="350829"/>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
        <p:nvSpPr>
          <p:cNvPr id="19" name="TextBox 18">
            <a:extLst>
              <a:ext uri="{FF2B5EF4-FFF2-40B4-BE49-F238E27FC236}">
                <a16:creationId xmlns:a16="http://schemas.microsoft.com/office/drawing/2014/main" id="{D60F83BB-9448-6827-9054-8D8A87F37D74}"/>
              </a:ext>
            </a:extLst>
          </p:cNvPr>
          <p:cNvSpPr txBox="1"/>
          <p:nvPr/>
        </p:nvSpPr>
        <p:spPr>
          <a:xfrm>
            <a:off x="3623829"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extBox 21">
            <a:extLst>
              <a:ext uri="{FF2B5EF4-FFF2-40B4-BE49-F238E27FC236}">
                <a16:creationId xmlns:a16="http://schemas.microsoft.com/office/drawing/2014/main" id="{2C15DAB3-6D73-A3CF-A4B2-E207323398F0}"/>
              </a:ext>
            </a:extLst>
          </p:cNvPr>
          <p:cNvSpPr txBox="1"/>
          <p:nvPr/>
        </p:nvSpPr>
        <p:spPr>
          <a:xfrm>
            <a:off x="4424941"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3" name="TextBox 22">
            <a:extLst>
              <a:ext uri="{FF2B5EF4-FFF2-40B4-BE49-F238E27FC236}">
                <a16:creationId xmlns:a16="http://schemas.microsoft.com/office/drawing/2014/main" id="{5BCD369E-3A73-2954-1748-ACDCD765294C}"/>
              </a:ext>
            </a:extLst>
          </p:cNvPr>
          <p:cNvSpPr txBox="1"/>
          <p:nvPr/>
        </p:nvSpPr>
        <p:spPr>
          <a:xfrm>
            <a:off x="5209868"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4" name="TextBox 23">
            <a:extLst>
              <a:ext uri="{FF2B5EF4-FFF2-40B4-BE49-F238E27FC236}">
                <a16:creationId xmlns:a16="http://schemas.microsoft.com/office/drawing/2014/main" id="{C7CEDB57-9FEC-2563-FF88-C18F539E86D6}"/>
              </a:ext>
            </a:extLst>
          </p:cNvPr>
          <p:cNvSpPr txBox="1"/>
          <p:nvPr/>
        </p:nvSpPr>
        <p:spPr>
          <a:xfrm>
            <a:off x="2871269" y="157940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25" name="Group 24">
            <a:extLst>
              <a:ext uri="{FF2B5EF4-FFF2-40B4-BE49-F238E27FC236}">
                <a16:creationId xmlns:a16="http://schemas.microsoft.com/office/drawing/2014/main" id="{B930911A-2A03-1A9C-62B7-1828CED09B35}"/>
              </a:ext>
            </a:extLst>
          </p:cNvPr>
          <p:cNvGrpSpPr/>
          <p:nvPr/>
        </p:nvGrpSpPr>
        <p:grpSpPr>
          <a:xfrm>
            <a:off x="2672096" y="1403491"/>
            <a:ext cx="6393846" cy="915812"/>
            <a:chOff x="1303110" y="1353818"/>
            <a:chExt cx="6393846" cy="915812"/>
          </a:xfrm>
        </p:grpSpPr>
        <p:grpSp>
          <p:nvGrpSpPr>
            <p:cNvPr id="26" name="Group 25">
              <a:extLst>
                <a:ext uri="{FF2B5EF4-FFF2-40B4-BE49-F238E27FC236}">
                  <a16:creationId xmlns:a16="http://schemas.microsoft.com/office/drawing/2014/main" id="{622601DB-FAC8-753F-021A-4202E70347E7}"/>
                </a:ext>
              </a:extLst>
            </p:cNvPr>
            <p:cNvGrpSpPr/>
            <p:nvPr/>
          </p:nvGrpSpPr>
          <p:grpSpPr>
            <a:xfrm>
              <a:off x="1303110" y="1356663"/>
              <a:ext cx="3268890" cy="912967"/>
              <a:chOff x="582919" y="134337"/>
              <a:chExt cx="6886117" cy="1923225"/>
            </a:xfrm>
          </p:grpSpPr>
          <p:sp>
            <p:nvSpPr>
              <p:cNvPr id="35" name="Rectangle 34">
                <a:extLst>
                  <a:ext uri="{FF2B5EF4-FFF2-40B4-BE49-F238E27FC236}">
                    <a16:creationId xmlns:a16="http://schemas.microsoft.com/office/drawing/2014/main" id="{CF6CFC91-F7BC-2922-4247-2C50D4C775C5}"/>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6" name="Rectangle 35">
                <a:extLst>
                  <a:ext uri="{FF2B5EF4-FFF2-40B4-BE49-F238E27FC236}">
                    <a16:creationId xmlns:a16="http://schemas.microsoft.com/office/drawing/2014/main" id="{8BC88859-FF32-A9EB-D8C6-3501CE602525}"/>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7" name="Rectangle 36">
                <a:extLst>
                  <a:ext uri="{FF2B5EF4-FFF2-40B4-BE49-F238E27FC236}">
                    <a16:creationId xmlns:a16="http://schemas.microsoft.com/office/drawing/2014/main" id="{BD47D0A8-A392-DE44-9F07-279C70F5A05F}"/>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8" name="Rectangle 37">
                <a:extLst>
                  <a:ext uri="{FF2B5EF4-FFF2-40B4-BE49-F238E27FC236}">
                    <a16:creationId xmlns:a16="http://schemas.microsoft.com/office/drawing/2014/main" id="{DA287C31-EA0C-4E16-B5FE-EE3BFB61D4A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9" name="Rectangle 38">
                <a:extLst>
                  <a:ext uri="{FF2B5EF4-FFF2-40B4-BE49-F238E27FC236}">
                    <a16:creationId xmlns:a16="http://schemas.microsoft.com/office/drawing/2014/main" id="{0CB97788-FD14-1178-94A6-C0634D1A0E3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0" name="Rectangle 39">
                <a:extLst>
                  <a:ext uri="{FF2B5EF4-FFF2-40B4-BE49-F238E27FC236}">
                    <a16:creationId xmlns:a16="http://schemas.microsoft.com/office/drawing/2014/main" id="{A986DAD6-8D87-5584-95EE-7D143A902B1B}"/>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50D14395-1BD4-C18F-024B-141F10BD7C2D}"/>
                </a:ext>
              </a:extLst>
            </p:cNvPr>
            <p:cNvGrpSpPr/>
            <p:nvPr/>
          </p:nvGrpSpPr>
          <p:grpSpPr>
            <a:xfrm rot="10800000">
              <a:off x="4428066" y="1353818"/>
              <a:ext cx="3268890" cy="912967"/>
              <a:chOff x="582919" y="134337"/>
              <a:chExt cx="6886117" cy="1923225"/>
            </a:xfrm>
          </p:grpSpPr>
          <p:sp>
            <p:nvSpPr>
              <p:cNvPr id="29" name="Rectangle 28">
                <a:extLst>
                  <a:ext uri="{FF2B5EF4-FFF2-40B4-BE49-F238E27FC236}">
                    <a16:creationId xmlns:a16="http://schemas.microsoft.com/office/drawing/2014/main" id="{FE8AB4B1-F04E-11CB-3D72-CABA99F14BE1}"/>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8C6C233-2578-6242-4C3A-B02885957928}"/>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485A8FA8-4DDA-C069-B2DB-EBEC54B0873B}"/>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C4258E41-9145-7557-A0DB-8C70E1E2184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2D18E4E8-4A4E-9BC0-C39C-F1C131E37D1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4" name="Rectangle 33">
                <a:extLst>
                  <a:ext uri="{FF2B5EF4-FFF2-40B4-BE49-F238E27FC236}">
                    <a16:creationId xmlns:a16="http://schemas.microsoft.com/office/drawing/2014/main" id="{9DF9C472-7CF8-2CB0-20DF-7341B2A71EF0}"/>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8" name="Rectangle 27">
              <a:extLst>
                <a:ext uri="{FF2B5EF4-FFF2-40B4-BE49-F238E27FC236}">
                  <a16:creationId xmlns:a16="http://schemas.microsoft.com/office/drawing/2014/main" id="{2E3D3674-90FC-5B17-77BA-C457E9B665C3}"/>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42" name="TextBox 41">
            <a:extLst>
              <a:ext uri="{FF2B5EF4-FFF2-40B4-BE49-F238E27FC236}">
                <a16:creationId xmlns:a16="http://schemas.microsoft.com/office/drawing/2014/main" id="{55BF6E63-F6FE-1CE1-C8D3-ACEA9F0343F9}"/>
              </a:ext>
            </a:extLst>
          </p:cNvPr>
          <p:cNvSpPr txBox="1"/>
          <p:nvPr/>
        </p:nvSpPr>
        <p:spPr>
          <a:xfrm>
            <a:off x="8093253" y="351294"/>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Tree>
    <p:extLst>
      <p:ext uri="{BB962C8B-B14F-4D97-AF65-F5344CB8AC3E}">
        <p14:creationId xmlns:p14="http://schemas.microsoft.com/office/powerpoint/2010/main" val="33946398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C14FB-FC97-EFFB-A490-88E8CC7C25B7}"/>
            </a:ext>
          </a:extLst>
        </p:cNvPr>
        <p:cNvGrpSpPr/>
        <p:nvPr/>
      </p:nvGrpSpPr>
      <p:grpSpPr>
        <a:xfrm>
          <a:off x="0" y="0"/>
          <a:ext cx="0" cy="0"/>
          <a:chOff x="0" y="0"/>
          <a:chExt cx="0" cy="0"/>
        </a:xfrm>
      </p:grpSpPr>
      <p:sp>
        <p:nvSpPr>
          <p:cNvPr id="53" name="TextBox 52">
            <a:extLst>
              <a:ext uri="{FF2B5EF4-FFF2-40B4-BE49-F238E27FC236}">
                <a16:creationId xmlns:a16="http://schemas.microsoft.com/office/drawing/2014/main" id="{15253A91-7D9B-310A-F1D6-83F0493C4C21}"/>
              </a:ext>
            </a:extLst>
          </p:cNvPr>
          <p:cNvSpPr txBox="1"/>
          <p:nvPr/>
        </p:nvSpPr>
        <p:spPr>
          <a:xfrm>
            <a:off x="3623829"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C9E7CB23-8204-1238-D1C4-313B518C81D8}"/>
              </a:ext>
            </a:extLst>
          </p:cNvPr>
          <p:cNvSpPr txBox="1"/>
          <p:nvPr/>
        </p:nvSpPr>
        <p:spPr>
          <a:xfrm>
            <a:off x="4424941"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2A269208-3407-A9F2-D842-D44C8088E071}"/>
              </a:ext>
            </a:extLst>
          </p:cNvPr>
          <p:cNvSpPr txBox="1"/>
          <p:nvPr/>
        </p:nvSpPr>
        <p:spPr>
          <a:xfrm>
            <a:off x="5209868"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A45D6429-79EA-6A57-4B92-645019B1DCDB}"/>
              </a:ext>
            </a:extLst>
          </p:cNvPr>
          <p:cNvSpPr txBox="1"/>
          <p:nvPr/>
        </p:nvSpPr>
        <p:spPr>
          <a:xfrm>
            <a:off x="2871269" y="157940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3F9F422B-0A59-E2A0-EBF0-C6A7C99B1C7B}"/>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E5588EAF-58A4-70E0-8985-67A53A5AB8D0}"/>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598B1C30-3366-E904-D60F-07BCBDC89753}"/>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5</a:t>
            </a:r>
          </a:p>
        </p:txBody>
      </p:sp>
      <p:grpSp>
        <p:nvGrpSpPr>
          <p:cNvPr id="2" name="Group 1">
            <a:extLst>
              <a:ext uri="{FF2B5EF4-FFF2-40B4-BE49-F238E27FC236}">
                <a16:creationId xmlns:a16="http://schemas.microsoft.com/office/drawing/2014/main" id="{06D31934-56D6-E607-C555-893536507C66}"/>
              </a:ext>
            </a:extLst>
          </p:cNvPr>
          <p:cNvGrpSpPr/>
          <p:nvPr/>
        </p:nvGrpSpPr>
        <p:grpSpPr>
          <a:xfrm>
            <a:off x="2672096" y="1403491"/>
            <a:ext cx="6393846" cy="915812"/>
            <a:chOff x="1303110" y="1353818"/>
            <a:chExt cx="6393846" cy="915812"/>
          </a:xfrm>
        </p:grpSpPr>
        <p:grpSp>
          <p:nvGrpSpPr>
            <p:cNvPr id="3" name="Group 2">
              <a:extLst>
                <a:ext uri="{FF2B5EF4-FFF2-40B4-BE49-F238E27FC236}">
                  <a16:creationId xmlns:a16="http://schemas.microsoft.com/office/drawing/2014/main" id="{BEB04B2A-59EA-76AC-00D9-AF470D27D97D}"/>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BC5B131E-F754-4CFB-F72D-00615D3814D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015D69AA-494C-1494-120A-2CFF90F0B4F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74A4054C-D064-706E-202C-BDEC4594760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EE3A5FE2-A4AE-8B07-5805-8BB6E3DBD1B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A00ED34A-E80B-DA71-DF25-00A44D1D194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62475F70-C183-C47C-67DD-502AA314B5A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4E9ADE8E-9D48-BF2F-2D91-4B17A75CCB31}"/>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F9A5C6DE-86D3-FDCD-2F13-E28550EF230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687B82A-8DF4-1EE3-0C31-A132AFCA0D84}"/>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40BD8A2-AB45-CD95-95AB-61A328DD9A8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15A6F7CF-519F-1BC1-41B5-209A8978883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BD4E670B-7730-F67E-FE87-EA2E94BB748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96383310-C395-6E5F-D59F-CEDEA29A769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65485820-916E-CC04-263A-71B4438FFD38}"/>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9" name="TextBox 18">
            <a:extLst>
              <a:ext uri="{FF2B5EF4-FFF2-40B4-BE49-F238E27FC236}">
                <a16:creationId xmlns:a16="http://schemas.microsoft.com/office/drawing/2014/main" id="{0880207E-4CF3-076D-91F5-8EEA1CBB2A49}"/>
              </a:ext>
            </a:extLst>
          </p:cNvPr>
          <p:cNvSpPr txBox="1"/>
          <p:nvPr/>
        </p:nvSpPr>
        <p:spPr>
          <a:xfrm>
            <a:off x="5967217" y="161741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itle 34">
            <a:extLst>
              <a:ext uri="{FF2B5EF4-FFF2-40B4-BE49-F238E27FC236}">
                <a16:creationId xmlns:a16="http://schemas.microsoft.com/office/drawing/2014/main" id="{30EFBA51-8B23-3387-8D58-5C8B769CC775}"/>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Tree>
    <p:extLst>
      <p:ext uri="{BB962C8B-B14F-4D97-AF65-F5344CB8AC3E}">
        <p14:creationId xmlns:p14="http://schemas.microsoft.com/office/powerpoint/2010/main" val="14432736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E7C55-821E-E88C-8F76-818A63877C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E34BA2-C10C-2AE7-549F-DC87081F0E0A}"/>
              </a:ext>
            </a:extLst>
          </p:cNvPr>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a:extLst>
              <a:ext uri="{FF2B5EF4-FFF2-40B4-BE49-F238E27FC236}">
                <a16:creationId xmlns:a16="http://schemas.microsoft.com/office/drawing/2014/main" id="{E9086E76-6617-83C0-4E21-4C4EE4C79015}"/>
              </a:ext>
            </a:extLst>
          </p:cNvPr>
          <p:cNvSpPr>
            <a:spLocks noGrp="1"/>
          </p:cNvSpPr>
          <p:nvPr>
            <p:ph sz="quarter" idx="10"/>
          </p:nvPr>
        </p:nvSpPr>
        <p:spPr>
          <a:xfrm>
            <a:off x="457200" y="849042"/>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latin typeface="+mj-lt"/>
              </a:rPr>
              <a:t>ASSERT</a:t>
            </a:r>
            <a:r>
              <a:rPr lang="en-US"/>
              <a:t> that the given </a:t>
            </a:r>
            <a:r>
              <a:rPr lang="en-US">
                <a:latin typeface="+mj-lt"/>
              </a:rPr>
              <a:t>index</a:t>
            </a:r>
            <a:r>
              <a:rPr lang="en-US"/>
              <a:t> is valid!</a:t>
            </a:r>
          </a:p>
          <a:p>
            <a:pPr lvl="2"/>
            <a:r>
              <a:rPr lang="en-US" b="1"/>
              <a:t>NOTE: </a:t>
            </a:r>
            <a:r>
              <a:rPr lang="en-US">
                <a:solidFill>
                  <a:srgbClr val="0CB5B5"/>
                </a:solidFill>
                <a:latin typeface="+mj-lt"/>
              </a:rPr>
              <a:t>0</a:t>
            </a:r>
            <a:r>
              <a:rPr lang="en-US"/>
              <a:t> is OK ("</a:t>
            </a:r>
            <a:r>
              <a:rPr lang="en-US" b="1"/>
              <a:t>prepend</a:t>
            </a:r>
            <a:r>
              <a:rPr lang="en-US"/>
              <a:t>")</a:t>
            </a:r>
          </a:p>
          <a:p>
            <a:pPr lvl="2"/>
            <a:r>
              <a:rPr lang="en-US" b="1"/>
              <a:t>NOTE: </a:t>
            </a:r>
            <a:r>
              <a:rPr lang="en-US" err="1">
                <a:solidFill>
                  <a:srgbClr val="000000"/>
                </a:solidFill>
                <a:latin typeface="Consolas"/>
              </a:rPr>
              <a:t>length</a:t>
            </a:r>
            <a:r>
              <a:rPr lang="en-US"/>
              <a:t> is OK (</a:t>
            </a:r>
            <a:r>
              <a:rPr lang="en-US" b="1"/>
              <a:t>append</a:t>
            </a:r>
            <a:r>
              <a:rPr lang="en-US"/>
              <a:t>)</a:t>
            </a:r>
          </a:p>
          <a:p>
            <a:pPr lvl="2"/>
            <a:r>
              <a:rPr lang="en-US" b="1"/>
              <a:t>NOTE: </a:t>
            </a:r>
            <a:r>
              <a:rPr lang="en-US">
                <a:solidFill>
                  <a:srgbClr val="0CB5B5"/>
                </a:solidFill>
                <a:latin typeface="+mj-lt"/>
              </a:rPr>
              <a:t>-1</a:t>
            </a:r>
            <a:r>
              <a:rPr lang="en-US"/>
              <a:t>  is BAD BAD VERY BAD (</a:t>
            </a:r>
            <a:r>
              <a:rPr lang="en-US" b="1"/>
              <a:t>out of bounds</a:t>
            </a:r>
            <a:r>
              <a:rPr lang="en-US"/>
              <a:t>)</a:t>
            </a:r>
          </a:p>
          <a:p>
            <a:pPr lvl="2"/>
            <a:r>
              <a:rPr lang="en-US" b="1"/>
              <a:t>NOTE: </a:t>
            </a:r>
            <a:r>
              <a:rPr lang="en-US" err="1">
                <a:solidFill>
                  <a:srgbClr val="000000"/>
                </a:solidFill>
                <a:latin typeface="Consolas"/>
              </a:rPr>
              <a:t>(length + </a:t>
            </a:r>
            <a:r>
              <a:rPr lang="en-US">
                <a:solidFill>
                  <a:srgbClr val="0CB5B5"/>
                </a:solidFill>
                <a:latin typeface="+mj-lt"/>
              </a:rPr>
              <a:t>1</a:t>
            </a:r>
            <a:r>
              <a:rPr lang="en-US">
                <a:latin typeface="+mj-lt"/>
              </a:rPr>
              <a:t>)</a:t>
            </a:r>
            <a:r>
              <a:rPr lang="en-US"/>
              <a:t>  is BAD BAD VERY BAD (</a:t>
            </a:r>
            <a:r>
              <a:rPr lang="en-US" b="1"/>
              <a:t>out of bounds</a:t>
            </a:r>
            <a:r>
              <a:rPr lang="en-US"/>
              <a:t>)</a:t>
            </a:r>
          </a:p>
          <a:p>
            <a:pPr lvl="1"/>
            <a:r>
              <a:rPr lang="en-US"/>
              <a:t>if internal array is full, resize (see previous slide)</a:t>
            </a:r>
          </a:p>
          <a:p>
            <a:pPr lvl="1"/>
            <a:r>
              <a:rPr lang="en-US"/>
              <a:t>make room for the new element</a:t>
            </a:r>
          </a:p>
          <a:p>
            <a:pPr lvl="2"/>
            <a:r>
              <a:rPr lang="en-US"/>
              <a:t>move elements with indices greater than or equal to index</a:t>
            </a:r>
            <a:br>
              <a:rPr lang="en-US"/>
            </a:br>
            <a:r>
              <a:rPr lang="en-US"/>
              <a:t>one slot to the right</a:t>
            </a:r>
            <a:br>
              <a:rPr lang="en-US"/>
            </a:br>
            <a:r>
              <a:rPr lang="en-US" b="1">
                <a:solidFill>
                  <a:schemeClr val="accent6">
                    <a:lumMod val="50000"/>
                  </a:schemeClr>
                </a:solidFill>
              </a:rPr>
              <a:t>☠️ like inserting in HW02 (text box), need to iterate backwards</a:t>
            </a:r>
          </a:p>
          <a:p>
            <a:pPr lvl="1"/>
            <a:r>
              <a:rPr lang="en-US"/>
              <a:t>write new element and increment length</a:t>
            </a:r>
          </a:p>
        </p:txBody>
      </p:sp>
    </p:spTree>
    <p:extLst>
      <p:ext uri="{BB962C8B-B14F-4D97-AF65-F5344CB8AC3E}">
        <p14:creationId xmlns:p14="http://schemas.microsoft.com/office/powerpoint/2010/main" val="226587612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A47BB-5BD6-F038-15C4-4DF557D8573E}"/>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BF12574E-5E3C-6BE0-C266-B2DCD3E787BE}"/>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F712B3D-9E63-A331-8BF0-0458C0A624AB}"/>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9D7855A8-0580-A444-FDED-53080A318A7A}"/>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410A6424-F814-7609-8867-B7CBD210DB67}"/>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80C0CB84-09F1-D387-B5FE-DA08C42D08CC}"/>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4E02B6A-D9E5-4A3D-C893-A8F3C7906F2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E6F9B77B-ED31-0DFF-31BD-9EFE612BECB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E612D849-7506-2F62-A6C6-2A20EF3D069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8E9F074B-3E7C-F238-62E7-05FB63E95CBC}"/>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8327FC75-4602-7AA6-0016-F12A0CB84C86}"/>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72C7D9A4-FA4E-EE11-889C-B924B4D27A68}"/>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1FC090EE-1FC5-6CF6-7BC1-9A175ABC782A}"/>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43D9F598-62E0-18DE-9535-45FBB9FFBAA9}"/>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00B9FEF7-AEEA-D2DA-459D-A63A975F0234}"/>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5D301CE0-CDF1-C9DC-47D9-875C7279D778}"/>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D57D3220-F6C2-0ECA-C262-9FDE3CBBA918}"/>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20AC4A5B-EF9F-545C-3F48-7AC5A401E6F4}"/>
              </a:ext>
            </a:extLst>
          </p:cNvPr>
          <p:cNvSpPr txBox="1"/>
          <p:nvPr/>
        </p:nvSpPr>
        <p:spPr>
          <a:xfrm>
            <a:off x="524909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3B8E7C21-8AD3-0A44-AEB6-D88557F7CC77}"/>
              </a:ext>
            </a:extLst>
          </p:cNvPr>
          <p:cNvSpPr txBox="1"/>
          <p:nvPr/>
        </p:nvSpPr>
        <p:spPr>
          <a:xfrm>
            <a:off x="5249098" y="161334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389843721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2B2C0-CEA9-E087-4BF6-F2AA03D7D40F}"/>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AC862F7-CAD7-8738-47F0-9A16BD4FDBD9}"/>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7F9A0117-5FD7-92A6-58AB-1843A200B42B}"/>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D079FE23-5D26-6B16-3026-41083767D9CA}"/>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7E8906B7-C27A-707E-FA77-9152275C7B8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35CD7F6C-31AA-EB84-8C2B-0A755BAC69AE}"/>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1271E253-FC07-BD13-3C7C-6E4F0976B0BF}"/>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1512BF7F-6462-F698-069D-D3BE8DB6C18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5AB5DCF1-3793-BEF4-D055-E77F3A56A73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199D6CDE-3398-73AF-2251-B2B358A58A31}"/>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BE7B450D-7ECF-7BD3-EB61-9CE251BBE7AD}"/>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84C78145-FCE9-DF5A-A209-9BD9544E7053}"/>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FBEEFE0B-BFBE-D78F-5B15-946507CCC173}"/>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65233557-3A2E-5BD6-901B-C5697FC442A4}"/>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EAEA3CB6-D4F4-DECB-A7AD-C70AF3EE78C2}"/>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98C1DEF5-2ECA-35AF-64BA-C0A517C9601D}"/>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F2420065-6887-9AA8-567D-6116C4B5E40A}"/>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TextBox 13">
            <a:extLst>
              <a:ext uri="{FF2B5EF4-FFF2-40B4-BE49-F238E27FC236}">
                <a16:creationId xmlns:a16="http://schemas.microsoft.com/office/drawing/2014/main" id="{F220F908-D771-B41F-48E7-34208A201E11}"/>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7" name="TextBox 16">
            <a:extLst>
              <a:ext uri="{FF2B5EF4-FFF2-40B4-BE49-F238E27FC236}">
                <a16:creationId xmlns:a16="http://schemas.microsoft.com/office/drawing/2014/main" id="{DC1FCFEB-3ECC-4F67-0089-5A9054F0A4C0}"/>
              </a:ext>
            </a:extLst>
          </p:cNvPr>
          <p:cNvSpPr txBox="1"/>
          <p:nvPr/>
        </p:nvSpPr>
        <p:spPr>
          <a:xfrm>
            <a:off x="524909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1" name="TextBox 20">
            <a:extLst>
              <a:ext uri="{FF2B5EF4-FFF2-40B4-BE49-F238E27FC236}">
                <a16:creationId xmlns:a16="http://schemas.microsoft.com/office/drawing/2014/main" id="{457CF06F-19B2-61EE-A762-44C6BDBBEB33}"/>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838925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D341E-0483-A24C-6B95-4FBFB8CE84FF}"/>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85724E7-B823-3E9B-0354-1037A6C52DBC}"/>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nvGrpSpPr>
          <p:cNvPr id="4" name="Group 3">
            <a:extLst>
              <a:ext uri="{FF2B5EF4-FFF2-40B4-BE49-F238E27FC236}">
                <a16:creationId xmlns:a16="http://schemas.microsoft.com/office/drawing/2014/main" id="{2A8CAAB9-EEDB-419A-A4DF-65F11FEF6EB0}"/>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E7C1C8FD-E378-7C64-C7B7-7A8FF8F09795}"/>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1D491594-3542-6D06-4FC8-9D5D20C20A30}"/>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0A5FDC0A-26E2-7D11-6E7C-ED5A15563BB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99BDFB9B-8245-3C1A-1271-2661AB69D180}"/>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8F05CD7-59B3-EA91-2AB0-D78C7718C4C3}"/>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7F07F70A-6D10-F861-7D6B-A961E4A2BE7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CCB719D7-427A-40EF-42AE-E57B3CCC93F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581C738C-4085-03AD-E949-BDB70D696A72}"/>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4344C502-3192-AC4C-EC3D-9C77D5498BE6}"/>
              </a:ext>
            </a:extLst>
          </p:cNvPr>
          <p:cNvSpPr txBox="1"/>
          <p:nvPr/>
        </p:nvSpPr>
        <p:spPr>
          <a:xfrm>
            <a:off x="531221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A75C2C07-9CD9-BFDB-0912-E1EF69643B9C}"/>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3147DEFF-38A6-E1B1-1623-4AC51702B781}"/>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8781B7E9-8546-EE34-35F2-A19164A68EC5}"/>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91FC9491-436D-9844-97F5-1554953E7E92}"/>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92407905-CDAB-93AB-61CA-50B8F3433D8E}"/>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14" name="TextBox 13">
            <a:extLst>
              <a:ext uri="{FF2B5EF4-FFF2-40B4-BE49-F238E27FC236}">
                <a16:creationId xmlns:a16="http://schemas.microsoft.com/office/drawing/2014/main" id="{9E08778B-7C70-EFA1-F964-90FC513BEB89}"/>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5" name="TextBox 14">
            <a:extLst>
              <a:ext uri="{FF2B5EF4-FFF2-40B4-BE49-F238E27FC236}">
                <a16:creationId xmlns:a16="http://schemas.microsoft.com/office/drawing/2014/main" id="{89D89E93-36EF-06A7-112C-2CE956B6A712}"/>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7" name="TextBox 16">
            <a:extLst>
              <a:ext uri="{FF2B5EF4-FFF2-40B4-BE49-F238E27FC236}">
                <a16:creationId xmlns:a16="http://schemas.microsoft.com/office/drawing/2014/main" id="{5FF695C4-F8C0-D782-1920-608A307DD0D8}"/>
              </a:ext>
            </a:extLst>
          </p:cNvPr>
          <p:cNvSpPr txBox="1"/>
          <p:nvPr/>
        </p:nvSpPr>
        <p:spPr>
          <a:xfrm>
            <a:off x="7602232" y="348456"/>
            <a:ext cx="528320" cy="400110"/>
          </a:xfrm>
          <a:prstGeom prst="rect">
            <a:avLst/>
          </a:prstGeom>
          <a:noFill/>
        </p:spPr>
        <p:txBody>
          <a:bodyPr wrap="square">
            <a:spAutoFit/>
          </a:bodyPr>
          <a:lstStyle/>
          <a:p>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Tree>
    <p:extLst>
      <p:ext uri="{BB962C8B-B14F-4D97-AF65-F5344CB8AC3E}">
        <p14:creationId xmlns:p14="http://schemas.microsoft.com/office/powerpoint/2010/main" val="22844611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436CD-128A-7407-DB03-4E6151BCDBA6}"/>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5CAC6780-4D28-6D4B-1818-BC5B94276852}"/>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8BFC1AF5-F74E-1B18-4834-811E26DDDACD}"/>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678EAA3E-29C1-6CF7-2E8E-E8C582B1B85A}"/>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D43BD7A6-D188-A3E9-37ED-CDF1EAC7169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F3D7C4E0-1782-8B0A-91F9-53344875132E}"/>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7C40153B-C826-4252-EC1B-C6022D0FD8E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0FA899A4-2203-64EB-DF26-F82C0361668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07DDD291-F814-02AD-F0B3-7FAEB094FBA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74299CC4-7C7E-3F22-E397-14C78F119261}"/>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20EE96DE-4C0A-8896-9E7A-A92F00A28B25}"/>
              </a:ext>
            </a:extLst>
          </p:cNvPr>
          <p:cNvSpPr txBox="1"/>
          <p:nvPr/>
        </p:nvSpPr>
        <p:spPr>
          <a:xfrm>
            <a:off x="531221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3C707084-94AD-C220-0495-BF3DE8DE5B34}"/>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95C6BEAA-D88F-DA6D-2288-B5C991E00130}"/>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0CA242D1-060D-F991-61A0-ED6189C6FF61}"/>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719F0F9A-FE01-57E3-D9F1-8FAD06307BE6}"/>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5</a:t>
            </a:r>
          </a:p>
        </p:txBody>
      </p:sp>
      <p:sp>
        <p:nvSpPr>
          <p:cNvPr id="41" name="Title 34">
            <a:extLst>
              <a:ext uri="{FF2B5EF4-FFF2-40B4-BE49-F238E27FC236}">
                <a16:creationId xmlns:a16="http://schemas.microsoft.com/office/drawing/2014/main" id="{9A3C14F9-996E-C1B2-5ED3-631D81367D1C}"/>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D9FDA2DD-E9D5-DC58-84D5-5761B9D8C19B}"/>
              </a:ext>
            </a:extLst>
          </p:cNvPr>
          <p:cNvSpPr txBox="1"/>
          <p:nvPr/>
        </p:nvSpPr>
        <p:spPr>
          <a:xfrm>
            <a:off x="607205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 name="Rectangle 2">
            <a:extLst>
              <a:ext uri="{FF2B5EF4-FFF2-40B4-BE49-F238E27FC236}">
                <a16:creationId xmlns:a16="http://schemas.microsoft.com/office/drawing/2014/main" id="{92021C7F-1A8B-FA5D-E2A6-2A07A50B4849}"/>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6FAFD223-02F4-05A2-CBC5-C8086EEB9D92}"/>
              </a:ext>
            </a:extLst>
          </p:cNvPr>
          <p:cNvSpPr txBox="1"/>
          <p:nvPr/>
        </p:nvSpPr>
        <p:spPr>
          <a:xfrm>
            <a:off x="4480386"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4465476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382FD-1D6A-7905-09AF-79FA009ED181}"/>
              </a:ext>
            </a:extLst>
          </p:cNvPr>
          <p:cNvSpPr>
            <a:spLocks noGrp="1"/>
          </p:cNvSpPr>
          <p:nvPr>
            <p:ph type="title"/>
          </p:nvPr>
        </p:nvSpPr>
        <p:spPr/>
        <p:txBody>
          <a:bodyPr/>
          <a:lstStyle/>
          <a:p>
            <a:r>
              <a:rPr lang="en-US" sz="4800" b="1"/>
              <a:t>☠️ like in HW02 (text box), need to iterate backwards</a:t>
            </a:r>
            <a:endParaRPr lang="en-US" sz="4800"/>
          </a:p>
        </p:txBody>
      </p:sp>
    </p:spTree>
    <p:extLst>
      <p:ext uri="{BB962C8B-B14F-4D97-AF65-F5344CB8AC3E}">
        <p14:creationId xmlns:p14="http://schemas.microsoft.com/office/powerpoint/2010/main" val="123696711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5FE3C-BF96-BE65-8F25-F4DF51F607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9CF8B2-91C5-07C7-6414-D6DF1E11059F}"/>
              </a:ext>
            </a:extLst>
          </p:cNvPr>
          <p:cNvSpPr>
            <a:spLocks noGrp="1"/>
          </p:cNvSpPr>
          <p:nvPr>
            <p:ph type="title"/>
          </p:nvPr>
        </p:nvSpPr>
        <p:spPr/>
        <p:txBody>
          <a:bodyPr/>
          <a:lstStyle/>
          <a:p>
            <a:r>
              <a:rPr lang="en-US" sz="8800">
                <a:latin typeface="Consolas" panose="020B0609020204030204" pitchFamily="49" charset="0"/>
                <a:cs typeface="Consolas" panose="020B0609020204030204" pitchFamily="49" charset="0"/>
              </a:rPr>
              <a:t>ep</a:t>
            </a:r>
            <a:r>
              <a:rPr lang="en-US" sz="8800" b="1">
                <a:solidFill>
                  <a:schemeClr val="accent1"/>
                </a:solidFill>
                <a:latin typeface="Consolas" panose="020B0609020204030204" pitchFamily="49" charset="0"/>
                <a:cs typeface="Consolas" panose="020B0609020204030204" pitchFamily="49" charset="0"/>
              </a:rPr>
              <a:t>|</a:t>
            </a:r>
            <a:r>
              <a:rPr lang="en-US" sz="8800">
                <a:latin typeface="Consolas" panose="020B0609020204030204" pitchFamily="49" charset="0"/>
                <a:cs typeface="Consolas" panose="020B0609020204030204" pitchFamily="49" charset="0"/>
              </a:rPr>
              <a:t>elia</a:t>
            </a:r>
          </a:p>
        </p:txBody>
      </p:sp>
    </p:spTree>
    <p:extLst>
      <p:ext uri="{BB962C8B-B14F-4D97-AF65-F5344CB8AC3E}">
        <p14:creationId xmlns:p14="http://schemas.microsoft.com/office/powerpoint/2010/main" val="220973289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48B5D-8089-F446-E134-93EF508076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20D88E-BC87-FCC8-2C17-8A097D173D33}"/>
              </a:ext>
            </a:extLst>
          </p:cNvPr>
          <p:cNvSpPr>
            <a:spLocks noGrp="1"/>
          </p:cNvSpPr>
          <p:nvPr>
            <p:ph type="title"/>
          </p:nvPr>
        </p:nvSpPr>
        <p:spPr/>
        <p:txBody>
          <a:bodyPr/>
          <a:lstStyle/>
          <a:p>
            <a:r>
              <a:rPr lang="en-US" sz="8800">
                <a:latin typeface="Consolas" panose="020B0609020204030204" pitchFamily="49" charset="0"/>
                <a:cs typeface="Consolas" panose="020B0609020204030204" pitchFamily="49" charset="0"/>
              </a:rPr>
              <a:t>eph</a:t>
            </a:r>
            <a:r>
              <a:rPr lang="en-US" sz="8800" b="1">
                <a:solidFill>
                  <a:schemeClr val="accent1"/>
                </a:solidFill>
                <a:latin typeface="Consolas" panose="020B0609020204030204" pitchFamily="49" charset="0"/>
                <a:cs typeface="Consolas" panose="020B0609020204030204" pitchFamily="49" charset="0"/>
              </a:rPr>
              <a:t>|</a:t>
            </a:r>
            <a:r>
              <a:rPr lang="en-US" sz="8800">
                <a:latin typeface="Consolas" panose="020B0609020204030204" pitchFamily="49" charset="0"/>
                <a:cs typeface="Consolas" panose="020B0609020204030204" pitchFamily="49" charset="0"/>
              </a:rPr>
              <a:t>eeee</a:t>
            </a:r>
          </a:p>
        </p:txBody>
      </p:sp>
    </p:spTree>
    <p:extLst>
      <p:ext uri="{BB962C8B-B14F-4D97-AF65-F5344CB8AC3E}">
        <p14:creationId xmlns:p14="http://schemas.microsoft.com/office/powerpoint/2010/main" val="3788235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7A92B1-B01C-18A2-E92D-BD1A8712726B}"/>
              </a:ext>
            </a:extLst>
          </p:cNvPr>
          <p:cNvSpPr/>
          <p:nvPr/>
        </p:nvSpPr>
        <p:spPr>
          <a:xfrm>
            <a:off x="3329136" y="725180"/>
            <a:ext cx="113355" cy="4163920"/>
          </a:xfrm>
          <a:prstGeom prst="rect">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A8CF215-ADB3-7123-C70D-1B363029B144}"/>
              </a:ext>
            </a:extLst>
          </p:cNvPr>
          <p:cNvSpPr txBox="1"/>
          <p:nvPr/>
        </p:nvSpPr>
        <p:spPr>
          <a:xfrm>
            <a:off x="2557421" y="126749"/>
            <a:ext cx="1656784" cy="523220"/>
          </a:xfrm>
          <a:prstGeom prst="rect">
            <a:avLst/>
          </a:prstGeom>
          <a:noFill/>
        </p:spPr>
        <p:txBody>
          <a:bodyPr wrap="square" rtlCol="0">
            <a:spAutoFit/>
          </a:bodyPr>
          <a:lstStyle/>
          <a:p>
            <a:pPr algn="ctr"/>
            <a:r>
              <a:rPr lang="en-US" sz="2800">
                <a:solidFill>
                  <a:schemeClr val="accent6">
                    <a:lumMod val="50000"/>
                  </a:schemeClr>
                </a:solidFill>
              </a:rPr>
              <a:t>interface</a:t>
            </a:r>
          </a:p>
        </p:txBody>
      </p:sp>
      <p:sp>
        <p:nvSpPr>
          <p:cNvPr id="5" name="TextBox 4">
            <a:extLst>
              <a:ext uri="{FF2B5EF4-FFF2-40B4-BE49-F238E27FC236}">
                <a16:creationId xmlns:a16="http://schemas.microsoft.com/office/drawing/2014/main" id="{30625837-5A1D-E510-BCAF-30BAE26CA396}"/>
              </a:ext>
            </a:extLst>
          </p:cNvPr>
          <p:cNvSpPr txBox="1"/>
          <p:nvPr/>
        </p:nvSpPr>
        <p:spPr>
          <a:xfrm>
            <a:off x="556602" y="3180691"/>
            <a:ext cx="2381061" cy="1077218"/>
          </a:xfrm>
          <a:prstGeom prst="rect">
            <a:avLst/>
          </a:prstGeom>
          <a:noFill/>
        </p:spPr>
        <p:txBody>
          <a:bodyPr wrap="square" rtlCol="0">
            <a:spAutoFit/>
          </a:bodyPr>
          <a:lstStyle/>
          <a:p>
            <a:pPr algn="ctr"/>
            <a:r>
              <a:rPr lang="en-US" sz="3200"/>
              <a:t>your</a:t>
            </a:r>
          </a:p>
          <a:p>
            <a:pPr algn="ctr"/>
            <a:r>
              <a:rPr lang="en-US" sz="3200"/>
              <a:t>code</a:t>
            </a:r>
          </a:p>
        </p:txBody>
      </p:sp>
      <p:sp>
        <p:nvSpPr>
          <p:cNvPr id="6" name="TextBox 5">
            <a:extLst>
              <a:ext uri="{FF2B5EF4-FFF2-40B4-BE49-F238E27FC236}">
                <a16:creationId xmlns:a16="http://schemas.microsoft.com/office/drawing/2014/main" id="{A16038A0-0727-D3D9-7E96-83B662A2B011}"/>
              </a:ext>
            </a:extLst>
          </p:cNvPr>
          <p:cNvSpPr txBox="1"/>
          <p:nvPr/>
        </p:nvSpPr>
        <p:spPr>
          <a:xfrm>
            <a:off x="3911097" y="3070564"/>
            <a:ext cx="4970352" cy="954107"/>
          </a:xfrm>
          <a:prstGeom prst="rect">
            <a:avLst/>
          </a:prstGeom>
          <a:noFill/>
        </p:spPr>
        <p:txBody>
          <a:bodyPr wrap="square" rtlCol="0">
            <a:spAutoFit/>
          </a:bodyPr>
          <a:lstStyle/>
          <a:p>
            <a:pPr algn="ctr"/>
            <a:r>
              <a:rPr lang="en-US" sz="2800" err="1">
                <a:latin typeface="+mj-lt"/>
              </a:rPr>
              <a:t>ArrayList</a:t>
            </a:r>
            <a:r>
              <a:rPr lang="en-US" sz="2800">
                <a:latin typeface="+mj-lt"/>
              </a:rPr>
              <a:t>&lt;</a:t>
            </a:r>
            <a:r>
              <a:rPr lang="en-US" sz="2800" err="1">
                <a:latin typeface="+mj-lt"/>
              </a:rPr>
              <a:t>ElementType</a:t>
            </a:r>
            <a:r>
              <a:rPr lang="en-US" sz="2800">
                <a:latin typeface="+mj-lt"/>
              </a:rPr>
              <a:t>&gt;'s</a:t>
            </a:r>
          </a:p>
          <a:p>
            <a:pPr algn="ctr"/>
            <a:r>
              <a:rPr lang="en-US" sz="2800"/>
              <a:t>code</a:t>
            </a:r>
          </a:p>
        </p:txBody>
      </p:sp>
      <p:cxnSp>
        <p:nvCxnSpPr>
          <p:cNvPr id="8" name="Straight Arrow Connector 7">
            <a:extLst>
              <a:ext uri="{FF2B5EF4-FFF2-40B4-BE49-F238E27FC236}">
                <a16:creationId xmlns:a16="http://schemas.microsoft.com/office/drawing/2014/main" id="{CE0866F3-32D5-3FD7-81A7-4841454F63C1}"/>
              </a:ext>
            </a:extLst>
          </p:cNvPr>
          <p:cNvCxnSpPr/>
          <p:nvPr/>
        </p:nvCxnSpPr>
        <p:spPr>
          <a:xfrm>
            <a:off x="2657009" y="2691385"/>
            <a:ext cx="1457608" cy="0"/>
          </a:xfrm>
          <a:prstGeom prst="straightConnector1">
            <a:avLst/>
          </a:prstGeom>
          <a:ln w="76200">
            <a:solidFill>
              <a:schemeClr val="accent6"/>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9" name="TextBox 8">
            <a:extLst>
              <a:ext uri="{FF2B5EF4-FFF2-40B4-BE49-F238E27FC236}">
                <a16:creationId xmlns:a16="http://schemas.microsoft.com/office/drawing/2014/main" id="{4D7B2901-D9F4-65D5-3630-71FAAA194502}"/>
              </a:ext>
            </a:extLst>
          </p:cNvPr>
          <p:cNvSpPr txBox="1"/>
          <p:nvPr/>
        </p:nvSpPr>
        <p:spPr>
          <a:xfrm>
            <a:off x="3498441" y="1184938"/>
            <a:ext cx="4227969" cy="1323439"/>
          </a:xfrm>
          <a:prstGeom prst="rect">
            <a:avLst/>
          </a:prstGeom>
          <a:noFill/>
        </p:spPr>
        <p:txBody>
          <a:bodyPr wrap="square" rtlCol="0">
            <a:spAutoFit/>
          </a:bodyPr>
          <a:lstStyle/>
          <a:p>
            <a:r>
              <a:rPr lang="en-US" sz="2000">
                <a:solidFill>
                  <a:schemeClr val="accent6"/>
                </a:solidFill>
                <a:latin typeface="+mj-lt"/>
              </a:rPr>
              <a:t>add</a:t>
            </a:r>
          </a:p>
          <a:p>
            <a:r>
              <a:rPr lang="en-US" sz="2000">
                <a:solidFill>
                  <a:schemeClr val="accent6"/>
                </a:solidFill>
                <a:latin typeface="+mj-lt"/>
              </a:rPr>
              <a:t>get</a:t>
            </a:r>
          </a:p>
          <a:p>
            <a:r>
              <a:rPr lang="en-US" sz="2000">
                <a:solidFill>
                  <a:schemeClr val="accent6"/>
                </a:solidFill>
                <a:latin typeface="+mj-lt"/>
              </a:rPr>
              <a:t>set</a:t>
            </a:r>
          </a:p>
          <a:p>
            <a:r>
              <a:rPr lang="en-US" sz="2000">
                <a:solidFill>
                  <a:schemeClr val="accent6"/>
                </a:solidFill>
                <a:latin typeface="+mj-lt"/>
              </a:rPr>
              <a:t>remove, ...</a:t>
            </a:r>
          </a:p>
        </p:txBody>
      </p:sp>
    </p:spTree>
    <p:extLst>
      <p:ext uri="{BB962C8B-B14F-4D97-AF65-F5344CB8AC3E}">
        <p14:creationId xmlns:p14="http://schemas.microsoft.com/office/powerpoint/2010/main" val="377879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55BB8-E4B8-1AA8-8968-6484F760512E}"/>
            </a:ext>
          </a:extLst>
        </p:cNvPr>
        <p:cNvGrpSpPr/>
        <p:nvPr/>
      </p:nvGrpSpPr>
      <p:grpSpPr>
        <a:xfrm>
          <a:off x="0" y="0"/>
          <a:ext cx="0" cy="0"/>
          <a:chOff x="0" y="0"/>
          <a:chExt cx="0" cy="0"/>
        </a:xfrm>
      </p:grpSpPr>
      <p:pic>
        <p:nvPicPr>
          <p:cNvPr id="1026" name="Picture 2" descr="ICv2: 'Oh No!' Creator of 'Webcomic Name' Raises Almost ...">
            <a:extLst>
              <a:ext uri="{FF2B5EF4-FFF2-40B4-BE49-F238E27FC236}">
                <a16:creationId xmlns:a16="http://schemas.microsoft.com/office/drawing/2014/main" id="{A62FF46B-B3B5-F82B-D1D9-0549E103DF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3600" y="1466850"/>
            <a:ext cx="2336800"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0986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DE64B83-0ACB-F0D7-9533-00A82F4D89FE}"/>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4DD1C07F-D1F2-411A-F297-018B7D810DEA}"/>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54FBB256-4B30-3B03-3AC8-AB1301188517}"/>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73198D11-37B5-6510-2DC5-C3176353ED8D}"/>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C6D25CC4-5CE3-211C-95D0-0ED66C9FA69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66B50584-28FB-BACC-8F71-C0F2D26CB6B9}"/>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84BFE54-E620-C013-CC82-5FE243BA8315}"/>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EBFEF8B8-5755-EB97-4E77-6A4CF601E5E0}"/>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E2BAA5C9-6131-8E51-D67E-E640B9165FC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3594DE02-7A5E-668F-E2C7-7C12F90A30E3}"/>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960B3ADC-45AB-8C50-C5B7-1FC2574B7297}"/>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0E51FD43-29A2-E8C5-73A7-4BD0D881D88E}"/>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3A5076F6-C66A-776C-44A4-9C1658950B81}"/>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4081D9CB-63D9-A300-DAB6-E817C351A08E}"/>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A7F5A596-E918-C32C-EE0A-40F2934E10CD}"/>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3384652A-695D-4D99-7FB0-ADA45CE14055}"/>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146BCD59-153B-DF9F-04F0-3B146C166093}"/>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D6654058-14C6-2E11-8998-18D2B9E13E9F}"/>
              </a:ext>
            </a:extLst>
          </p:cNvPr>
          <p:cNvSpPr txBox="1"/>
          <p:nvPr/>
        </p:nvSpPr>
        <p:spPr>
          <a:xfrm>
            <a:off x="524909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D927E33D-E96B-FAC9-0B09-ECD94291325A}"/>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48605616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71687CF-C73B-2383-1C87-8CF6CEF5A3EC}"/>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A76130E-2620-580C-20D2-439866418927}"/>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BBFDFA5-3630-B4E3-43F3-759A589B415D}"/>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0B077A56-68B3-E778-4471-94942996FBB2}"/>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C03D4978-8FA4-37C8-1AE2-D73B4A54FB0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B2386602-F6DA-90B0-2A0F-13BA9F262EAB}"/>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4A3E7B53-E5B5-8AE2-B1F9-E496F117C30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8F509C03-9A23-50C8-B726-9DB6404F359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85175F88-BB26-59A4-5F42-D4D76CE9E95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D6965790-9A5F-8756-FFE8-4268882336B2}"/>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7C33AC45-30FC-C429-37A6-1BE0C7BE195B}"/>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A61F6DC3-890E-8986-63C9-600E1136A30E}"/>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0F073CFA-5B2D-9D52-BECE-473E5BDA89EA}"/>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6FAA0E4A-30F2-0E8C-7E79-F0F8BA31FF4C}"/>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194E789F-8E57-5885-B6D1-772E191E2270}"/>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3" name="Rectangle 2">
            <a:extLst>
              <a:ext uri="{FF2B5EF4-FFF2-40B4-BE49-F238E27FC236}">
                <a16:creationId xmlns:a16="http://schemas.microsoft.com/office/drawing/2014/main" id="{426A2A74-9892-DF3D-4E00-5F9CD4FC1423}"/>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 name="TextBox 1">
            <a:extLst>
              <a:ext uri="{FF2B5EF4-FFF2-40B4-BE49-F238E27FC236}">
                <a16:creationId xmlns:a16="http://schemas.microsoft.com/office/drawing/2014/main" id="{9E0DE9CC-1065-F8D8-A0A8-FE7AD07EEC39}"/>
              </a:ext>
            </a:extLst>
          </p:cNvPr>
          <p:cNvSpPr txBox="1"/>
          <p:nvPr/>
        </p:nvSpPr>
        <p:spPr>
          <a:xfrm>
            <a:off x="527928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8" name="Title 34">
            <a:extLst>
              <a:ext uri="{FF2B5EF4-FFF2-40B4-BE49-F238E27FC236}">
                <a16:creationId xmlns:a16="http://schemas.microsoft.com/office/drawing/2014/main" id="{90F79270-DE0A-F7AB-C336-7C13BD786EE2}"/>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9169834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591EBC2-8091-1AF4-A7C2-05A2A9502237}"/>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9C7FC93-2FC2-56A2-4C61-E6D303F9AE4F}"/>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622F3C7-DC8A-ED62-43EB-39032627B13D}"/>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356C656-8EF9-84F6-2B84-66A709389015}"/>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7" name="Rectangle 6">
              <a:extLst>
                <a:ext uri="{FF2B5EF4-FFF2-40B4-BE49-F238E27FC236}">
                  <a16:creationId xmlns:a16="http://schemas.microsoft.com/office/drawing/2014/main" id="{2B14DD23-4FEE-CBC2-BCA9-3BB72E079FCC}"/>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8" name="Rectangle 7">
              <a:extLst>
                <a:ext uri="{FF2B5EF4-FFF2-40B4-BE49-F238E27FC236}">
                  <a16:creationId xmlns:a16="http://schemas.microsoft.com/office/drawing/2014/main" id="{EF22D90D-5A02-BED5-596F-0A89B2323B65}"/>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9" name="Rectangle 8">
              <a:extLst>
                <a:ext uri="{FF2B5EF4-FFF2-40B4-BE49-F238E27FC236}">
                  <a16:creationId xmlns:a16="http://schemas.microsoft.com/office/drawing/2014/main" id="{57087D03-4DAD-6AE3-969F-405273496CFD}"/>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10" name="Rectangle 9">
              <a:extLst>
                <a:ext uri="{FF2B5EF4-FFF2-40B4-BE49-F238E27FC236}">
                  <a16:creationId xmlns:a16="http://schemas.microsoft.com/office/drawing/2014/main" id="{39D51595-CC1C-AEC9-E994-5F7CD1E9FCC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E517CB15-C26A-60E9-FB2D-E6E7CB2EB07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grpSp>
      <p:sp>
        <p:nvSpPr>
          <p:cNvPr id="12" name="TextBox 11">
            <a:extLst>
              <a:ext uri="{FF2B5EF4-FFF2-40B4-BE49-F238E27FC236}">
                <a16:creationId xmlns:a16="http://schemas.microsoft.com/office/drawing/2014/main" id="{2D424E4C-B41A-CC43-723D-BB24486F9D5E}"/>
              </a:ext>
            </a:extLst>
          </p:cNvPr>
          <p:cNvSpPr txBox="1"/>
          <p:nvPr/>
        </p:nvSpPr>
        <p:spPr>
          <a:xfrm>
            <a:off x="2969416" y="1606184"/>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13" name="TextBox 12">
            <a:extLst>
              <a:ext uri="{FF2B5EF4-FFF2-40B4-BE49-F238E27FC236}">
                <a16:creationId xmlns:a16="http://schemas.microsoft.com/office/drawing/2014/main" id="{05EB86EF-CD0F-B191-3E57-26E1572DBB4D}"/>
              </a:ext>
            </a:extLst>
          </p:cNvPr>
          <p:cNvSpPr txBox="1"/>
          <p:nvPr/>
        </p:nvSpPr>
        <p:spPr>
          <a:xfrm>
            <a:off x="4489254" y="1622829"/>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31" name="TextBox 30">
            <a:extLst>
              <a:ext uri="{FF2B5EF4-FFF2-40B4-BE49-F238E27FC236}">
                <a16:creationId xmlns:a16="http://schemas.microsoft.com/office/drawing/2014/main" id="{F81FD962-B5B7-9944-7C47-6D52F4708838}"/>
              </a:ext>
            </a:extLst>
          </p:cNvPr>
          <p:cNvSpPr txBox="1"/>
          <p:nvPr/>
        </p:nvSpPr>
        <p:spPr>
          <a:xfrm>
            <a:off x="3692431" y="1613345"/>
            <a:ext cx="564540" cy="523219"/>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32" name="TextBox 31">
            <a:extLst>
              <a:ext uri="{FF2B5EF4-FFF2-40B4-BE49-F238E27FC236}">
                <a16:creationId xmlns:a16="http://schemas.microsoft.com/office/drawing/2014/main" id="{7D7AE3A0-A7C8-80F2-FF35-F34EE0A11207}"/>
              </a:ext>
            </a:extLst>
          </p:cNvPr>
          <p:cNvSpPr txBox="1"/>
          <p:nvPr/>
        </p:nvSpPr>
        <p:spPr>
          <a:xfrm>
            <a:off x="312915" y="1612230"/>
            <a:ext cx="252950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onsolas"/>
                <a:ea typeface="+mn-ea"/>
                <a:cs typeface="+mn-cs"/>
              </a:rPr>
              <a:t>internalArray</a:t>
            </a:r>
          </a:p>
        </p:txBody>
      </p:sp>
      <p:sp>
        <p:nvSpPr>
          <p:cNvPr id="33" name="TextBox 32">
            <a:extLst>
              <a:ext uri="{FF2B5EF4-FFF2-40B4-BE49-F238E27FC236}">
                <a16:creationId xmlns:a16="http://schemas.microsoft.com/office/drawing/2014/main" id="{CDA01C44-690B-C85D-2AEA-514DBFE7963C}"/>
              </a:ext>
            </a:extLst>
          </p:cNvPr>
          <p:cNvSpPr txBox="1"/>
          <p:nvPr/>
        </p:nvSpPr>
        <p:spPr>
          <a:xfrm>
            <a:off x="359087" y="501144"/>
            <a:ext cx="252950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onsolas"/>
                <a:ea typeface="+mn-ea"/>
                <a:cs typeface="+mn-cs"/>
              </a:rPr>
              <a:t>length</a:t>
            </a:r>
          </a:p>
        </p:txBody>
      </p:sp>
      <p:sp>
        <p:nvSpPr>
          <p:cNvPr id="34" name="TextBox 33">
            <a:extLst>
              <a:ext uri="{FF2B5EF4-FFF2-40B4-BE49-F238E27FC236}">
                <a16:creationId xmlns:a16="http://schemas.microsoft.com/office/drawing/2014/main" id="{C259F50A-F623-CE95-375D-178F9B25E194}"/>
              </a:ext>
            </a:extLst>
          </p:cNvPr>
          <p:cNvSpPr txBox="1"/>
          <p:nvPr/>
        </p:nvSpPr>
        <p:spPr>
          <a:xfrm>
            <a:off x="1733469" y="316477"/>
            <a:ext cx="66404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srgbClr val="66D9ED">
                    <a:lumMod val="75000"/>
                  </a:srgbClr>
                </a:solidFill>
                <a:effectLst/>
                <a:uLnTx/>
                <a:uFillTx/>
                <a:latin typeface="Consolas"/>
                <a:ea typeface="+mn-ea"/>
                <a:cs typeface="+mn-cs"/>
              </a:rPr>
              <a:t>4</a:t>
            </a:r>
          </a:p>
        </p:txBody>
      </p:sp>
      <p:sp>
        <p:nvSpPr>
          <p:cNvPr id="41" name="Title 34">
            <a:extLst>
              <a:ext uri="{FF2B5EF4-FFF2-40B4-BE49-F238E27FC236}">
                <a16:creationId xmlns:a16="http://schemas.microsoft.com/office/drawing/2014/main" id="{EE43403A-76C6-801F-57FC-6A728C284778}"/>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0" marR="0" lvl="0" indent="0" algn="ctr" defTabSz="342886"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2000" b="1"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2)</a:t>
            </a:r>
          </a:p>
        </p:txBody>
      </p:sp>
      <p:sp>
        <p:nvSpPr>
          <p:cNvPr id="3" name="Rectangle 2">
            <a:extLst>
              <a:ext uri="{FF2B5EF4-FFF2-40B4-BE49-F238E27FC236}">
                <a16:creationId xmlns:a16="http://schemas.microsoft.com/office/drawing/2014/main" id="{4F665888-79FD-1A0D-2919-97620E794331}"/>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2" name="TextBox 1">
            <a:extLst>
              <a:ext uri="{FF2B5EF4-FFF2-40B4-BE49-F238E27FC236}">
                <a16:creationId xmlns:a16="http://schemas.microsoft.com/office/drawing/2014/main" id="{27796D10-E3A4-A39D-8696-975ED21EDA3B}"/>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5C50D5D7-9EC8-DE51-8BF5-EFD2DD2F9C86}"/>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9466002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5D124B-5837-3CA6-EEAA-211F3CFAF5EB}"/>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6314B87E-3FF0-608D-A752-07949F329137}"/>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nvGrpSpPr>
          <p:cNvPr id="4" name="Group 3">
            <a:extLst>
              <a:ext uri="{FF2B5EF4-FFF2-40B4-BE49-F238E27FC236}">
                <a16:creationId xmlns:a16="http://schemas.microsoft.com/office/drawing/2014/main" id="{FBC25AAD-88A4-AC62-F873-9865E8B5F6ED}"/>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6CB0DD55-6488-DE04-BD9D-88B61F76FF88}"/>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30D4E84B-DD71-7B38-D805-2E6AEA3E99BC}"/>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D207382-9687-5231-D2D0-49A62BFA052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BBC881F3-766E-4AB0-0203-3B8AF0237E1E}"/>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0767A63-04AA-3EDC-5475-C73D1080637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D063D4EF-4A5F-9DAB-E45B-247EAA6312E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ED6DD05F-4AFE-3AF2-2D15-50B999A075E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66D10827-B6B7-0073-85B3-EB875323CED8}"/>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C9E6C617-B1AA-52EE-C1DD-3B1B65E032E4}"/>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8F827F11-3A11-9A6D-FFFA-AA2562E48991}"/>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CF897D03-A203-50B9-7BCD-41A012F764D3}"/>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9A2A9257-E8C1-838A-FA85-F3E63D6F4B1D}"/>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9C4F7C73-0D22-CF0C-E804-DDAF1A9A8689}"/>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14" name="TextBox 13">
            <a:extLst>
              <a:ext uri="{FF2B5EF4-FFF2-40B4-BE49-F238E27FC236}">
                <a16:creationId xmlns:a16="http://schemas.microsoft.com/office/drawing/2014/main" id="{DA361397-F84F-BAAB-76DB-EE40507946B0}"/>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5" name="TextBox 14">
            <a:extLst>
              <a:ext uri="{FF2B5EF4-FFF2-40B4-BE49-F238E27FC236}">
                <a16:creationId xmlns:a16="http://schemas.microsoft.com/office/drawing/2014/main" id="{47EA6435-704A-3783-B425-C660FB8A2732}"/>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7" name="TextBox 16">
            <a:extLst>
              <a:ext uri="{FF2B5EF4-FFF2-40B4-BE49-F238E27FC236}">
                <a16:creationId xmlns:a16="http://schemas.microsoft.com/office/drawing/2014/main" id="{FD28362F-D786-32BE-240C-B45C67B75F24}"/>
              </a:ext>
            </a:extLst>
          </p:cNvPr>
          <p:cNvSpPr txBox="1"/>
          <p:nvPr/>
        </p:nvSpPr>
        <p:spPr>
          <a:xfrm>
            <a:off x="7602232" y="348456"/>
            <a:ext cx="528320" cy="400110"/>
          </a:xfrm>
          <a:prstGeom prst="rect">
            <a:avLst/>
          </a:prstGeom>
          <a:noFill/>
        </p:spPr>
        <p:txBody>
          <a:bodyPr wrap="square">
            <a:spAutoFit/>
          </a:bodyPr>
          <a:lstStyle/>
          <a:p>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
        <p:nvSpPr>
          <p:cNvPr id="18" name="TextBox 17">
            <a:extLst>
              <a:ext uri="{FF2B5EF4-FFF2-40B4-BE49-F238E27FC236}">
                <a16:creationId xmlns:a16="http://schemas.microsoft.com/office/drawing/2014/main" id="{9943C1A2-5517-C5A1-3EF7-7824E882DE78}"/>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7277915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0A05176-D6CA-A736-B859-1119092A8157}"/>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8BF6AF92-BEC1-FBBE-0DFA-8E76A11741BC}"/>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5D65ED5-5705-D5BE-3591-E906BCDF0FE0}"/>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D53F304B-8668-F34B-5B30-B8CB4565DDCB}"/>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B22104C0-E9A5-7682-7DA5-3690E4603BC9}"/>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014EC1E-37DE-CBCF-AC31-830F876ED214}"/>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6188CD2A-183C-9349-F57D-743629B28C55}"/>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8CCDF743-7E13-50E6-00FD-EC25B3E91FD0}"/>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2540B670-C5EE-B69F-80BB-8FBCDB274AA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246DFC1B-11F1-09A2-D867-54EB92B6C4F8}"/>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161D5E5D-FE20-D8F4-F295-7816CBC347A6}"/>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198237DC-A38D-678F-0A5A-17281019ED03}"/>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85625B81-3632-8ED2-C83C-83D9696CFB55}"/>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35A6DE27-B2F9-FC04-E11B-22FCDB62F7E6}"/>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5</a:t>
            </a:r>
          </a:p>
        </p:txBody>
      </p:sp>
      <p:sp>
        <p:nvSpPr>
          <p:cNvPr id="41" name="Title 34">
            <a:extLst>
              <a:ext uri="{FF2B5EF4-FFF2-40B4-BE49-F238E27FC236}">
                <a16:creationId xmlns:a16="http://schemas.microsoft.com/office/drawing/2014/main" id="{04D576D2-4EC8-75ED-1F05-26161569C991}"/>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059BAC19-2628-754C-69DF-43537F7036CC}"/>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87730960-C7F6-5CB5-D3DA-365600383A40}"/>
              </a:ext>
            </a:extLst>
          </p:cNvPr>
          <p:cNvSpPr txBox="1"/>
          <p:nvPr/>
        </p:nvSpPr>
        <p:spPr>
          <a:xfrm>
            <a:off x="4480386"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1E8FF3B5-F15D-19A8-1CC4-A7F4718719DD}"/>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0034EB9E-C1E2-2402-C52E-E6AA84EAB367}"/>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cxnSp>
        <p:nvCxnSpPr>
          <p:cNvPr id="18" name="Straight Connector 17">
            <a:extLst>
              <a:ext uri="{FF2B5EF4-FFF2-40B4-BE49-F238E27FC236}">
                <a16:creationId xmlns:a16="http://schemas.microsoft.com/office/drawing/2014/main" id="{3DBC068F-B4E2-EB24-06BF-17243FF48D54}"/>
              </a:ext>
            </a:extLst>
          </p:cNvPr>
          <p:cNvCxnSpPr/>
          <p:nvPr/>
        </p:nvCxnSpPr>
        <p:spPr>
          <a:xfrm>
            <a:off x="1076960" y="172720"/>
            <a:ext cx="6786880" cy="4074160"/>
          </a:xfrm>
          <a:prstGeom prst="line">
            <a:avLst/>
          </a:prstGeom>
          <a:ln w="76200"/>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F2AF669-888A-E415-3778-562712128D22}"/>
              </a:ext>
            </a:extLst>
          </p:cNvPr>
          <p:cNvCxnSpPr>
            <a:cxnSpLocks/>
          </p:cNvCxnSpPr>
          <p:nvPr/>
        </p:nvCxnSpPr>
        <p:spPr>
          <a:xfrm flipV="1">
            <a:off x="1076960" y="325120"/>
            <a:ext cx="6990080" cy="3769360"/>
          </a:xfrm>
          <a:prstGeom prst="line">
            <a:avLst/>
          </a:prstGeom>
          <a:ln w="762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79861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5B411-F922-5097-6159-A5A14A840A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0BF55F-DE3D-C8E0-1ECA-243A5285E374}"/>
              </a:ext>
            </a:extLst>
          </p:cNvPr>
          <p:cNvSpPr>
            <a:spLocks noGrp="1"/>
          </p:cNvSpPr>
          <p:nvPr>
            <p:ph type="title"/>
          </p:nvPr>
        </p:nvSpPr>
        <p:spPr/>
        <p:txBody>
          <a:bodyPr/>
          <a:lstStyle/>
          <a:p>
            <a:r>
              <a:rPr lang="en-US"/>
              <a:t>final note on </a:t>
            </a:r>
            <a:r>
              <a:rPr lang="en-US">
                <a:latin typeface="+mj-lt"/>
              </a:rPr>
              <a:t>add</a:t>
            </a:r>
            <a:endParaRPr lang="en-US" sz="8800"/>
          </a:p>
        </p:txBody>
      </p:sp>
    </p:spTree>
    <p:extLst>
      <p:ext uri="{BB962C8B-B14F-4D97-AF65-F5344CB8AC3E}">
        <p14:creationId xmlns:p14="http://schemas.microsoft.com/office/powerpoint/2010/main" val="168911250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50202-9094-20B4-FEA7-7E7AECE33CF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4087A74-FC92-A756-9FBF-D509DC20974A}"/>
              </a:ext>
            </a:extLst>
          </p:cNvPr>
          <p:cNvSpPr>
            <a:spLocks noGrp="1"/>
          </p:cNvSpPr>
          <p:nvPr>
            <p:ph type="title"/>
          </p:nvPr>
        </p:nvSpPr>
        <p:spPr/>
        <p:txBody>
          <a:bodyPr/>
          <a:lstStyle/>
          <a:p>
            <a:r>
              <a:rPr lang="en-US"/>
              <a:t>final note on </a:t>
            </a:r>
            <a:r>
              <a:rPr lang="en-US">
                <a:latin typeface="+mj-lt"/>
              </a:rPr>
              <a:t>add</a:t>
            </a:r>
          </a:p>
        </p:txBody>
      </p:sp>
      <p:sp>
        <p:nvSpPr>
          <p:cNvPr id="6" name="Content Placeholder 5">
            <a:extLst>
              <a:ext uri="{FF2B5EF4-FFF2-40B4-BE49-F238E27FC236}">
                <a16:creationId xmlns:a16="http://schemas.microsoft.com/office/drawing/2014/main" id="{CAE6582D-13C8-8E1C-4B89-E3CEF32D97F5}"/>
              </a:ext>
            </a:extLst>
          </p:cNvPr>
          <p:cNvSpPr>
            <a:spLocks noGrp="1"/>
          </p:cNvSpPr>
          <p:nvPr>
            <p:ph sz="quarter" idx="10"/>
          </p:nvPr>
        </p:nvSpPr>
        <p:spPr/>
        <p:txBody>
          <a:bodyPr/>
          <a:lstStyle/>
          <a:p>
            <a:r>
              <a:rPr lang="en-US">
                <a:cs typeface="Consolas" panose="020B0609020204030204" pitchFamily="49" charset="0"/>
              </a:rPr>
              <a:t>the special-case </a:t>
            </a:r>
            <a:r>
              <a:rPr lang="en-US" sz="1800">
                <a:latin typeface="Consolas" panose="020B0609020204030204" pitchFamily="49" charset="0"/>
                <a:cs typeface="Consolas" panose="020B0609020204030204" pitchFamily="49" charset="0"/>
              </a:rPr>
              <a:t>add</a:t>
            </a:r>
            <a:r>
              <a:rPr lang="en-US" sz="1800">
                <a:cs typeface="Consolas" panose="020B0609020204030204" pitchFamily="49" charset="0"/>
              </a:rPr>
              <a:t> to end</a:t>
            </a:r>
            <a:r>
              <a:rPr lang="en-US">
                <a:cs typeface="Consolas" panose="020B0609020204030204" pitchFamily="49" charset="0"/>
              </a:rPr>
              <a:t> (append)</a:t>
            </a:r>
            <a:br>
              <a:rPr lang="en-US">
                <a:cs typeface="Consolas" panose="020B0609020204030204" pitchFamily="49" charset="0"/>
              </a:rPr>
            </a:br>
            <a:r>
              <a:rPr lang="en-US">
                <a:cs typeface="Consolas" panose="020B0609020204030204" pitchFamily="49" charset="0"/>
              </a:rPr>
              <a:t>can be implemented using the general-purpose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(insert)</a:t>
            </a:r>
          </a:p>
          <a:p>
            <a:endParaRPr lang="en-US">
              <a:solidFill>
                <a:srgbClr val="0000FF"/>
              </a:solidFill>
              <a:latin typeface="Consolas" panose="020B0609020204030204" pitchFamily="49" charset="0"/>
              <a:cs typeface="Consolas" panose="020B0609020204030204" pitchFamily="49" charset="0"/>
            </a:endParaRPr>
          </a:p>
          <a:p>
            <a:pPr marL="342886" lvl="1" indent="0">
              <a:buNone/>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 {</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    add(this.</a:t>
            </a:r>
            <a:r>
              <a:rPr lang="en-US" err="1">
                <a:solidFill>
                  <a:srgbClr val="000000"/>
                </a:solidFill>
                <a:latin typeface="Consolas"/>
              </a:rPr>
              <a:t>length</a:t>
            </a:r>
            <a:r>
              <a:rPr lang="en-US">
                <a:latin typeface="Consolas" panose="020B0609020204030204" pitchFamily="49" charset="0"/>
                <a:cs typeface="Consolas" panose="020B0609020204030204" pitchFamily="49" charset="0"/>
              </a:rPr>
              <a:t>, element);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p>
          <a:p>
            <a:pPr lvl="1"/>
            <a:endParaRPr lang="en-US">
              <a:latin typeface="Consolas" panose="020B0609020204030204" pitchFamily="49" charset="0"/>
              <a:cs typeface="Consolas" panose="020B0609020204030204" pitchFamily="49" charset="0"/>
            </a:endParaRPr>
          </a:p>
          <a:p>
            <a:r>
              <a:rPr lang="en-US" b="1">
                <a:cs typeface="Consolas" panose="020B0609020204030204" pitchFamily="49" charset="0"/>
              </a:rPr>
              <a:t>☠️ however, if </a:t>
            </a:r>
            <a:r>
              <a:rPr lang="en-US" b="1" err="1">
                <a:cs typeface="Consolas" panose="020B0609020204030204" pitchFamily="49" charset="0"/>
              </a:rPr>
              <a:t>i</a:t>
            </a:r>
            <a:r>
              <a:rPr lang="en-US" b="1">
                <a:cs typeface="Consolas" panose="020B0609020204030204" pitchFamily="49" charset="0"/>
              </a:rPr>
              <a:t> were implementing an array list from scratch,</a:t>
            </a:r>
            <a:br>
              <a:rPr lang="en-US" b="1">
                <a:cs typeface="Consolas" panose="020B0609020204030204" pitchFamily="49" charset="0"/>
              </a:rPr>
            </a:br>
            <a:r>
              <a:rPr lang="en-US" b="1" err="1">
                <a:cs typeface="Consolas" panose="020B0609020204030204" pitchFamily="49" charset="0"/>
              </a:rPr>
              <a:t>i</a:t>
            </a:r>
            <a:r>
              <a:rPr lang="en-US" b="1">
                <a:cs typeface="Consolas" panose="020B0609020204030204" pitchFamily="49" charset="0"/>
              </a:rPr>
              <a:t> would still implement the less general version first!</a:t>
            </a:r>
            <a:br>
              <a:rPr lang="en-US" b="1">
                <a:cs typeface="Consolas" panose="020B0609020204030204" pitchFamily="49" charset="0"/>
              </a:rPr>
            </a:br>
            <a:r>
              <a:rPr lang="en-US" b="1">
                <a:cs typeface="Consolas" panose="020B0609020204030204" pitchFamily="49" charset="0"/>
              </a:rPr>
              <a:t>(it is simpler, and i will learn stuff by implementing it)</a:t>
            </a:r>
          </a:p>
          <a:p>
            <a:pPr lvl="1"/>
            <a:r>
              <a:rPr lang="en-US" b="1">
                <a:solidFill>
                  <a:schemeClr val="accent2">
                    <a:lumMod val="60000"/>
                    <a:lumOff val="40000"/>
                  </a:schemeClr>
                </a:solidFill>
                <a:cs typeface="Consolas" panose="020B0609020204030204" pitchFamily="49" charset="0"/>
              </a:rPr>
              <a:t>(🐣 baby steps)</a:t>
            </a:r>
            <a:endParaRPr lang="en-US" b="1">
              <a:solidFill>
                <a:schemeClr val="accent2">
                  <a:lumMod val="60000"/>
                  <a:lumOff val="40000"/>
                </a:schemeClr>
              </a:solidFill>
            </a:endParaRPr>
          </a:p>
        </p:txBody>
      </p:sp>
    </p:spTree>
    <p:extLst>
      <p:ext uri="{BB962C8B-B14F-4D97-AF65-F5344CB8AC3E}">
        <p14:creationId xmlns:p14="http://schemas.microsoft.com/office/powerpoint/2010/main" val="46019233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8C37B-94ED-ACEF-064D-67C5E741DE62}"/>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A68FAE31-4B8D-1C20-2C28-F4C0D414693F}"/>
              </a:ext>
            </a:extLst>
          </p:cNvPr>
          <p:cNvSpPr>
            <a:spLocks noGrp="1"/>
          </p:cNvSpPr>
          <p:nvPr>
            <p:ph type="title"/>
          </p:nvPr>
        </p:nvSpPr>
        <p:spPr>
          <a:xfrm>
            <a:off x="457200" y="254916"/>
            <a:ext cx="8229600" cy="1893924"/>
          </a:xfrm>
        </p:spPr>
        <p:txBody>
          <a:bodyPr/>
          <a:lstStyle/>
          <a:p>
            <a:r>
              <a:rPr lang="en-US" sz="6600"/>
              <a:t>Week04</a:t>
            </a:r>
          </a:p>
        </p:txBody>
      </p:sp>
      <p:sp>
        <p:nvSpPr>
          <p:cNvPr id="6" name="Content Placeholder 5">
            <a:extLst>
              <a:ext uri="{FF2B5EF4-FFF2-40B4-BE49-F238E27FC236}">
                <a16:creationId xmlns:a16="http://schemas.microsoft.com/office/drawing/2014/main" id="{957B759C-7CE2-6163-929B-148486A30C6C}"/>
              </a:ext>
            </a:extLst>
          </p:cNvPr>
          <p:cNvSpPr>
            <a:spLocks noGrp="1"/>
          </p:cNvSpPr>
          <p:nvPr>
            <p:ph sz="quarter" idx="10"/>
          </p:nvPr>
        </p:nvSpPr>
        <p:spPr>
          <a:xfrm>
            <a:off x="457200" y="1993732"/>
            <a:ext cx="8229600" cy="2894013"/>
          </a:xfrm>
        </p:spPr>
        <p:txBody>
          <a:bodyPr>
            <a:noAutofit/>
          </a:bodyPr>
          <a:lstStyle/>
          <a:p>
            <a:r>
              <a:rPr lang="en-US" sz="3600" strike="sngStrike"/>
              <a:t>array list</a:t>
            </a:r>
          </a:p>
          <a:p>
            <a:r>
              <a:rPr lang="en-US" sz="3600"/>
              <a:t>array list tutorial</a:t>
            </a:r>
          </a:p>
        </p:txBody>
      </p:sp>
      <p:sp>
        <p:nvSpPr>
          <p:cNvPr id="2" name="TextBox 1">
            <a:extLst>
              <a:ext uri="{FF2B5EF4-FFF2-40B4-BE49-F238E27FC236}">
                <a16:creationId xmlns:a16="http://schemas.microsoft.com/office/drawing/2014/main" id="{43673E22-9779-2016-737F-841FCF1A91B3}"/>
              </a:ext>
            </a:extLst>
          </p:cNvPr>
          <p:cNvSpPr txBox="1"/>
          <p:nvPr/>
        </p:nvSpPr>
        <p:spPr>
          <a:xfrm>
            <a:off x="5802294" y="4552682"/>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A9A4A0A9-BF96-FBF6-5880-D676F4210B38}"/>
              </a:ext>
            </a:extLst>
          </p:cNvPr>
          <p:cNvSpPr txBox="1"/>
          <p:nvPr/>
        </p:nvSpPr>
        <p:spPr>
          <a:xfrm>
            <a:off x="4985656" y="2440185"/>
            <a:ext cx="3302139" cy="769441"/>
          </a:xfrm>
          <a:prstGeom prst="rect">
            <a:avLst/>
          </a:prstGeom>
          <a:noFill/>
        </p:spPr>
        <p:txBody>
          <a:bodyPr wrap="square">
            <a:spAutoFit/>
          </a:bodyPr>
          <a:lstStyle/>
          <a:p>
            <a:pPr algn="ctr"/>
            <a:r>
              <a:rPr lang="en-US" sz="4400">
                <a:solidFill>
                  <a:srgbClr val="000000"/>
                </a:solidFill>
                <a:ea typeface="Segoe UI Emoji" panose="020B0502040204020203" pitchFamily="34" charset="0"/>
              </a:rPr>
              <a:t>🦜🦜🦜🦜</a:t>
            </a:r>
            <a:endPar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
        <p:nvSpPr>
          <p:cNvPr id="7" name="TextBox 6">
            <a:extLst>
              <a:ext uri="{FF2B5EF4-FFF2-40B4-BE49-F238E27FC236}">
                <a16:creationId xmlns:a16="http://schemas.microsoft.com/office/drawing/2014/main" id="{8C4DFF6C-265F-452F-C7C3-EFC1704A141F}"/>
              </a:ext>
            </a:extLst>
          </p:cNvPr>
          <p:cNvSpPr txBox="1"/>
          <p:nvPr/>
        </p:nvSpPr>
        <p:spPr>
          <a:xfrm>
            <a:off x="4152323" y="3101642"/>
            <a:ext cx="4808973" cy="1384995"/>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sz="2800" b="1"/>
              <a:t>WARMUP</a:t>
            </a:r>
          </a:p>
          <a:p>
            <a:pPr algn="ctr"/>
            <a:r>
              <a:rPr lang="en-US" sz="2800"/>
              <a:t>get the Tut04 starter code running on your laptop</a:t>
            </a:r>
          </a:p>
        </p:txBody>
      </p:sp>
      <p:sp>
        <p:nvSpPr>
          <p:cNvPr id="13" name="TextBox 12">
            <a:extLst>
              <a:ext uri="{FF2B5EF4-FFF2-40B4-BE49-F238E27FC236}">
                <a16:creationId xmlns:a16="http://schemas.microsoft.com/office/drawing/2014/main" id="{ADF8F43A-E4C6-EF6D-5126-17A2FBE676F3}"/>
              </a:ext>
            </a:extLst>
          </p:cNvPr>
          <p:cNvSpPr txBox="1"/>
          <p:nvPr/>
        </p:nvSpPr>
        <p:spPr>
          <a:xfrm>
            <a:off x="3761763" y="501668"/>
            <a:ext cx="5587504" cy="1015663"/>
          </a:xfrm>
          <a:prstGeom prst="rect">
            <a:avLst/>
          </a:prstGeom>
          <a:noFill/>
        </p:spPr>
        <p:txBody>
          <a:bodyPr wrap="square" rtlCol="0">
            <a:spAutoFit/>
          </a:bodyPr>
          <a:lstStyle/>
          <a:p>
            <a:pPr algn="ctr"/>
            <a:r>
              <a:rPr lang="en-US" sz="2800" b="1">
                <a:solidFill>
                  <a:srgbClr val="F80B8D"/>
                </a:solidFill>
              </a:rPr>
              <a:t>Today is...</a:t>
            </a:r>
          </a:p>
          <a:p>
            <a:pPr algn="ctr"/>
            <a:r>
              <a:rPr lang="en-US" sz="2800" b="1">
                <a:solidFill>
                  <a:srgbClr val="F80B8D"/>
                </a:solidFill>
              </a:rPr>
              <a:t> </a:t>
            </a:r>
            <a:r>
              <a:rPr lang="en-US" sz="3200">
                <a:solidFill>
                  <a:srgbClr val="000000"/>
                </a:solidFill>
                <a:ea typeface="Segoe UI Emoji" panose="020B0502040204020203" pitchFamily="34" charset="0"/>
              </a:rPr>
              <a:t>✨</a:t>
            </a:r>
            <a:r>
              <a:rPr lang="en-US" sz="3200" b="1">
                <a:solidFill>
                  <a:srgbClr val="F80B8D"/>
                </a:solidFill>
              </a:rPr>
              <a:t>Laptop Wednesday!</a:t>
            </a:r>
            <a:r>
              <a:rPr lang="en-US" sz="3200">
                <a:solidFill>
                  <a:srgbClr val="000000"/>
                </a:solidFill>
                <a:ea typeface="Segoe UI Emoji" panose="020B0502040204020203" pitchFamily="34" charset="0"/>
              </a:rPr>
              <a:t> ✨</a:t>
            </a:r>
            <a:endParaRPr lang="en-US" sz="2800">
              <a:solidFill>
                <a:srgbClr val="F80B8D"/>
              </a:solidFill>
            </a:endParaRPr>
          </a:p>
        </p:txBody>
      </p:sp>
      <p:sp>
        <p:nvSpPr>
          <p:cNvPr id="4" name="TextBox 3">
            <a:extLst>
              <a:ext uri="{FF2B5EF4-FFF2-40B4-BE49-F238E27FC236}">
                <a16:creationId xmlns:a16="http://schemas.microsoft.com/office/drawing/2014/main" id="{3A86BBE7-A373-7641-D87A-AE8E8CB19CAF}"/>
              </a:ext>
            </a:extLst>
          </p:cNvPr>
          <p:cNvSpPr txBox="1"/>
          <p:nvPr/>
        </p:nvSpPr>
        <p:spPr>
          <a:xfrm>
            <a:off x="4262307" y="1953275"/>
            <a:ext cx="4586416" cy="523220"/>
          </a:xfrm>
          <a:prstGeom prst="rect">
            <a:avLst/>
          </a:prstGeom>
          <a:noFill/>
        </p:spPr>
        <p:txBody>
          <a:bodyPr wrap="square" rtlCol="0">
            <a:spAutoFit/>
          </a:bodyPr>
          <a:lstStyle/>
          <a:p>
            <a:pPr algn="ctr"/>
            <a:r>
              <a:rPr lang="en-US" sz="1400" b="1">
                <a:solidFill>
                  <a:srgbClr val="F80B8D"/>
                </a:solidFill>
              </a:rPr>
              <a:t>🎵 2023 Midterm and Final on website</a:t>
            </a:r>
          </a:p>
          <a:p>
            <a:pPr algn="ctr"/>
            <a:r>
              <a:rPr lang="en-US" sz="1400" b="1">
                <a:solidFill>
                  <a:srgbClr val="F80B8D"/>
                </a:solidFill>
              </a:rPr>
              <a:t>2024 Midterm and Final dates on website 🎵</a:t>
            </a:r>
            <a:endParaRPr lang="en-US" sz="1400">
              <a:solidFill>
                <a:srgbClr val="F80B8D"/>
              </a:solidFill>
            </a:endParaRPr>
          </a:p>
        </p:txBody>
      </p:sp>
    </p:spTree>
    <p:extLst>
      <p:ext uri="{BB962C8B-B14F-4D97-AF65-F5344CB8AC3E}">
        <p14:creationId xmlns:p14="http://schemas.microsoft.com/office/powerpoint/2010/main" val="10474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4"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1560ED-A015-430D-4A5C-BEA72884BBC9}"/>
              </a:ext>
            </a:extLst>
          </p:cNvPr>
          <p:cNvSpPr>
            <a:spLocks noGrp="1"/>
          </p:cNvSpPr>
          <p:nvPr>
            <p:ph type="title"/>
          </p:nvPr>
        </p:nvSpPr>
        <p:spPr/>
        <p:txBody>
          <a:bodyPr/>
          <a:lstStyle/>
          <a:p>
            <a:r>
              <a:rPr lang="en-US"/>
              <a:t>review animations from Week04a</a:t>
            </a:r>
          </a:p>
        </p:txBody>
      </p:sp>
    </p:spTree>
    <p:extLst>
      <p:ext uri="{BB962C8B-B14F-4D97-AF65-F5344CB8AC3E}">
        <p14:creationId xmlns:p14="http://schemas.microsoft.com/office/powerpoint/2010/main" val="32060404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ransport Proteins: Definition, Types, Functions, &amp; Examples">
            <a:extLst>
              <a:ext uri="{FF2B5EF4-FFF2-40B4-BE49-F238E27FC236}">
                <a16:creationId xmlns:a16="http://schemas.microsoft.com/office/drawing/2014/main" id="{47510F15-4AD1-CFD6-22B3-3A4366D77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50" y="0"/>
            <a:ext cx="74787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21103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E3463-F3BF-806C-B09F-CD50E4D3B74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D7ABD01-C909-1BE7-295B-6A4D576037B5}"/>
              </a:ext>
            </a:extLst>
          </p:cNvPr>
          <p:cNvSpPr>
            <a:spLocks noGrp="1"/>
          </p:cNvSpPr>
          <p:nvPr>
            <p:ph type="title"/>
          </p:nvPr>
        </p:nvSpPr>
        <p:spPr/>
        <p:txBody>
          <a:bodyPr/>
          <a:lstStyle/>
          <a:p>
            <a:r>
              <a:rPr lang="en-US"/>
              <a:t>Tut04</a:t>
            </a:r>
          </a:p>
        </p:txBody>
      </p:sp>
    </p:spTree>
    <p:extLst>
      <p:ext uri="{BB962C8B-B14F-4D97-AF65-F5344CB8AC3E}">
        <p14:creationId xmlns:p14="http://schemas.microsoft.com/office/powerpoint/2010/main" val="7100529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65C27-7791-BB9E-C5D9-8837D90655DC}"/>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11EEFAE8-2FBE-DDCF-9418-1E5EA4D836D6}"/>
              </a:ext>
            </a:extLst>
          </p:cNvPr>
          <p:cNvSpPr>
            <a:spLocks noGrp="1"/>
          </p:cNvSpPr>
          <p:nvPr>
            <p:ph type="title"/>
          </p:nvPr>
        </p:nvSpPr>
        <p:spPr>
          <a:xfrm>
            <a:off x="457200" y="254916"/>
            <a:ext cx="8229600" cy="1371116"/>
          </a:xfrm>
        </p:spPr>
        <p:txBody>
          <a:bodyPr/>
          <a:lstStyle/>
          <a:p>
            <a:r>
              <a:rPr lang="en-US" sz="7200"/>
              <a:t>Week04c</a:t>
            </a:r>
          </a:p>
        </p:txBody>
      </p:sp>
      <p:sp>
        <p:nvSpPr>
          <p:cNvPr id="6" name="Content Placeholder 5">
            <a:extLst>
              <a:ext uri="{FF2B5EF4-FFF2-40B4-BE49-F238E27FC236}">
                <a16:creationId xmlns:a16="http://schemas.microsoft.com/office/drawing/2014/main" id="{537123F3-9591-C533-A05A-661F63105B8F}"/>
              </a:ext>
            </a:extLst>
          </p:cNvPr>
          <p:cNvSpPr>
            <a:spLocks noGrp="1"/>
          </p:cNvSpPr>
          <p:nvPr>
            <p:ph sz="quarter" idx="10"/>
          </p:nvPr>
        </p:nvSpPr>
        <p:spPr>
          <a:xfrm>
            <a:off x="533993" y="1505915"/>
            <a:ext cx="8229600" cy="2894013"/>
          </a:xfrm>
        </p:spPr>
        <p:txBody>
          <a:bodyPr>
            <a:noAutofit/>
          </a:bodyPr>
          <a:lstStyle/>
          <a:p>
            <a:r>
              <a:rPr lang="en-US" sz="3600" strike="sngStrike"/>
              <a:t>array list</a:t>
            </a:r>
          </a:p>
          <a:p>
            <a:r>
              <a:rPr lang="en-US" sz="3600" strike="sngStrike"/>
              <a:t>array list tutorial</a:t>
            </a:r>
          </a:p>
          <a:p>
            <a:r>
              <a:rPr lang="en-US" sz="3600"/>
              <a:t>array list runtime</a:t>
            </a:r>
          </a:p>
        </p:txBody>
      </p:sp>
      <p:sp>
        <p:nvSpPr>
          <p:cNvPr id="2" name="TextBox 1">
            <a:extLst>
              <a:ext uri="{FF2B5EF4-FFF2-40B4-BE49-F238E27FC236}">
                <a16:creationId xmlns:a16="http://schemas.microsoft.com/office/drawing/2014/main" id="{0A6DE20E-9071-62CF-3E81-2315DCE94DB3}"/>
              </a:ext>
            </a:extLst>
          </p:cNvPr>
          <p:cNvSpPr txBox="1"/>
          <p:nvPr/>
        </p:nvSpPr>
        <p:spPr>
          <a:xfrm>
            <a:off x="5685657" y="4519252"/>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7" name="TextBox 6">
            <a:extLst>
              <a:ext uri="{FF2B5EF4-FFF2-40B4-BE49-F238E27FC236}">
                <a16:creationId xmlns:a16="http://schemas.microsoft.com/office/drawing/2014/main" id="{25BB4131-47C2-2D68-3BDE-121993296E6D}"/>
              </a:ext>
            </a:extLst>
          </p:cNvPr>
          <p:cNvSpPr txBox="1"/>
          <p:nvPr/>
        </p:nvSpPr>
        <p:spPr>
          <a:xfrm>
            <a:off x="4501015" y="1627984"/>
            <a:ext cx="4324423" cy="2492990"/>
          </a:xfrm>
          <a:prstGeom prst="rect">
            <a:avLst/>
          </a:prstGeom>
          <a:solidFill>
            <a:schemeClr val="accent3">
              <a:lumMod val="40000"/>
              <a:lumOff val="60000"/>
            </a:schemeClr>
          </a:solidFill>
          <a:ln>
            <a:solidFill>
              <a:schemeClr val="tx1"/>
            </a:solidFill>
          </a:ln>
        </p:spPr>
        <p:txBody>
          <a:bodyPr wrap="square" rtlCol="0">
            <a:spAutoFit/>
          </a:bodyPr>
          <a:lstStyle/>
          <a:p>
            <a:pPr algn="r"/>
            <a:r>
              <a:rPr lang="en-US" sz="2800" b="1"/>
              <a:t>WARMUP</a:t>
            </a:r>
          </a:p>
          <a:p>
            <a:pPr algn="r"/>
            <a:r>
              <a:rPr lang="en-US" sz="2800"/>
              <a:t>what does this code print? why?</a:t>
            </a:r>
          </a:p>
          <a:p>
            <a:r>
              <a:rPr lang="en-US" sz="2400">
                <a:latin typeface="Consolas" panose="020B0609020204030204" pitchFamily="49" charset="0"/>
                <a:cs typeface="Consolas" panose="020B0609020204030204" pitchFamily="49" charset="0"/>
              </a:rPr>
              <a:t>if (2 + 2 == 5); {</a:t>
            </a:r>
          </a:p>
          <a:p>
            <a:r>
              <a:rPr lang="en-US" sz="2400">
                <a:latin typeface="Consolas" panose="020B0609020204030204" pitchFamily="49" charset="0"/>
                <a:cs typeface="Consolas" panose="020B0609020204030204" pitchFamily="49" charset="0"/>
              </a:rPr>
              <a:t>    PRINT("hmm...");</a:t>
            </a:r>
          </a:p>
          <a:p>
            <a:r>
              <a:rPr lang="en-US" sz="2400">
                <a:latin typeface="Consolas" panose="020B0609020204030204" pitchFamily="49" charset="0"/>
                <a:cs typeface="Consolas" panose="020B0609020204030204" pitchFamily="49" charset="0"/>
              </a:rPr>
              <a:t>}</a:t>
            </a:r>
          </a:p>
        </p:txBody>
      </p:sp>
      <p:sp>
        <p:nvSpPr>
          <p:cNvPr id="13" name="TextBox 12">
            <a:extLst>
              <a:ext uri="{FF2B5EF4-FFF2-40B4-BE49-F238E27FC236}">
                <a16:creationId xmlns:a16="http://schemas.microsoft.com/office/drawing/2014/main" id="{283D732E-2029-BB25-11A3-BE9548F95C5C}"/>
              </a:ext>
            </a:extLst>
          </p:cNvPr>
          <p:cNvSpPr txBox="1"/>
          <p:nvPr/>
        </p:nvSpPr>
        <p:spPr>
          <a:xfrm>
            <a:off x="4834566" y="452979"/>
            <a:ext cx="3852234" cy="1015663"/>
          </a:xfrm>
          <a:prstGeom prst="rect">
            <a:avLst/>
          </a:prstGeom>
          <a:noFill/>
        </p:spPr>
        <p:txBody>
          <a:bodyPr wrap="square" rtlCol="0">
            <a:spAutoFit/>
          </a:bodyPr>
          <a:lstStyle/>
          <a:p>
            <a:pPr algn="ctr"/>
            <a:r>
              <a:rPr lang="en-US" sz="2800" b="1">
                <a:solidFill>
                  <a:srgbClr val="F80B8D"/>
                </a:solidFill>
              </a:rPr>
              <a:t>Today is...</a:t>
            </a:r>
          </a:p>
          <a:p>
            <a:pPr algn="ctr"/>
            <a:r>
              <a:rPr lang="en-US" sz="2800" b="1">
                <a:solidFill>
                  <a:srgbClr val="F80B8D"/>
                </a:solidFill>
              </a:rPr>
              <a:t> </a:t>
            </a:r>
            <a:r>
              <a:rPr lang="en-US" sz="3200">
                <a:solidFill>
                  <a:srgbClr val="000000"/>
                </a:solidFill>
                <a:ea typeface="Segoe UI Emoji" panose="020B0502040204020203" pitchFamily="34" charset="0"/>
              </a:rPr>
              <a:t>✨</a:t>
            </a:r>
            <a:r>
              <a:rPr lang="en-US" sz="3200" b="1">
                <a:solidFill>
                  <a:srgbClr val="F80B8D"/>
                </a:solidFill>
              </a:rPr>
              <a:t>Fun Friday!</a:t>
            </a:r>
            <a:r>
              <a:rPr lang="en-US" sz="3200">
                <a:solidFill>
                  <a:srgbClr val="000000"/>
                </a:solidFill>
                <a:ea typeface="Segoe UI Emoji" panose="020B0502040204020203" pitchFamily="34" charset="0"/>
              </a:rPr>
              <a:t> ✨</a:t>
            </a:r>
            <a:endParaRPr lang="en-US" sz="2800">
              <a:solidFill>
                <a:srgbClr val="F80B8D"/>
              </a:solidFill>
            </a:endParaRPr>
          </a:p>
        </p:txBody>
      </p:sp>
      <p:sp>
        <p:nvSpPr>
          <p:cNvPr id="9" name="TextBox 8">
            <a:extLst>
              <a:ext uri="{FF2B5EF4-FFF2-40B4-BE49-F238E27FC236}">
                <a16:creationId xmlns:a16="http://schemas.microsoft.com/office/drawing/2014/main" id="{54F8E15E-ED22-A4EB-0EB2-D271E18CDE24}"/>
              </a:ext>
            </a:extLst>
          </p:cNvPr>
          <p:cNvSpPr txBox="1"/>
          <p:nvPr/>
        </p:nvSpPr>
        <p:spPr>
          <a:xfrm>
            <a:off x="-282707" y="4087027"/>
            <a:ext cx="4675694" cy="1200329"/>
          </a:xfrm>
          <a:prstGeom prst="rect">
            <a:avLst/>
          </a:prstGeom>
          <a:noFill/>
        </p:spPr>
        <p:txBody>
          <a:bodyPr wrap="square">
            <a:spAutoFit/>
          </a:bodyPr>
          <a:lstStyle/>
          <a:p>
            <a:r>
              <a:rPr lang="en-US" sz="7200" b="1">
                <a:solidFill>
                  <a:srgbClr val="F80B8D"/>
                </a:solidFill>
                <a:latin typeface="Arial" panose="020B0604020202020204" pitchFamily="34" charset="0"/>
                <a:ea typeface="Segoe UI Emoji" panose="020B0502040204020203" pitchFamily="34" charset="0"/>
                <a:cs typeface="Arial" panose="020B0604020202020204" pitchFamily="34" charset="0"/>
              </a:rPr>
              <a:t>⛰️🥲</a:t>
            </a:r>
            <a:endParaRPr lang="en-US" sz="7200"/>
          </a:p>
        </p:txBody>
      </p:sp>
      <p:sp>
        <p:nvSpPr>
          <p:cNvPr id="10" name="TextBox 9">
            <a:extLst>
              <a:ext uri="{FF2B5EF4-FFF2-40B4-BE49-F238E27FC236}">
                <a16:creationId xmlns:a16="http://schemas.microsoft.com/office/drawing/2014/main" id="{2A2E7033-D5D0-462B-7F16-31CA88FBE872}"/>
              </a:ext>
            </a:extLst>
          </p:cNvPr>
          <p:cNvSpPr txBox="1"/>
          <p:nvPr/>
        </p:nvSpPr>
        <p:spPr>
          <a:xfrm>
            <a:off x="380407" y="4111330"/>
            <a:ext cx="247854" cy="261610"/>
          </a:xfrm>
          <a:prstGeom prst="rect">
            <a:avLst/>
          </a:prstGeom>
          <a:noFill/>
        </p:spPr>
        <p:txBody>
          <a:bodyPr wrap="square">
            <a:spAutoFit/>
          </a:bodyPr>
          <a:lstStyle/>
          <a:p>
            <a:pPr algn="ctr"/>
            <a:r>
              <a:rPr lang="en-US" sz="1100">
                <a:solidFill>
                  <a:srgbClr val="000000"/>
                </a:solidFill>
                <a:ea typeface="Segoe UI Emoji" panose="020B0502040204020203" pitchFamily="34" charset="0"/>
              </a:rPr>
              <a:t>🦜</a:t>
            </a:r>
            <a:endParaRPr kumimoji="0" lang="en-US" sz="11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
        <p:nvSpPr>
          <p:cNvPr id="11" name="TextBox 10">
            <a:extLst>
              <a:ext uri="{FF2B5EF4-FFF2-40B4-BE49-F238E27FC236}">
                <a16:creationId xmlns:a16="http://schemas.microsoft.com/office/drawing/2014/main" id="{21CD3F2A-743B-F334-89ED-CCCD50EB0CFF}"/>
              </a:ext>
            </a:extLst>
          </p:cNvPr>
          <p:cNvSpPr txBox="1"/>
          <p:nvPr/>
        </p:nvSpPr>
        <p:spPr>
          <a:xfrm rot="2752168">
            <a:off x="545870" y="4211480"/>
            <a:ext cx="247854" cy="261610"/>
          </a:xfrm>
          <a:prstGeom prst="rect">
            <a:avLst/>
          </a:prstGeom>
          <a:noFill/>
        </p:spPr>
        <p:txBody>
          <a:bodyPr wrap="square">
            <a:spAutoFit/>
          </a:bodyPr>
          <a:lstStyle/>
          <a:p>
            <a:pPr algn="ctr"/>
            <a:r>
              <a:rPr lang="en-US" sz="1100">
                <a:solidFill>
                  <a:srgbClr val="000000"/>
                </a:solidFill>
                <a:ea typeface="Segoe UI Emoji" panose="020B0502040204020203" pitchFamily="34" charset="0"/>
              </a:rPr>
              <a:t>🦜</a:t>
            </a:r>
            <a:endParaRPr kumimoji="0" lang="en-US" sz="11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
        <p:nvSpPr>
          <p:cNvPr id="12" name="TextBox 11">
            <a:extLst>
              <a:ext uri="{FF2B5EF4-FFF2-40B4-BE49-F238E27FC236}">
                <a16:creationId xmlns:a16="http://schemas.microsoft.com/office/drawing/2014/main" id="{6B307ABB-55A1-7DE7-E938-3C7AD72C9AC2}"/>
              </a:ext>
            </a:extLst>
          </p:cNvPr>
          <p:cNvSpPr txBox="1"/>
          <p:nvPr/>
        </p:nvSpPr>
        <p:spPr>
          <a:xfrm rot="2752168">
            <a:off x="698270" y="4363880"/>
            <a:ext cx="247854" cy="261610"/>
          </a:xfrm>
          <a:prstGeom prst="rect">
            <a:avLst/>
          </a:prstGeom>
          <a:noFill/>
        </p:spPr>
        <p:txBody>
          <a:bodyPr wrap="square">
            <a:spAutoFit/>
          </a:bodyPr>
          <a:lstStyle/>
          <a:p>
            <a:pPr algn="ctr"/>
            <a:r>
              <a:rPr lang="en-US" sz="1100">
                <a:solidFill>
                  <a:srgbClr val="000000"/>
                </a:solidFill>
                <a:ea typeface="Segoe UI Emoji" panose="020B0502040204020203" pitchFamily="34" charset="0"/>
              </a:rPr>
              <a:t>🦜</a:t>
            </a:r>
            <a:endParaRPr kumimoji="0" lang="en-US" sz="11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
        <p:nvSpPr>
          <p:cNvPr id="14" name="TextBox 13">
            <a:extLst>
              <a:ext uri="{FF2B5EF4-FFF2-40B4-BE49-F238E27FC236}">
                <a16:creationId xmlns:a16="http://schemas.microsoft.com/office/drawing/2014/main" id="{B48863A6-CE00-AD83-1ACC-A2D1E5E47E04}"/>
              </a:ext>
            </a:extLst>
          </p:cNvPr>
          <p:cNvSpPr txBox="1"/>
          <p:nvPr/>
        </p:nvSpPr>
        <p:spPr>
          <a:xfrm rot="18810643">
            <a:off x="184466" y="4209304"/>
            <a:ext cx="247854" cy="261610"/>
          </a:xfrm>
          <a:prstGeom prst="rect">
            <a:avLst/>
          </a:prstGeom>
          <a:noFill/>
        </p:spPr>
        <p:txBody>
          <a:bodyPr wrap="square">
            <a:spAutoFit/>
          </a:bodyPr>
          <a:lstStyle/>
          <a:p>
            <a:pPr algn="ctr"/>
            <a:r>
              <a:rPr lang="en-US" sz="1100">
                <a:solidFill>
                  <a:srgbClr val="000000"/>
                </a:solidFill>
                <a:ea typeface="Segoe UI Emoji" panose="020B0502040204020203" pitchFamily="34" charset="0"/>
              </a:rPr>
              <a:t>🦜</a:t>
            </a:r>
            <a:endParaRPr kumimoji="0" lang="en-US" sz="11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Tree>
    <p:extLst>
      <p:ext uri="{BB962C8B-B14F-4D97-AF65-F5344CB8AC3E}">
        <p14:creationId xmlns:p14="http://schemas.microsoft.com/office/powerpoint/2010/main" val="48571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CFE21-A764-B93E-52A7-68C8FD0CC9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A28F39-2B03-544B-089E-0D713600F8D2}"/>
              </a:ext>
            </a:extLst>
          </p:cNvPr>
          <p:cNvSpPr>
            <a:spLocks noGrp="1"/>
          </p:cNvSpPr>
          <p:nvPr>
            <p:ph type="title"/>
          </p:nvPr>
        </p:nvSpPr>
        <p:spPr/>
        <p:txBody>
          <a:bodyPr/>
          <a:lstStyle/>
          <a:p>
            <a:r>
              <a:rPr lang="en-US" sz="8800"/>
              <a:t>big-O runtime of</a:t>
            </a:r>
            <a:r>
              <a:rPr lang="en-US"/>
              <a:t> </a:t>
            </a:r>
            <a:r>
              <a:rPr lang="en-US" sz="3600">
                <a:latin typeface="+mj-lt"/>
              </a:rPr>
              <a:t>void add(ElementType e);</a:t>
            </a:r>
            <a:endParaRPr lang="en-US">
              <a:latin typeface="+mj-lt"/>
            </a:endParaRPr>
          </a:p>
        </p:txBody>
      </p:sp>
    </p:spTree>
    <p:extLst>
      <p:ext uri="{BB962C8B-B14F-4D97-AF65-F5344CB8AC3E}">
        <p14:creationId xmlns:p14="http://schemas.microsoft.com/office/powerpoint/2010/main" val="191124760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AAD1F-918A-D569-76CF-B3FD85DBE68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E7E68D8-389D-A474-68D8-5FFD3D50D967}"/>
              </a:ext>
            </a:extLst>
          </p:cNvPr>
          <p:cNvSpPr>
            <a:spLocks noGrp="1"/>
          </p:cNvSpPr>
          <p:nvPr>
            <p:ph type="title"/>
          </p:nvPr>
        </p:nvSpPr>
        <p:spPr/>
        <p:txBody>
          <a:bodyPr/>
          <a:lstStyle/>
          <a:p>
            <a:r>
              <a:rPr lang="en-US" b="1"/>
              <a:t>review: </a:t>
            </a:r>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9055214B-4969-E456-933A-4930704E1FA9}"/>
                  </a:ext>
                </a:extLst>
              </p:cNvPr>
              <p:cNvSpPr>
                <a:spLocks noGrp="1"/>
              </p:cNvSpPr>
              <p:nvPr>
                <p:ph sz="quarter" idx="10"/>
              </p:nvPr>
            </p:nvSpPr>
            <p:spPr/>
            <p:txBody>
              <a:bodyPr>
                <a:normAutofit/>
              </a:bodyPr>
              <a:lstStyle/>
              <a:p>
                <a:r>
                  <a:rPr lang="en-US" sz="2000" b="1"/>
                  <a:t>big-O runtime</a:t>
                </a:r>
                <a:r>
                  <a:rPr lang="en-US" sz="2000"/>
                  <a:t> (</a:t>
                </a:r>
                <a:r>
                  <a:rPr lang="en-US" sz="2000" b="1"/>
                  <a:t>running time</a:t>
                </a:r>
                <a:r>
                  <a:rPr lang="en-US" sz="2000"/>
                  <a:t>, </a:t>
                </a:r>
                <a:r>
                  <a:rPr lang="en-US" sz="2000" b="1"/>
                  <a:t>time complexity</a:t>
                </a:r>
                <a:r>
                  <a:rPr lang="en-US" sz="2000"/>
                  <a:t>) gives us a big-picture idea of how long a function will take to run (execute, finish)</a:t>
                </a:r>
              </a:p>
              <a:p>
                <a:pPr lvl="1"/>
                <a:r>
                  <a:rPr lang="en-US" sz="2000"/>
                  <a:t>a function that operates on </a:t>
                </a:r>
                <a14:m>
                  <m:oMath xmlns:m="http://schemas.openxmlformats.org/officeDocument/2006/math">
                    <m:r>
                      <a:rPr lang="en-US" sz="2000" b="0" i="1" smtClean="0">
                        <a:latin typeface="Cambria Math" panose="02040503050406030204" pitchFamily="18" charset="0"/>
                      </a:rPr>
                      <m:t>𝑛</m:t>
                    </m:r>
                  </m:oMath>
                </a14:m>
                <a:r>
                  <a:rPr lang="en-US" sz="2000"/>
                  <a:t> </a:t>
                </a:r>
                <a:r>
                  <a:rPr lang="en-US" sz="2000" i="1"/>
                  <a:t>things</a:t>
                </a:r>
                <a:br>
                  <a:rPr lang="en-US" sz="2000" i="1"/>
                </a:br>
                <a:r>
                  <a:rPr lang="en-US" sz="2000">
                    <a:solidFill>
                      <a:schemeClr val="accent2">
                        <a:lumMod val="50000"/>
                      </a:schemeClr>
                    </a:solidFill>
                  </a:rPr>
                  <a:t>(</a:t>
                </a:r>
                <a:r>
                  <a:rPr lang="en-US" sz="2000" b="1">
                    <a:solidFill>
                      <a:schemeClr val="accent2">
                        <a:lumMod val="50000"/>
                      </a:schemeClr>
                    </a:solidFill>
                  </a:rPr>
                  <a:t>NOTE: </a:t>
                </a:r>
                <a:r>
                  <a:rPr lang="en-US" sz="2000">
                    <a:solidFill>
                      <a:schemeClr val="accent2">
                        <a:lumMod val="50000"/>
                      </a:schemeClr>
                    </a:solidFill>
                  </a:rPr>
                  <a:t>we assume </a:t>
                </a:r>
                <a14:m>
                  <m:oMath xmlns:m="http://schemas.openxmlformats.org/officeDocument/2006/math">
                    <m:r>
                      <a:rPr lang="en-US" sz="2000" i="1">
                        <a:solidFill>
                          <a:schemeClr val="accent2">
                            <a:lumMod val="50000"/>
                          </a:schemeClr>
                        </a:solidFill>
                        <a:latin typeface="Cambria Math" panose="02040503050406030204" pitchFamily="18" charset="0"/>
                      </a:rPr>
                      <m:t>𝑛</m:t>
                    </m:r>
                    <m:r>
                      <a:rPr lang="en-US" sz="2000" i="1">
                        <a:solidFill>
                          <a:schemeClr val="accent2">
                            <a:lumMod val="50000"/>
                          </a:schemeClr>
                        </a:solidFill>
                        <a:latin typeface="Cambria Math" panose="02040503050406030204" pitchFamily="18" charset="0"/>
                      </a:rPr>
                      <m:t> </m:t>
                    </m:r>
                  </m:oMath>
                </a14:m>
                <a:r>
                  <a:rPr lang="en-US" sz="2000">
                    <a:solidFill>
                      <a:schemeClr val="accent2">
                        <a:lumMod val="50000"/>
                      </a:schemeClr>
                    </a:solidFill>
                  </a:rPr>
                  <a:t>is LARGE)</a:t>
                </a:r>
                <a:br>
                  <a:rPr lang="en-US" sz="2000" i="1"/>
                </a:br>
                <a:r>
                  <a:rPr lang="en-US" sz="2000"/>
                  <a:t>could be...</a:t>
                </a:r>
              </a:p>
              <a:p>
                <a:pPr lvl="2"/>
                <a14:m>
                  <m:oMath xmlns:m="http://schemas.openxmlformats.org/officeDocument/2006/math">
                    <m:r>
                      <a:rPr lang="en-US" sz="2000" b="0" i="1" smtClean="0">
                        <a:latin typeface="Cambria Math" panose="02040503050406030204" pitchFamily="18" charset="0"/>
                        <a:ea typeface="Cambria Math" panose="02040503050406030204" pitchFamily="18" charset="0"/>
                      </a:rPr>
                      <m:t>𝒪</m:t>
                    </m:r>
                    <m:r>
                      <a:rPr lang="en-US" sz="2000" b="0" i="1" smtClean="0">
                        <a:latin typeface="Cambria Math" panose="02040503050406030204" pitchFamily="18" charset="0"/>
                      </a:rPr>
                      <m:t>(1)</m:t>
                    </m:r>
                  </m:oMath>
                </a14:m>
                <a:r>
                  <a:rPr lang="en-US" sz="2000"/>
                  <a:t> (</a:t>
                </a:r>
                <a:r>
                  <a:rPr lang="en-US" sz="2000" b="1"/>
                  <a:t>constant time</a:t>
                </a:r>
                <a:r>
                  <a:rPr lang="en-US" sz="2000"/>
                  <a:t>)							😀 </a:t>
                </a:r>
                <a:r>
                  <a:rPr lang="en-US" sz="2000">
                    <a:solidFill>
                      <a:schemeClr val="accent2"/>
                    </a:solidFill>
                  </a:rPr>
                  <a:t>FAST</a:t>
                </a:r>
              </a:p>
              <a:p>
                <a:pPr lvl="2"/>
                <a14:m>
                  <m:oMath xmlns:m="http://schemas.openxmlformats.org/officeDocument/2006/math">
                    <m:r>
                      <a:rPr lang="en-US" sz="1400" b="0" i="1" smtClean="0">
                        <a:latin typeface="Cambria Math" panose="02040503050406030204" pitchFamily="18" charset="0"/>
                        <a:ea typeface="Cambria Math" panose="02040503050406030204" pitchFamily="18" charset="0"/>
                      </a:rPr>
                      <m:t>𝒪</m:t>
                    </m:r>
                    <m:r>
                      <a:rPr lang="en-US" sz="1400" b="0" i="1" smtClean="0">
                        <a:latin typeface="Cambria Math" panose="02040503050406030204" pitchFamily="18" charset="0"/>
                      </a:rPr>
                      <m:t>(</m:t>
                    </m:r>
                    <m:func>
                      <m:funcPr>
                        <m:ctrlPr>
                          <a:rPr lang="en-US" sz="1400" b="0" i="1" smtClean="0">
                            <a:latin typeface="Cambria Math" panose="02040503050406030204" pitchFamily="18" charset="0"/>
                          </a:rPr>
                        </m:ctrlPr>
                      </m:funcPr>
                      <m:fName>
                        <m:sSub>
                          <m:sSubPr>
                            <m:ctrlPr>
                              <a:rPr lang="en-US" sz="1400" b="0" i="1" smtClean="0">
                                <a:latin typeface="Cambria Math" panose="02040503050406030204" pitchFamily="18" charset="0"/>
                              </a:rPr>
                            </m:ctrlPr>
                          </m:sSubPr>
                          <m:e>
                            <m:r>
                              <m:rPr>
                                <m:sty m:val="p"/>
                              </m:rPr>
                              <a:rPr lang="en-US" sz="1400">
                                <a:latin typeface="Cambria Math" panose="02040503050406030204" pitchFamily="18" charset="0"/>
                              </a:rPr>
                              <m:t>log</m:t>
                            </m:r>
                          </m:e>
                          <m:sub>
                            <m:r>
                              <a:rPr lang="en-US" sz="1400" b="0" i="1" smtClean="0">
                                <a:latin typeface="Cambria Math" panose="02040503050406030204" pitchFamily="18" charset="0"/>
                              </a:rPr>
                              <m:t>2</m:t>
                            </m:r>
                          </m:sub>
                        </m:sSub>
                      </m:fName>
                      <m:e>
                        <m:r>
                          <a:rPr lang="en-US" sz="1400" b="0" i="1" smtClean="0">
                            <a:latin typeface="Cambria Math" panose="02040503050406030204" pitchFamily="18" charset="0"/>
                          </a:rPr>
                          <m:t>𝑛</m:t>
                        </m:r>
                      </m:e>
                    </m:func>
                    <m:r>
                      <a:rPr lang="en-US" sz="1400" b="0" i="1" smtClean="0">
                        <a:latin typeface="Cambria Math" panose="02040503050406030204" pitchFamily="18" charset="0"/>
                      </a:rPr>
                      <m:t>)</m:t>
                    </m:r>
                  </m:oMath>
                </a14:m>
                <a:r>
                  <a:rPr lang="en-US" sz="1400"/>
                  <a:t> (</a:t>
                </a:r>
                <a:r>
                  <a:rPr lang="en-US" sz="1400" b="1"/>
                  <a:t>logarithmic time</a:t>
                </a:r>
                <a:r>
                  <a:rPr lang="en-US" sz="1400"/>
                  <a:t>, </a:t>
                </a:r>
                <a:r>
                  <a:rPr lang="en-US" sz="1400" b="1"/>
                  <a:t>log time</a:t>
                </a:r>
                <a:r>
                  <a:rPr lang="en-US" sz="1400"/>
                  <a:t>)	🙂</a:t>
                </a:r>
                <a:r>
                  <a:rPr lang="en-US" sz="1400">
                    <a:solidFill>
                      <a:schemeClr val="accent2"/>
                    </a:solidFill>
                  </a:rPr>
                  <a:t> fast</a:t>
                </a:r>
              </a:p>
              <a:p>
                <a:pPr lvl="2"/>
                <a14:m>
                  <m:oMath xmlns:m="http://schemas.openxmlformats.org/officeDocument/2006/math">
                    <m:r>
                      <a:rPr lang="en-US" sz="2000" b="0" i="1" smtClean="0">
                        <a:latin typeface="Cambria Math" panose="02040503050406030204" pitchFamily="18" charset="0"/>
                        <a:ea typeface="Cambria Math" panose="02040503050406030204" pitchFamily="18" charset="0"/>
                      </a:rPr>
                      <m:t>𝒪</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r>
                  <a:rPr lang="en-US" sz="2000"/>
                  <a:t> (</a:t>
                </a:r>
                <a:r>
                  <a:rPr lang="en-US" sz="2000" b="1"/>
                  <a:t>linear time</a:t>
                </a:r>
                <a:r>
                  <a:rPr lang="en-US" sz="2000"/>
                  <a:t>)								😐 </a:t>
                </a:r>
                <a:r>
                  <a:rPr lang="en-US" sz="2000">
                    <a:solidFill>
                      <a:schemeClr val="accent2"/>
                    </a:solidFill>
                  </a:rPr>
                  <a:t>meh</a:t>
                </a:r>
              </a:p>
              <a:p>
                <a:pPr lvl="2"/>
                <a14:m>
                  <m:oMath xmlns:m="http://schemas.openxmlformats.org/officeDocument/2006/math">
                    <m:r>
                      <a:rPr lang="en-US" sz="2000" b="0" i="1" smtClean="0">
                        <a:latin typeface="Cambria Math" panose="02040503050406030204" pitchFamily="18" charset="0"/>
                        <a:ea typeface="Cambria Math" panose="02040503050406030204" pitchFamily="18" charset="0"/>
                      </a:rPr>
                      <m:t>𝒪</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oMath>
                </a14:m>
                <a:r>
                  <a:rPr lang="en-US" sz="2000"/>
                  <a:t> (</a:t>
                </a:r>
                <a:r>
                  <a:rPr lang="en-US" sz="2000" b="1"/>
                  <a:t>quadratic time</a:t>
                </a:r>
                <a:r>
                  <a:rPr lang="en-US" sz="2000"/>
                  <a:t>)						☹️ </a:t>
                </a:r>
                <a:r>
                  <a:rPr lang="en-US" sz="2000">
                    <a:solidFill>
                      <a:schemeClr val="accent2"/>
                    </a:solidFill>
                  </a:rPr>
                  <a:t>slow</a:t>
                </a:r>
              </a:p>
              <a:p>
                <a:pPr lvl="2"/>
                <a14:m>
                  <m:oMath xmlns:m="http://schemas.openxmlformats.org/officeDocument/2006/math">
                    <m:r>
                      <a:rPr lang="en-US" sz="2000" b="0" i="1" smtClean="0">
                        <a:latin typeface="Cambria Math" panose="02040503050406030204" pitchFamily="18" charset="0"/>
                        <a:ea typeface="Cambria Math" panose="02040503050406030204" pitchFamily="18" charset="0"/>
                      </a:rPr>
                      <m:t>𝒪</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2</m:t>
                        </m:r>
                      </m:e>
                      <m:sup>
                        <m:r>
                          <a:rPr lang="en-US" sz="2000" b="0" i="1" smtClean="0">
                            <a:latin typeface="Cambria Math" panose="02040503050406030204" pitchFamily="18" charset="0"/>
                          </a:rPr>
                          <m:t>𝑛</m:t>
                        </m:r>
                      </m:sup>
                    </m:sSup>
                    <m:r>
                      <a:rPr lang="en-US" sz="2000" b="0" i="1" smtClean="0">
                        <a:latin typeface="Cambria Math" panose="02040503050406030204" pitchFamily="18" charset="0"/>
                      </a:rPr>
                      <m:t>)</m:t>
                    </m:r>
                  </m:oMath>
                </a14:m>
                <a:r>
                  <a:rPr lang="en-US" sz="2000"/>
                  <a:t> (</a:t>
                </a:r>
                <a:r>
                  <a:rPr lang="en-US" sz="2000" b="1"/>
                  <a:t>exponential time</a:t>
                </a:r>
                <a:r>
                  <a:rPr lang="en-US" sz="2000"/>
                  <a:t>)					😦</a:t>
                </a:r>
                <a:r>
                  <a:rPr lang="en-US" sz="2000">
                    <a:solidFill>
                      <a:schemeClr val="accent2"/>
                    </a:solidFill>
                  </a:rPr>
                  <a:t> SLOW</a:t>
                </a:r>
                <a:endParaRPr lang="en-US" sz="2000"/>
              </a:p>
              <a:p>
                <a:pPr lvl="2"/>
                <a:endParaRPr lang="en-US" sz="2000"/>
              </a:p>
            </p:txBody>
          </p:sp>
        </mc:Choice>
        <mc:Fallback xmlns="">
          <p:sp>
            <p:nvSpPr>
              <p:cNvPr id="4" name="Content Placeholder 3">
                <a:extLst>
                  <a:ext uri="{FF2B5EF4-FFF2-40B4-BE49-F238E27FC236}">
                    <a16:creationId xmlns:a16="http://schemas.microsoft.com/office/drawing/2014/main" id="{9055214B-4969-E456-933A-4930704E1FA9}"/>
                  </a:ext>
                </a:extLst>
              </p:cNvPr>
              <p:cNvSpPr>
                <a:spLocks noGrp="1" noRot="1" noChangeAspect="1" noMove="1" noResize="1" noEditPoints="1" noAdjustHandles="1" noChangeArrowheads="1" noChangeShapeType="1" noTextEdit="1"/>
              </p:cNvSpPr>
              <p:nvPr>
                <p:ph sz="quarter" idx="10"/>
              </p:nvPr>
            </p:nvSpPr>
            <p:spPr>
              <a:blipFill>
                <a:blip r:embed="rId2"/>
                <a:stretch>
                  <a:fillRect l="-772" t="-621"/>
                </a:stretch>
              </a:blipFill>
            </p:spPr>
            <p:txBody>
              <a:bodyPr/>
              <a:lstStyle/>
              <a:p>
                <a:r>
                  <a:rPr lang="en-US">
                    <a:noFill/>
                  </a:rPr>
                  <a:t> </a:t>
                </a:r>
              </a:p>
            </p:txBody>
          </p:sp>
        </mc:Fallback>
      </mc:AlternateContent>
    </p:spTree>
    <p:extLst>
      <p:ext uri="{BB962C8B-B14F-4D97-AF65-F5344CB8AC3E}">
        <p14:creationId xmlns:p14="http://schemas.microsoft.com/office/powerpoint/2010/main" val="36943310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A195E-6D63-556C-5388-6EFBD6DBACA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C4A48D5-4C6D-3E7C-0544-AE43BC9FBD5A}"/>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6A670B4-C72B-CB1D-8865-1A5DCA216A94}"/>
                  </a:ext>
                </a:extLst>
              </p:cNvPr>
              <p:cNvSpPr>
                <a:spLocks noGrp="1"/>
              </p:cNvSpPr>
              <p:nvPr>
                <p:ph sz="quarter" idx="10"/>
              </p:nvPr>
            </p:nvSpPr>
            <p:spPr>
              <a:xfrm>
                <a:off x="457200" y="963337"/>
                <a:ext cx="5628290" cy="4080271"/>
              </a:xfrm>
            </p:spPr>
            <p:txBody>
              <a:bodyPr/>
              <a:lstStyle/>
              <a:p>
                <a:r>
                  <a:rPr lang="en-US" b="1"/>
                  <a:t>big-O runtime</a:t>
                </a:r>
                <a:r>
                  <a:rPr lang="en-US"/>
                  <a:t> can get complicated</a:t>
                </a:r>
              </a:p>
              <a:p>
                <a:pPr lvl="1"/>
                <a:r>
                  <a:rPr lang="en-US">
                    <a:solidFill>
                      <a:srgbClr val="BFBFBF"/>
                    </a:solidFill>
                  </a:rPr>
                  <a:t>sometimes there aren't just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a:t>
                </a:r>
                <a:r>
                  <a:rPr lang="en-US" i="1">
                    <a:solidFill>
                      <a:srgbClr val="BFBFBF"/>
                    </a:solidFill>
                  </a:rPr>
                  <a:t>things</a:t>
                </a:r>
                <a:r>
                  <a:rPr lang="en-US">
                    <a:solidFill>
                      <a:srgbClr val="BFBFBF"/>
                    </a:solidFill>
                  </a:rPr>
                  <a:t>...</a:t>
                </a:r>
              </a:p>
              <a:p>
                <a:pPr lvl="2"/>
                <a:r>
                  <a:rPr lang="en-US">
                    <a:solidFill>
                      <a:srgbClr val="BFBFBF"/>
                    </a:solidFill>
                  </a:rPr>
                  <a:t>there are </a:t>
                </a:r>
                <a14:m>
                  <m:oMath xmlns:m="http://schemas.openxmlformats.org/officeDocument/2006/math">
                    <m:r>
                      <a:rPr lang="en-US" b="0" i="1" smtClean="0">
                        <a:solidFill>
                          <a:srgbClr val="BFBFBF"/>
                        </a:solidFill>
                        <a:latin typeface="Cambria Math" panose="02040503050406030204" pitchFamily="18" charset="0"/>
                      </a:rPr>
                      <m:t>𝑚</m:t>
                    </m:r>
                  </m:oMath>
                </a14:m>
                <a:r>
                  <a:rPr lang="en-US">
                    <a:solidFill>
                      <a:srgbClr val="BFBFBF"/>
                    </a:solidFill>
                  </a:rPr>
                  <a:t> thing A's,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thing B's, etc.</a:t>
                </a:r>
              </a:p>
              <a:p>
                <a:pPr lvl="3"/>
                <a:r>
                  <a:rPr lang="en-US">
                    <a:solidFill>
                      <a:srgbClr val="BFBFBF"/>
                    </a:solidFill>
                  </a:rPr>
                  <a:t>🔮</a:t>
                </a:r>
                <a:r>
                  <a:rPr lang="en-US" b="1">
                    <a:solidFill>
                      <a:srgbClr val="BFBFBF"/>
                    </a:solidFill>
                  </a:rPr>
                  <a:t> stay tuned for CSCI 256!</a:t>
                </a:r>
              </a:p>
              <a:p>
                <a:pPr lvl="1"/>
                <a:r>
                  <a:rPr lang="en-US"/>
                  <a:t>sometimes we get more specific about *when* a function takes a certain length of time to run </a:t>
                </a:r>
              </a:p>
              <a:p>
                <a:pPr lvl="2"/>
                <a:r>
                  <a:rPr lang="en-US"/>
                  <a:t>in the </a:t>
                </a:r>
                <a:r>
                  <a:rPr lang="en-US" b="1"/>
                  <a:t>worst case</a:t>
                </a:r>
                <a:r>
                  <a:rPr lang="en-US"/>
                  <a:t>?</a:t>
                </a:r>
              </a:p>
              <a:p>
                <a:pPr lvl="2"/>
                <a:r>
                  <a:rPr lang="en-US"/>
                  <a:t>in the </a:t>
                </a:r>
                <a:r>
                  <a:rPr lang="en-US" b="1"/>
                  <a:t>best case</a:t>
                </a:r>
                <a:r>
                  <a:rPr lang="en-US"/>
                  <a:t>?</a:t>
                </a:r>
              </a:p>
              <a:p>
                <a:pPr lvl="2"/>
                <a:r>
                  <a:rPr lang="en-US" strike="sngStrike">
                    <a:solidFill>
                      <a:srgbClr val="BFBFBF"/>
                    </a:solidFill>
                  </a:rPr>
                  <a:t>in the </a:t>
                </a:r>
                <a:r>
                  <a:rPr lang="en-US" b="1" strike="sngStrike">
                    <a:solidFill>
                      <a:srgbClr val="BFBFBF"/>
                    </a:solidFill>
                  </a:rPr>
                  <a:t>average case</a:t>
                </a:r>
                <a:r>
                  <a:rPr lang="en-US" strike="sngStrike">
                    <a:solidFill>
                      <a:srgbClr val="BFBFBF"/>
                    </a:solidFill>
                  </a:rPr>
                  <a:t>?</a:t>
                </a:r>
              </a:p>
              <a:p>
                <a:pPr lvl="2"/>
                <a:r>
                  <a:rPr lang="en-US"/>
                  <a:t>in the "long run"? (</a:t>
                </a:r>
                <a:r>
                  <a:rPr lang="en-US" b="1"/>
                  <a:t>amortized</a:t>
                </a:r>
                <a:r>
                  <a:rPr lang="en-US"/>
                  <a:t>)</a:t>
                </a:r>
              </a:p>
              <a:p>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xfrm>
                <a:off x="457200" y="963337"/>
                <a:ext cx="5628290" cy="4080271"/>
              </a:xfrm>
              <a:blipFill>
                <a:blip r:embed="rId2"/>
                <a:stretch>
                  <a:fillRect l="-901" t="-621"/>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A8312516-1D4C-E038-C2C9-1AD143A0FD20}"/>
              </a:ext>
            </a:extLst>
          </p:cNvPr>
          <p:cNvPicPr>
            <a:picLocks noChangeAspect="1"/>
          </p:cNvPicPr>
          <p:nvPr/>
        </p:nvPicPr>
        <p:blipFill>
          <a:blip r:embed="rId3"/>
          <a:stretch>
            <a:fillRect/>
          </a:stretch>
        </p:blipFill>
        <p:spPr>
          <a:xfrm>
            <a:off x="6159084" y="0"/>
            <a:ext cx="2984916" cy="5143500"/>
          </a:xfrm>
          <a:prstGeom prst="rect">
            <a:avLst/>
          </a:prstGeom>
        </p:spPr>
      </p:pic>
    </p:spTree>
    <p:extLst>
      <p:ext uri="{BB962C8B-B14F-4D97-AF65-F5344CB8AC3E}">
        <p14:creationId xmlns:p14="http://schemas.microsoft.com/office/powerpoint/2010/main" val="365669393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9C249-C79C-EE78-21A3-072987CBDC1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7B67E2-275B-F189-A5F3-2E2FE95ADFA0}"/>
              </a:ext>
            </a:extLst>
          </p:cNvPr>
          <p:cNvSpPr>
            <a:spLocks noGrp="1"/>
          </p:cNvSpPr>
          <p:nvPr>
            <p:ph type="title"/>
          </p:nvPr>
        </p:nvSpPr>
        <p:spPr/>
        <p:txBody>
          <a:bodyPr/>
          <a:lstStyle/>
          <a:p>
            <a:r>
              <a:rPr lang="en-US"/>
              <a:t>best case and worst case runtime of adding to the back of an array list</a:t>
            </a:r>
          </a:p>
        </p:txBody>
      </p:sp>
    </p:spTree>
    <p:extLst>
      <p:ext uri="{BB962C8B-B14F-4D97-AF65-F5344CB8AC3E}">
        <p14:creationId xmlns:p14="http://schemas.microsoft.com/office/powerpoint/2010/main" val="190535403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ADF8A-7F34-51FF-540A-36EB1B290A0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4DD505-F8DC-0CCB-5581-4220CDAC982B}"/>
              </a:ext>
            </a:extLst>
          </p:cNvPr>
          <p:cNvSpPr>
            <a:spLocks noGrp="1"/>
          </p:cNvSpPr>
          <p:nvPr>
            <p:ph type="title"/>
          </p:nvPr>
        </p:nvSpPr>
        <p:spPr/>
        <p:txBody>
          <a:bodyPr/>
          <a:lstStyle/>
          <a:p>
            <a:r>
              <a:rPr lang="en-US" b="1"/>
              <a:t>best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E055DEE-D6A7-85CF-0B56-AAAD61DB608D}"/>
                  </a:ext>
                </a:extLst>
              </p:cNvPr>
              <p:cNvSpPr>
                <a:spLocks noGrp="1"/>
              </p:cNvSpPr>
              <p:nvPr>
                <p:ph sz="quarter" idx="10"/>
              </p:nvPr>
            </p:nvSpPr>
            <p:spPr/>
            <p:txBody>
              <a:bodyPr/>
              <a:lstStyle/>
              <a:p>
                <a:r>
                  <a:rPr lang="en-US"/>
                  <a:t>the </a:t>
                </a:r>
                <a:r>
                  <a:rPr lang="en-US" b="1"/>
                  <a:t>best case </a:t>
                </a:r>
                <a:r>
                  <a:rPr lang="en-US"/>
                  <a:t>is the shortest time a function can possibly take to run</a:t>
                </a:r>
              </a:p>
              <a:p>
                <a:pPr lvl="1"/>
                <a:r>
                  <a:rPr lang="en-US"/>
                  <a:t>for adding an element to the back of an array list, this i</a:t>
                </a:r>
                <a:r>
                  <a:rPr lang="en-US" sz="1800"/>
                  <a:t>s when the array list's internal/private array still has at least one "empty slot"</a:t>
                </a:r>
              </a:p>
              <a:p>
                <a:pPr lvl="2"/>
                <a:r>
                  <a:rPr lang="en-US"/>
                  <a:t>in this case, we have to...</a:t>
                </a:r>
              </a:p>
              <a:p>
                <a:pPr lvl="3"/>
                <a:r>
                  <a:rPr lang="en-US"/>
                  <a:t>write an element to an array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AE055DEE-D6A7-85CF-0B56-AAAD61DB608D}"/>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42452951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C22F5-3373-6C29-268A-5595D04F7D6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04FF4A3-2946-95D8-8B1A-DECB82F4823D}"/>
              </a:ext>
            </a:extLst>
          </p:cNvPr>
          <p:cNvSpPr>
            <a:spLocks noGrp="1"/>
          </p:cNvSpPr>
          <p:nvPr>
            <p:ph type="title"/>
          </p:nvPr>
        </p:nvSpPr>
        <p:spPr/>
        <p:txBody>
          <a:bodyPr/>
          <a:lstStyle/>
          <a:p>
            <a:r>
              <a:rPr lang="en-US" b="1"/>
              <a:t>worst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6AC13AF-AC17-D418-B7B5-A7C9E7BCB2AF}"/>
                  </a:ext>
                </a:extLst>
              </p:cNvPr>
              <p:cNvSpPr>
                <a:spLocks noGrp="1"/>
              </p:cNvSpPr>
              <p:nvPr>
                <p:ph sz="quarter" idx="10"/>
              </p:nvPr>
            </p:nvSpPr>
            <p:spPr/>
            <p:txBody>
              <a:bodyPr/>
              <a:lstStyle/>
              <a:p>
                <a:r>
                  <a:rPr lang="en-US"/>
                  <a:t>the </a:t>
                </a:r>
                <a:r>
                  <a:rPr lang="en-US" b="1"/>
                  <a:t>worst case </a:t>
                </a:r>
                <a:r>
                  <a:rPr lang="en-US"/>
                  <a:t>is the longest time a function can possibly take to run</a:t>
                </a:r>
              </a:p>
              <a:p>
                <a:pPr lvl="1"/>
                <a:r>
                  <a:rPr lang="en-US"/>
                  <a:t>for adding an element to the back of an array list, this i</a:t>
                </a:r>
                <a:r>
                  <a:rPr lang="en-US" sz="1800"/>
                  <a:t>s when the array list's internal/private array is full (with </a:t>
                </a:r>
                <a14:m>
                  <m:oMath xmlns:m="http://schemas.openxmlformats.org/officeDocument/2006/math">
                    <m:r>
                      <a:rPr lang="en-US" sz="1800" b="0" i="1" smtClean="0">
                        <a:latin typeface="Cambria Math" panose="02040503050406030204" pitchFamily="18" charset="0"/>
                      </a:rPr>
                      <m:t>𝑛</m:t>
                    </m:r>
                  </m:oMath>
                </a14:m>
                <a:r>
                  <a:rPr lang="en-US" sz="1800"/>
                  <a:t> elements)</a:t>
                </a:r>
              </a:p>
              <a:p>
                <a:pPr lvl="2"/>
                <a:r>
                  <a:rPr lang="en-US"/>
                  <a:t>in this case, we have to...</a:t>
                </a:r>
              </a:p>
              <a:p>
                <a:pPr lvl="3"/>
                <a:r>
                  <a:rPr lang="en-US"/>
                  <a:t>allocate an array of </a:t>
                </a:r>
                <a14:m>
                  <m:oMath xmlns:m="http://schemas.openxmlformats.org/officeDocument/2006/math">
                    <m:r>
                      <a:rPr lang="en-US" b="0" i="1" smtClean="0">
                        <a:latin typeface="Cambria Math" panose="02040503050406030204" pitchFamily="18" charset="0"/>
                      </a:rPr>
                      <m:t>2</m:t>
                    </m:r>
                    <m:r>
                      <a:rPr lang="en-US" i="1" smtClean="0">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copy of over </a:t>
                </a:r>
                <a14:m>
                  <m:oMath xmlns:m="http://schemas.openxmlformats.org/officeDocument/2006/math">
                    <m:r>
                      <a:rPr lang="en-US" i="1" smtClean="0">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updating  reference to internal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C6AC13AF-AC17-D418-B7B5-A7C9E7BCB2AF}"/>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77820464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EBD3C-E086-9AF2-0492-BA2FB994082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2C0347C-7B04-D99C-79DF-D6BE10D49EB4}"/>
              </a:ext>
            </a:extLst>
          </p:cNvPr>
          <p:cNvSpPr>
            <a:spLocks noGrp="1"/>
          </p:cNvSpPr>
          <p:nvPr>
            <p:ph type="title"/>
          </p:nvPr>
        </p:nvSpPr>
        <p:spPr/>
        <p:txBody>
          <a:bodyPr/>
          <a:lstStyle/>
          <a:p>
            <a:r>
              <a:rPr lang="en-US"/>
              <a:t>sometimes the best case and worst case are very different</a:t>
            </a:r>
          </a:p>
        </p:txBody>
      </p:sp>
    </p:spTree>
    <p:extLst>
      <p:ext uri="{BB962C8B-B14F-4D97-AF65-F5344CB8AC3E}">
        <p14:creationId xmlns:p14="http://schemas.microsoft.com/office/powerpoint/2010/main" val="143912544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499E6-1032-8AE2-AF5B-7B49F44D02B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383E0B-73D9-3FB2-9A55-B21DCA17D15C}"/>
              </a:ext>
            </a:extLst>
          </p:cNvPr>
          <p:cNvSpPr>
            <a:spLocks noGrp="1"/>
          </p:cNvSpPr>
          <p:nvPr>
            <p:ph type="title"/>
          </p:nvPr>
        </p:nvSpPr>
        <p:spPr/>
        <p:txBody>
          <a:bodyPr/>
          <a:lstStyle/>
          <a:p>
            <a:r>
              <a:rPr lang="en-US"/>
              <a:t>amortized runtime of adding to the back of an array list</a:t>
            </a:r>
          </a:p>
        </p:txBody>
      </p:sp>
    </p:spTree>
    <p:extLst>
      <p:ext uri="{BB962C8B-B14F-4D97-AF65-F5344CB8AC3E}">
        <p14:creationId xmlns:p14="http://schemas.microsoft.com/office/powerpoint/2010/main" val="19939472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interface</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a data structure's </a:t>
            </a:r>
            <a:r>
              <a:rPr lang="en-US" b="1" i="0">
                <a:solidFill>
                  <a:srgbClr val="202122"/>
                </a:solidFill>
                <a:effectLst/>
                <a:latin typeface="Arial" panose="020B0604020202020204" pitchFamily="34" charset="0"/>
              </a:rPr>
              <a:t>interfa</a:t>
            </a:r>
            <a:r>
              <a:rPr lang="en-US" b="1">
                <a:solidFill>
                  <a:srgbClr val="202122"/>
                </a:solidFill>
                <a:latin typeface="Arial" panose="020B0604020202020204" pitchFamily="34" charset="0"/>
              </a:rPr>
              <a:t>ce</a:t>
            </a:r>
            <a:r>
              <a:rPr lang="en-US">
                <a:solidFill>
                  <a:srgbClr val="202122"/>
                </a:solidFill>
                <a:latin typeface="Arial" panose="020B0604020202020204" pitchFamily="34" charset="0"/>
              </a:rPr>
              <a:t> (</a:t>
            </a:r>
            <a:r>
              <a:rPr lang="en-US" b="1">
                <a:solidFill>
                  <a:srgbClr val="202122"/>
                </a:solidFill>
                <a:latin typeface="Arial" panose="020B0604020202020204" pitchFamily="34" charset="0"/>
              </a:rPr>
              <a:t>API</a:t>
            </a:r>
            <a:r>
              <a:rPr lang="en-US">
                <a:solidFill>
                  <a:srgbClr val="202122"/>
                </a:solidFill>
                <a:latin typeface="Arial" panose="020B0604020202020204" pitchFamily="34" charset="0"/>
              </a:rPr>
              <a:t>) or </a:t>
            </a:r>
            <a:r>
              <a:rPr lang="en-US" b="1">
                <a:solidFill>
                  <a:srgbClr val="202122"/>
                </a:solidFill>
                <a:latin typeface="Arial" panose="020B0604020202020204" pitchFamily="34" charset="0"/>
              </a:rPr>
              <a:t>abstract data type</a:t>
            </a:r>
            <a:r>
              <a:rPr lang="en-US">
                <a:solidFill>
                  <a:srgbClr val="202122"/>
                </a:solidFill>
                <a:latin typeface="Arial" panose="020B0604020202020204" pitchFamily="34" charset="0"/>
              </a:rPr>
              <a:t> is a set of functions a data structure must have</a:t>
            </a:r>
          </a:p>
          <a:p>
            <a:pPr lvl="1"/>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list</a:t>
            </a:r>
            <a:r>
              <a:rPr lang="en-US">
                <a:solidFill>
                  <a:srgbClr val="202122"/>
                </a:solidFill>
                <a:latin typeface="Arial" panose="020B0604020202020204" pitchFamily="34" charset="0"/>
              </a:rPr>
              <a:t> has...</a:t>
            </a:r>
          </a:p>
          <a:p>
            <a:pPr lvl="2"/>
            <a:r>
              <a:rPr lang="en-US" b="1" i="0">
                <a:solidFill>
                  <a:srgbClr val="202122"/>
                </a:solidFill>
                <a:effectLst/>
                <a:latin typeface="Arial" panose="020B0604020202020204" pitchFamily="34" charset="0"/>
              </a:rPr>
              <a:t>get</a:t>
            </a:r>
            <a:endParaRPr lang="en-US" b="1">
              <a:solidFill>
                <a:srgbClr val="202122"/>
              </a:solidFill>
              <a:latin typeface="Arial" panose="020B0604020202020204" pitchFamily="34" charset="0"/>
            </a:endParaRPr>
          </a:p>
          <a:p>
            <a:pPr lvl="2"/>
            <a:r>
              <a:rPr lang="en-US" b="1">
                <a:solidFill>
                  <a:srgbClr val="202122"/>
                </a:solidFill>
                <a:latin typeface="Arial" panose="020B0604020202020204" pitchFamily="34" charset="0"/>
              </a:rPr>
              <a:t>set</a:t>
            </a:r>
          </a:p>
          <a:p>
            <a:pPr lvl="2"/>
            <a:r>
              <a:rPr lang="en-US" b="1">
                <a:solidFill>
                  <a:srgbClr val="202122"/>
                </a:solidFill>
                <a:latin typeface="Arial" panose="020B0604020202020204" pitchFamily="34" charset="0"/>
              </a:rPr>
              <a:t>add</a:t>
            </a:r>
          </a:p>
          <a:p>
            <a:pPr lvl="2"/>
            <a:r>
              <a:rPr lang="en-US" b="1">
                <a:solidFill>
                  <a:srgbClr val="202122"/>
                </a:solidFill>
                <a:latin typeface="Arial" panose="020B0604020202020204" pitchFamily="34" charset="0"/>
              </a:rPr>
              <a:t>remove</a:t>
            </a:r>
          </a:p>
          <a:p>
            <a:pPr lvl="2"/>
            <a:r>
              <a:rPr lang="en-US">
                <a:solidFill>
                  <a:srgbClr val="202122"/>
                </a:solidFill>
                <a:latin typeface="Arial" panose="020B0604020202020204" pitchFamily="34" charset="0"/>
              </a:rPr>
              <a:t>etc.</a:t>
            </a:r>
          </a:p>
          <a:p>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data structure</a:t>
            </a:r>
            <a:r>
              <a:rPr lang="en-US">
                <a:solidFill>
                  <a:srgbClr val="202122"/>
                </a:solidFill>
                <a:latin typeface="Arial" panose="020B0604020202020204" pitchFamily="34" charset="0"/>
              </a:rPr>
              <a:t> is a specific </a:t>
            </a:r>
            <a:r>
              <a:rPr lang="en-US" b="1">
                <a:solidFill>
                  <a:srgbClr val="202122"/>
                </a:solidFill>
                <a:latin typeface="Arial" panose="020B0604020202020204" pitchFamily="34" charset="0"/>
              </a:rPr>
              <a:t>implementation </a:t>
            </a:r>
            <a:r>
              <a:rPr lang="en-US">
                <a:solidFill>
                  <a:srgbClr val="202122"/>
                </a:solidFill>
                <a:latin typeface="Arial" panose="020B0604020202020204" pitchFamily="34" charset="0"/>
              </a:rPr>
              <a:t>(code that does the thing)</a:t>
            </a:r>
            <a:br>
              <a:rPr lang="en-US">
                <a:solidFill>
                  <a:srgbClr val="202122"/>
                </a:solidFill>
                <a:latin typeface="Arial" panose="020B0604020202020204" pitchFamily="34" charset="0"/>
              </a:rPr>
            </a:br>
            <a:r>
              <a:rPr lang="en-US">
                <a:solidFill>
                  <a:srgbClr val="202122"/>
                </a:solidFill>
                <a:latin typeface="Arial" panose="020B0604020202020204" pitchFamily="34" charset="0"/>
              </a:rPr>
              <a:t>of that interface</a:t>
            </a:r>
          </a:p>
          <a:p>
            <a:pPr lvl="1"/>
            <a:r>
              <a:rPr lang="en-US">
                <a:solidFill>
                  <a:srgbClr val="202122"/>
                </a:solidFill>
                <a:latin typeface="Arial" panose="020B0604020202020204" pitchFamily="34" charset="0"/>
              </a:rPr>
              <a:t>an </a:t>
            </a:r>
            <a:r>
              <a:rPr lang="en-US" b="1">
                <a:solidFill>
                  <a:srgbClr val="202122"/>
                </a:solidFill>
                <a:latin typeface="Arial" panose="020B0604020202020204" pitchFamily="34" charset="0"/>
              </a:rPr>
              <a:t>array list</a:t>
            </a:r>
            <a:r>
              <a:rPr lang="en-US">
                <a:solidFill>
                  <a:srgbClr val="202122"/>
                </a:solidFill>
                <a:latin typeface="Arial" panose="020B0604020202020204" pitchFamily="34" charset="0"/>
              </a:rPr>
              <a:t> implements the list interface using an array</a:t>
            </a:r>
          </a:p>
          <a:p>
            <a:pPr lvl="1"/>
            <a:r>
              <a:rPr lang="en-US" i="0">
                <a:solidFill>
                  <a:srgbClr val="202122"/>
                </a:solidFill>
                <a:effectLst/>
                <a:latin typeface="Arial" panose="020B0604020202020204" pitchFamily="34" charset="0"/>
              </a:rPr>
              <a:t>🔮 a </a:t>
            </a:r>
            <a:r>
              <a:rPr lang="en-US" b="1">
                <a:solidFill>
                  <a:srgbClr val="202122"/>
                </a:solidFill>
                <a:latin typeface="Arial" panose="020B0604020202020204" pitchFamily="34" charset="0"/>
              </a:rPr>
              <a:t>linked list</a:t>
            </a:r>
            <a:r>
              <a:rPr lang="en-US">
                <a:solidFill>
                  <a:srgbClr val="202122"/>
                </a:solidFill>
                <a:latin typeface="Arial" panose="020B0604020202020204" pitchFamily="34" charset="0"/>
              </a:rPr>
              <a:t> implements a list using nodes that refer to nodes</a:t>
            </a:r>
            <a:endParaRPr lang="en-US"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186681067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CB89A-61E1-FAF4-C5A0-98C20A61145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AC89053-6B3D-094C-A58B-4BEA9CDF2749}"/>
              </a:ext>
            </a:extLst>
          </p:cNvPr>
          <p:cNvSpPr>
            <a:spLocks noGrp="1"/>
          </p:cNvSpPr>
          <p:nvPr>
            <p:ph type="title"/>
          </p:nvPr>
        </p:nvSpPr>
        <p:spPr/>
        <p:txBody>
          <a:bodyPr/>
          <a:lstStyle/>
          <a:p>
            <a:r>
              <a:rPr lang="en-US" b="1"/>
              <a:t>amortized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529C5FB-A964-D98E-99A2-99CD1BB7818E}"/>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p>
              <a:p>
                <a:pPr lvl="2"/>
                <a:r>
                  <a:rPr lang="en-US" sz="1400"/>
                  <a:t> 						⬜️</a:t>
                </a:r>
              </a:p>
              <a:p>
                <a:pPr lvl="2"/>
                <a:r>
                  <a:rPr lang="en-US" sz="1400">
                    <a:solidFill>
                      <a:schemeClr val="bg1">
                        <a:lumMod val="75000"/>
                      </a:schemeClr>
                    </a:solidFill>
                  </a:rPr>
                  <a:t>wasn't full	</a:t>
                </a:r>
                <a14:m>
                  <m:oMath xmlns:m="http://schemas.openxmlformats.org/officeDocument/2006/math">
                    <m:r>
                      <a:rPr lang="en-US" sz="1400" b="0" i="1" smtClean="0">
                        <a:solidFill>
                          <a:schemeClr val="bg1">
                            <a:lumMod val="75000"/>
                          </a:schemeClr>
                        </a:solidFill>
                        <a:latin typeface="Cambria Math" panose="02040503050406030204" pitchFamily="18" charset="0"/>
                        <a:ea typeface="Cambria Math" panose="02040503050406030204" pitchFamily="18" charset="0"/>
                      </a:rPr>
                      <m:t>1</m:t>
                    </m:r>
                  </m:oMath>
                </a14:m>
                <a:r>
                  <a:rPr lang="en-US" sz="1400"/>
                  <a:t>		🟦</a:t>
                </a:r>
              </a:p>
              <a:p>
                <a:pPr lvl="2"/>
                <a:r>
                  <a:rPr lang="en-US" sz="1400" b="1">
                    <a:solidFill>
                      <a:schemeClr val="accent4">
                        <a:lumMod val="50000"/>
                      </a:schemeClr>
                    </a:solidFill>
                  </a:rPr>
                  <a:t>was full		</a:t>
                </a:r>
                <a14:m>
                  <m:oMath xmlns:m="http://schemas.openxmlformats.org/officeDocument/2006/math">
                    <m:r>
                      <a:rPr lang="en-US" sz="1400" b="1" i="1" smtClean="0">
                        <a:solidFill>
                          <a:schemeClr val="accent4">
                            <a:lumMod val="50000"/>
                          </a:schemeClr>
                        </a:solidFill>
                        <a:latin typeface="Cambria Math" panose="02040503050406030204" pitchFamily="18" charset="0"/>
                        <a:ea typeface="Cambria Math" panose="02040503050406030204" pitchFamily="18" charset="0"/>
                      </a:rPr>
                      <m:t>𝟐</m:t>
                    </m:r>
                  </m:oMath>
                </a14:m>
                <a:r>
                  <a:rPr lang="en-US" sz="1400" b="1">
                    <a:solidFill>
                      <a:schemeClr val="accent4">
                        <a:lumMod val="50000"/>
                      </a:schemeClr>
                    </a:solidFill>
                  </a:rPr>
                  <a:t>  	</a:t>
                </a:r>
                <a:r>
                  <a:rPr lang="en-US" sz="1400"/>
                  <a:t>	🟦🟦🐢</a:t>
                </a:r>
              </a:p>
              <a:p>
                <a:pPr lvl="2"/>
                <a:r>
                  <a:rPr lang="en-US" sz="1400" b="1">
                    <a:solidFill>
                      <a:schemeClr val="accent4">
                        <a:lumMod val="50000"/>
                      </a:schemeClr>
                    </a:solidFill>
                  </a:rPr>
                  <a:t>was full	</a:t>
                </a:r>
                <a:r>
                  <a:rPr lang="en-US" sz="1400" b="1">
                    <a:solidFill>
                      <a:schemeClr val="accent4">
                        <a:lumMod val="50000"/>
                      </a:schemeClr>
                    </a:solidFill>
                    <a:ea typeface="Cambria Math" panose="02040503050406030204" pitchFamily="18" charset="0"/>
                  </a:rPr>
                  <a:t> 	</a:t>
                </a:r>
                <a14:m>
                  <m:oMath xmlns:m="http://schemas.openxmlformats.org/officeDocument/2006/math">
                    <m:r>
                      <a:rPr lang="en-US" sz="1400" b="1" i="1" smtClean="0">
                        <a:solidFill>
                          <a:schemeClr val="accent4">
                            <a:lumMod val="50000"/>
                          </a:schemeClr>
                        </a:solidFill>
                        <a:latin typeface="Cambria Math" panose="02040503050406030204" pitchFamily="18" charset="0"/>
                        <a:ea typeface="Cambria Math" panose="02040503050406030204" pitchFamily="18" charset="0"/>
                      </a:rPr>
                      <m:t>𝟒</m:t>
                    </m:r>
                  </m:oMath>
                </a14:m>
                <a:r>
                  <a:rPr lang="en-US" sz="1400" b="1">
                    <a:solidFill>
                      <a:schemeClr val="accent4">
                        <a:lumMod val="50000"/>
                      </a:schemeClr>
                    </a:solidFill>
                  </a:rPr>
                  <a:t>	</a:t>
                </a:r>
                <a:r>
                  <a:rPr lang="en-US" sz="1400"/>
                  <a:t>	🟦🟦🟦⬜️🐢</a:t>
                </a:r>
              </a:p>
              <a:p>
                <a:pPr lvl="2"/>
                <a:r>
                  <a:rPr lang="en-US" sz="1400">
                    <a:solidFill>
                      <a:schemeClr val="bg1">
                        <a:lumMod val="75000"/>
                      </a:schemeClr>
                    </a:solidFill>
                  </a:rPr>
                  <a:t>wasn't full	</a:t>
                </a:r>
                <a14:m>
                  <m:oMath xmlns:m="http://schemas.openxmlformats.org/officeDocument/2006/math">
                    <m:r>
                      <a:rPr lang="en-US" sz="1400" b="0" i="1" smtClean="0">
                        <a:solidFill>
                          <a:schemeClr val="bg1">
                            <a:lumMod val="75000"/>
                          </a:schemeClr>
                        </a:solidFill>
                        <a:latin typeface="Cambria Math" panose="02040503050406030204" pitchFamily="18" charset="0"/>
                        <a:ea typeface="Cambria Math" panose="02040503050406030204" pitchFamily="18" charset="0"/>
                      </a:rPr>
                      <m:t>1</m:t>
                    </m:r>
                  </m:oMath>
                </a14:m>
                <a:r>
                  <a:rPr lang="en-US" sz="1400">
                    <a:solidFill>
                      <a:schemeClr val="bg1">
                        <a:lumMod val="75000"/>
                      </a:schemeClr>
                    </a:solidFill>
                  </a:rPr>
                  <a:t>	</a:t>
                </a:r>
                <a:r>
                  <a:rPr lang="en-US" sz="1400"/>
                  <a:t>	🟦🟦🟦🟦</a:t>
                </a:r>
              </a:p>
              <a:p>
                <a:pPr lvl="2"/>
                <a:r>
                  <a:rPr lang="en-US" sz="1400" b="1">
                    <a:solidFill>
                      <a:schemeClr val="accent4">
                        <a:lumMod val="50000"/>
                      </a:schemeClr>
                    </a:solidFill>
                  </a:rPr>
                  <a:t>was full	</a:t>
                </a:r>
                <a:r>
                  <a:rPr lang="en-US" sz="1400" b="1">
                    <a:solidFill>
                      <a:schemeClr val="accent4">
                        <a:lumMod val="50000"/>
                      </a:schemeClr>
                    </a:solidFill>
                    <a:ea typeface="Cambria Math" panose="02040503050406030204" pitchFamily="18" charset="0"/>
                  </a:rPr>
                  <a:t> 	</a:t>
                </a:r>
                <a14:m>
                  <m:oMath xmlns:m="http://schemas.openxmlformats.org/officeDocument/2006/math">
                    <m:r>
                      <a:rPr lang="en-US" sz="1400" b="1" i="1" smtClean="0">
                        <a:solidFill>
                          <a:schemeClr val="accent4">
                            <a:lumMod val="50000"/>
                          </a:schemeClr>
                        </a:solidFill>
                        <a:latin typeface="Cambria Math" panose="02040503050406030204" pitchFamily="18" charset="0"/>
                        <a:ea typeface="Cambria Math" panose="02040503050406030204" pitchFamily="18" charset="0"/>
                      </a:rPr>
                      <m:t>𝟖</m:t>
                    </m:r>
                  </m:oMath>
                </a14:m>
                <a:r>
                  <a:rPr lang="en-US" sz="1400" b="1">
                    <a:solidFill>
                      <a:schemeClr val="accent4">
                        <a:lumMod val="50000"/>
                      </a:schemeClr>
                    </a:solidFill>
                  </a:rPr>
                  <a:t>	</a:t>
                </a:r>
                <a:r>
                  <a:rPr lang="en-US" sz="1400"/>
                  <a:t>	🟦🟦🟦🟦🟦⬜️⬜️⬜️🐢</a:t>
                </a:r>
              </a:p>
              <a:p>
                <a:pPr lvl="2"/>
                <a:r>
                  <a:rPr lang="en-US" sz="1400">
                    <a:solidFill>
                      <a:schemeClr val="bg1">
                        <a:lumMod val="75000"/>
                      </a:schemeClr>
                    </a:solidFill>
                  </a:rPr>
                  <a:t>wasn't full	</a:t>
                </a:r>
                <a14:m>
                  <m:oMath xmlns:m="http://schemas.openxmlformats.org/officeDocument/2006/math">
                    <m:r>
                      <a:rPr lang="en-US" sz="1400" b="0" i="1" smtClean="0">
                        <a:solidFill>
                          <a:schemeClr val="bg1">
                            <a:lumMod val="75000"/>
                          </a:schemeClr>
                        </a:solidFill>
                        <a:latin typeface="Cambria Math" panose="02040503050406030204" pitchFamily="18" charset="0"/>
                      </a:rPr>
                      <m:t>1</m:t>
                    </m:r>
                  </m:oMath>
                </a14:m>
                <a:r>
                  <a:rPr lang="en-US" sz="1400">
                    <a:solidFill>
                      <a:schemeClr val="bg1">
                        <a:lumMod val="75000"/>
                      </a:schemeClr>
                    </a:solidFill>
                  </a:rPr>
                  <a:t>		🟦🟦🟦🟦🟦🟦⬜️⬜️</a:t>
                </a:r>
              </a:p>
              <a:p>
                <a:pPr lvl="2"/>
                <a:r>
                  <a:rPr lang="en-US" sz="1400">
                    <a:solidFill>
                      <a:schemeClr val="bg1">
                        <a:lumMod val="75000"/>
                      </a:schemeClr>
                    </a:solidFill>
                  </a:rPr>
                  <a:t>wasn't full	</a:t>
                </a:r>
                <a14:m>
                  <m:oMath xmlns:m="http://schemas.openxmlformats.org/officeDocument/2006/math">
                    <m:r>
                      <a:rPr lang="en-US" sz="1400" b="0" i="1" smtClean="0">
                        <a:solidFill>
                          <a:schemeClr val="bg1">
                            <a:lumMod val="75000"/>
                          </a:schemeClr>
                        </a:solidFill>
                        <a:latin typeface="Cambria Math" panose="02040503050406030204" pitchFamily="18" charset="0"/>
                      </a:rPr>
                      <m:t>1</m:t>
                    </m:r>
                  </m:oMath>
                </a14:m>
                <a:r>
                  <a:rPr lang="en-US" sz="1400">
                    <a:solidFill>
                      <a:schemeClr val="bg1">
                        <a:lumMod val="75000"/>
                      </a:schemeClr>
                    </a:solidFill>
                  </a:rPr>
                  <a:t>		🟦🟦🟦🟦🟦🟦🟦⬜️</a:t>
                </a:r>
              </a:p>
              <a:p>
                <a:pPr lvl="2"/>
                <a:r>
                  <a:rPr lang="en-US" sz="1400">
                    <a:solidFill>
                      <a:schemeClr val="bg1">
                        <a:lumMod val="75000"/>
                      </a:schemeClr>
                    </a:solidFill>
                  </a:rPr>
                  <a:t>wasn't full	</a:t>
                </a:r>
                <a14:m>
                  <m:oMath xmlns:m="http://schemas.openxmlformats.org/officeDocument/2006/math">
                    <m:r>
                      <a:rPr lang="en-US" sz="1400" b="0" i="1" smtClean="0">
                        <a:solidFill>
                          <a:schemeClr val="bg1">
                            <a:lumMod val="75000"/>
                          </a:schemeClr>
                        </a:solidFill>
                        <a:latin typeface="Cambria Math" panose="02040503050406030204" pitchFamily="18" charset="0"/>
                      </a:rPr>
                      <m:t>1</m:t>
                    </m:r>
                  </m:oMath>
                </a14:m>
                <a:r>
                  <a:rPr lang="en-US" sz="1400"/>
                  <a:t>		🟦🟦🟦🟦🟦🟦🟦🟦</a:t>
                </a:r>
              </a:p>
              <a:p>
                <a:pPr lvl="2"/>
                <a:r>
                  <a:rPr lang="en-US" sz="1400" b="1">
                    <a:solidFill>
                      <a:schemeClr val="accent4">
                        <a:lumMod val="50000"/>
                      </a:schemeClr>
                    </a:solidFill>
                  </a:rPr>
                  <a:t>was full	</a:t>
                </a:r>
                <a:r>
                  <a:rPr lang="en-US" sz="1400" b="1">
                    <a:solidFill>
                      <a:schemeClr val="accent4">
                        <a:lumMod val="50000"/>
                      </a:schemeClr>
                    </a:solidFill>
                    <a:ea typeface="Cambria Math" panose="02040503050406030204" pitchFamily="18" charset="0"/>
                  </a:rPr>
                  <a:t> 	</a:t>
                </a:r>
                <a14:m>
                  <m:oMath xmlns:m="http://schemas.openxmlformats.org/officeDocument/2006/math">
                    <m:r>
                      <a:rPr lang="en-US" sz="1400" b="1" i="1" smtClean="0">
                        <a:solidFill>
                          <a:schemeClr val="accent4">
                            <a:lumMod val="50000"/>
                          </a:schemeClr>
                        </a:solidFill>
                        <a:latin typeface="Cambria Math" panose="02040503050406030204" pitchFamily="18" charset="0"/>
                        <a:ea typeface="Cambria Math" panose="02040503050406030204" pitchFamily="18" charset="0"/>
                      </a:rPr>
                      <m:t>𝟏𝟔</m:t>
                    </m:r>
                  </m:oMath>
                </a14:m>
                <a:r>
                  <a:rPr lang="en-US" sz="1400" b="1">
                    <a:solidFill>
                      <a:schemeClr val="accent4">
                        <a:lumMod val="50000"/>
                      </a:schemeClr>
                    </a:solidFill>
                  </a:rPr>
                  <a:t>	</a:t>
                </a:r>
                <a:r>
                  <a:rPr lang="en-US" sz="1400"/>
                  <a:t>	🟦🟦🟦🟦🟦🟦🟦🟦🟦⬜️⬜️⬜️⬜️⬜️⬜️⬜️🐢</a:t>
                </a:r>
              </a:p>
              <a:p>
                <a:pPr lvl="2"/>
                <a:r>
                  <a:rPr lang="en-US" sz="1400"/>
                  <a:t> 		</a:t>
                </a:r>
                <a:r>
                  <a:rPr lang="en-US" sz="1400">
                    <a:solidFill>
                      <a:schemeClr val="bg1">
                        <a:lumMod val="75000"/>
                      </a:schemeClr>
                    </a:solidFill>
                  </a:rPr>
                  <a:t>		</a:t>
                </a:r>
                <a14:m>
                  <m:oMath xmlns:m="http://schemas.openxmlformats.org/officeDocument/2006/math">
                    <m:r>
                      <a:rPr lang="en-US" sz="1400" b="0" i="0" smtClean="0">
                        <a:solidFill>
                          <a:schemeClr val="bg1">
                            <a:lumMod val="75000"/>
                          </a:schemeClr>
                        </a:solidFill>
                        <a:latin typeface="Cambria Math" panose="02040503050406030204" pitchFamily="18" charset="0"/>
                        <a:ea typeface="Cambria Math" panose="02040503050406030204" pitchFamily="18" charset="0"/>
                      </a:rPr>
                      <m:t>…</m:t>
                    </m:r>
                  </m:oMath>
                </a14:m>
                <a:endParaRPr lang="en-US" sz="1400">
                  <a:solidFill>
                    <a:schemeClr val="bg1">
                      <a:lumMod val="75000"/>
                    </a:schemeClr>
                  </a:solidFill>
                </a:endParaRPr>
              </a:p>
              <a:p>
                <a:pPr lvl="2"/>
                <a:r>
                  <a:rPr lang="en-US" sz="1400">
                    <a:solidFill>
                      <a:schemeClr val="bg1">
                        <a:lumMod val="75000"/>
                      </a:schemeClr>
                    </a:solidFill>
                  </a:rPr>
                  <a:t> 				</a:t>
                </a:r>
                <a14:m>
                  <m:oMath xmlns:m="http://schemas.openxmlformats.org/officeDocument/2006/math">
                    <m:r>
                      <a:rPr lang="en-US" sz="1400" b="0" i="1" smtClean="0">
                        <a:solidFill>
                          <a:schemeClr val="bg1">
                            <a:lumMod val="75000"/>
                          </a:schemeClr>
                        </a:solidFill>
                        <a:latin typeface="Cambria Math" panose="02040503050406030204" pitchFamily="18" charset="0"/>
                      </a:rPr>
                      <m:t>1</m:t>
                    </m:r>
                  </m:oMath>
                </a14:m>
                <a:r>
                  <a:rPr lang="en-US" sz="1400" i="1">
                    <a:solidFill>
                      <a:schemeClr val="bg1">
                        <a:lumMod val="75000"/>
                      </a:schemeClr>
                    </a:solidFill>
                  </a:rPr>
                  <a:t>	</a:t>
                </a:r>
                <a:r>
                  <a:rPr lang="en-US" sz="1400" i="1"/>
                  <a:t>	</a:t>
                </a:r>
                <a:r>
                  <a:rPr lang="en-US" sz="1400"/>
                  <a:t>🟦🟦🟦🟦🟦🟦🟦🟦🟦🟦🟦🟦🟦🟦🟦🟦... 🟦🟦🟦🟦</a:t>
                </a:r>
                <a:endParaRPr lang="en-US" sz="1400" i="1"/>
              </a:p>
            </p:txBody>
          </p:sp>
        </mc:Choice>
        <mc:Fallback xmlns="">
          <p:sp>
            <p:nvSpPr>
              <p:cNvPr id="4" name="Content Placeholder 3">
                <a:extLst>
                  <a:ext uri="{FF2B5EF4-FFF2-40B4-BE49-F238E27FC236}">
                    <a16:creationId xmlns:a16="http://schemas.microsoft.com/office/drawing/2014/main" id="{F529C5FB-A964-D98E-99A2-99CD1BB7818E}"/>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b="-1242"/>
                </a:stretch>
              </a:blipFill>
            </p:spPr>
            <p:txBody>
              <a:bodyPr/>
              <a:lstStyle/>
              <a:p>
                <a:r>
                  <a:rPr lang="en-US">
                    <a:noFill/>
                  </a:rPr>
                  <a:t> </a:t>
                </a:r>
              </a:p>
            </p:txBody>
          </p:sp>
        </mc:Fallback>
      </mc:AlternateContent>
    </p:spTree>
    <p:extLst>
      <p:ext uri="{BB962C8B-B14F-4D97-AF65-F5344CB8AC3E}">
        <p14:creationId xmlns:p14="http://schemas.microsoft.com/office/powerpoint/2010/main" val="93549371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17602-E2F7-502B-4CAA-56C48CDA2C0E}"/>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6B36733-9154-4ADA-3960-7436192D4E94}"/>
              </a:ext>
            </a:extLst>
          </p:cNvPr>
          <p:cNvSpPr>
            <a:spLocks noGrp="1"/>
          </p:cNvSpPr>
          <p:nvPr>
            <p:ph sz="quarter" idx="4294967295"/>
          </p:nvPr>
        </p:nvSpPr>
        <p:spPr>
          <a:xfrm>
            <a:off x="-415820" y="31900"/>
            <a:ext cx="8835656" cy="5139182"/>
          </a:xfrm>
        </p:spPr>
        <p:txBody>
          <a:bodyPr>
            <a:noAutofit/>
          </a:bodyPr>
          <a:lstStyle/>
          <a:p>
            <a:pPr marL="0" indent="0">
              <a:buNone/>
            </a:pPr>
            <a:r>
              <a:rPr lang="en-US" sz="1200"/>
              <a:t>		⬜️</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 🐢</a:t>
            </a:r>
          </a:p>
          <a:p>
            <a:pPr marL="685772" lvl="2" indent="0">
              <a:buNone/>
            </a:pPr>
            <a:r>
              <a:rPr lang="en-US" sz="1200"/>
              <a:t>🟦🟦🟦🟦🟦🟦🟦🟦🟦🟦🟦🟦🟦🟦🟦🟦🟦🟦⬜️⬜️⬜️⬜️⬜️⬜️⬜️⬜️⬜️⬜️⬜️⬜️⬜️⬜️ </a:t>
            </a:r>
          </a:p>
          <a:p>
            <a:pPr marL="685772" lvl="2" indent="0">
              <a:buNone/>
            </a:pPr>
            <a:r>
              <a:rPr lang="en-US" sz="1200"/>
              <a:t>🟦🟦🟦🟦🟦🟦🟦🟦🟦🟦🟦🟦🟦🟦🟦🟦🟦🟦🟦⬜️⬜️⬜️⬜️⬜️⬜️⬜️⬜️⬜️⬜️⬜️⬜️⬜️ </a:t>
            </a:r>
          </a:p>
          <a:p>
            <a:pPr marL="685772" lvl="2" indent="0">
              <a:buNone/>
            </a:pPr>
            <a:r>
              <a:rPr lang="en-US" sz="1200"/>
              <a:t>🟦🟦🟦🟦🟦🟦🟦🟦🟦🟦🟦🟦🟦🟦🟦🟦🟦🟦🟦🟦⬜️⬜️⬜️⬜️⬜️⬜️⬜️⬜️⬜️⬜️⬜️⬜️ </a:t>
            </a:r>
          </a:p>
          <a:p>
            <a:pPr marL="685772" lvl="2" indent="0">
              <a:buNone/>
            </a:pPr>
            <a:r>
              <a:rPr lang="en-US" sz="1200"/>
              <a:t>🟦🟦🟦🟦🟦🟦🟦🟦🟦🟦🟦🟦🟦🟦🟦🟦🟦🟦🟦🟦🟦⬜️⬜️⬜️⬜️⬜️⬜️⬜️⬜️⬜️⬜️⬜️ </a:t>
            </a:r>
          </a:p>
          <a:p>
            <a:pPr marL="685772" lvl="2" indent="0">
              <a:buNone/>
            </a:pPr>
            <a:r>
              <a:rPr lang="en-US" sz="1200"/>
              <a:t>🟦🟦🟦🟦🟦🟦🟦🟦🟦🟦🟦🟦🟦🟦🟦🟦🟦🟦🟦🟦🟦🟦⬜️⬜️⬜️⬜️⬜️⬜️⬜️⬜️⬜️⬜️ </a:t>
            </a:r>
          </a:p>
          <a:p>
            <a:pPr marL="685772" lvl="2" indent="0">
              <a:buNone/>
            </a:pPr>
            <a:endParaRPr lang="en-US" sz="1200"/>
          </a:p>
          <a:p>
            <a:pPr marL="685772" lvl="2" indent="0">
              <a:buNone/>
            </a:pPr>
            <a:endParaRPr lang="en-US" sz="1200"/>
          </a:p>
        </p:txBody>
      </p:sp>
      <p:sp>
        <p:nvSpPr>
          <p:cNvPr id="3" name="TextBox 2">
            <a:extLst>
              <a:ext uri="{FF2B5EF4-FFF2-40B4-BE49-F238E27FC236}">
                <a16:creationId xmlns:a16="http://schemas.microsoft.com/office/drawing/2014/main" id="{F9D6D41F-23E1-4FA1-9B75-372D47B4A37A}"/>
              </a:ext>
            </a:extLst>
          </p:cNvPr>
          <p:cNvSpPr txBox="1"/>
          <p:nvPr/>
        </p:nvSpPr>
        <p:spPr>
          <a:xfrm>
            <a:off x="-8238" y="15427"/>
            <a:ext cx="423180" cy="5224507"/>
          </a:xfrm>
          <a:prstGeom prst="rect">
            <a:avLst/>
          </a:prstGeom>
          <a:noFill/>
        </p:spPr>
        <p:txBody>
          <a:bodyPr wrap="square">
            <a:spAutoFit/>
          </a:bodyPr>
          <a:lstStyle/>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b="1">
                <a:solidFill>
                  <a:schemeClr val="accent4">
                    <a:lumMod val="50000"/>
                  </a:schemeClr>
                </a:solidFill>
                <a:latin typeface="Consolas" panose="020B0609020204030204" pitchFamily="49" charset="0"/>
                <a:cs typeface="Consolas" panose="020B0609020204030204" pitchFamily="49" charset="0"/>
              </a:rPr>
              <a:t>2</a:t>
            </a:r>
          </a:p>
          <a:p>
            <a:pPr algn="ctr">
              <a:spcAft>
                <a:spcPts val="40"/>
              </a:spcAft>
            </a:pPr>
            <a:r>
              <a:rPr lang="en-US" sz="1440" b="1">
                <a:solidFill>
                  <a:schemeClr val="accent4">
                    <a:lumMod val="50000"/>
                  </a:schemeClr>
                </a:solidFill>
                <a:latin typeface="Consolas" panose="020B0609020204030204" pitchFamily="49" charset="0"/>
                <a:cs typeface="Consolas" panose="020B0609020204030204" pitchFamily="49" charset="0"/>
              </a:rPr>
              <a:t>4</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b="1">
                <a:solidFill>
                  <a:schemeClr val="accent4">
                    <a:lumMod val="50000"/>
                  </a:schemeClr>
                </a:solidFill>
                <a:latin typeface="Consolas" panose="020B0609020204030204" pitchFamily="49" charset="0"/>
                <a:cs typeface="Consolas" panose="020B0609020204030204" pitchFamily="49" charset="0"/>
              </a:rPr>
              <a:t>8</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b="1">
                <a:solidFill>
                  <a:schemeClr val="accent4">
                    <a:lumMod val="50000"/>
                  </a:schemeClr>
                </a:solidFill>
                <a:latin typeface="Consolas" panose="020B0609020204030204" pitchFamily="49" charset="0"/>
                <a:cs typeface="Consolas" panose="020B0609020204030204" pitchFamily="49" charset="0"/>
              </a:rPr>
              <a:t>16</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b="1">
                <a:solidFill>
                  <a:schemeClr val="accent4">
                    <a:lumMod val="50000"/>
                  </a:schemeClr>
                </a:solidFill>
                <a:latin typeface="Consolas" panose="020B0609020204030204" pitchFamily="49" charset="0"/>
                <a:cs typeface="Consolas" panose="020B0609020204030204" pitchFamily="49" charset="0"/>
              </a:rPr>
              <a:t>32</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p:txBody>
      </p:sp>
      <p:sp>
        <p:nvSpPr>
          <p:cNvPr id="5" name="TextBox 4">
            <a:extLst>
              <a:ext uri="{FF2B5EF4-FFF2-40B4-BE49-F238E27FC236}">
                <a16:creationId xmlns:a16="http://schemas.microsoft.com/office/drawing/2014/main" id="{FD5CBE03-4395-E70F-2A21-11921880C2C7}"/>
              </a:ext>
            </a:extLst>
          </p:cNvPr>
          <p:cNvSpPr txBox="1"/>
          <p:nvPr/>
        </p:nvSpPr>
        <p:spPr>
          <a:xfrm>
            <a:off x="6839817" y="3686658"/>
            <a:ext cx="423180" cy="369332"/>
          </a:xfrm>
          <a:prstGeom prst="rect">
            <a:avLst/>
          </a:prstGeom>
          <a:solidFill>
            <a:schemeClr val="bg1"/>
          </a:solidFill>
        </p:spPr>
        <p:txBody>
          <a:bodyPr wrap="square">
            <a:spAutoFit/>
          </a:bodyPr>
          <a:lstStyle/>
          <a:p>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800"/>
          </a:p>
        </p:txBody>
      </p:sp>
    </p:spTree>
    <p:extLst>
      <p:ext uri="{BB962C8B-B14F-4D97-AF65-F5344CB8AC3E}">
        <p14:creationId xmlns:p14="http://schemas.microsoft.com/office/powerpoint/2010/main" val="25873097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BB7D6D-9187-A651-4BD3-0CC4FBEAD194}"/>
              </a:ext>
            </a:extLst>
          </p:cNvPr>
          <p:cNvPicPr>
            <a:picLocks noChangeAspect="1"/>
          </p:cNvPicPr>
          <p:nvPr/>
        </p:nvPicPr>
        <p:blipFill rotWithShape="1">
          <a:blip r:embed="rId2"/>
          <a:srcRect l="7463" t="-145" r="41492" b="37573"/>
          <a:stretch/>
        </p:blipFill>
        <p:spPr>
          <a:xfrm>
            <a:off x="0" y="0"/>
            <a:ext cx="5970775" cy="5378928"/>
          </a:xfrm>
          <a:prstGeom prst="rect">
            <a:avLst/>
          </a:prstGeom>
        </p:spPr>
      </p:pic>
      <p:sp>
        <p:nvSpPr>
          <p:cNvPr id="5" name="TextBox 4">
            <a:extLst>
              <a:ext uri="{FF2B5EF4-FFF2-40B4-BE49-F238E27FC236}">
                <a16:creationId xmlns:a16="http://schemas.microsoft.com/office/drawing/2014/main" id="{37BECA6E-BE79-B012-F3AB-16D229C753AD}"/>
              </a:ext>
            </a:extLst>
          </p:cNvPr>
          <p:cNvSpPr txBox="1"/>
          <p:nvPr/>
        </p:nvSpPr>
        <p:spPr>
          <a:xfrm>
            <a:off x="-91440" y="3345"/>
            <a:ext cx="313038" cy="5355312"/>
          </a:xfrm>
          <a:prstGeom prst="rect">
            <a:avLst/>
          </a:prstGeom>
          <a:noFill/>
        </p:spPr>
        <p:txBody>
          <a:bodyPr wrap="square">
            <a:spAutoFit/>
          </a:bodyPr>
          <a:lstStyle/>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2</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4</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8</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16</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32</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64</a:t>
            </a:r>
            <a:endParaRPr lang="en-US" sz="595">
              <a:solidFill>
                <a:schemeClr val="bg1">
                  <a:lumMod val="75000"/>
                </a:schemeClr>
              </a:solidFill>
              <a:latin typeface="Consolas" panose="020B0609020204030204" pitchFamily="49" charset="0"/>
              <a:cs typeface="Consolas" panose="020B0609020204030204" pitchFamily="49" charset="0"/>
            </a:endParaRP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p:txBody>
      </p:sp>
    </p:spTree>
    <p:extLst>
      <p:ext uri="{BB962C8B-B14F-4D97-AF65-F5344CB8AC3E}">
        <p14:creationId xmlns:p14="http://schemas.microsoft.com/office/powerpoint/2010/main" val="123850943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03E63-97CA-2DEB-A603-D229A806DB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B9E051-5F7D-1CEE-8783-AC76A244E6BD}"/>
              </a:ext>
            </a:extLst>
          </p:cNvPr>
          <p:cNvSpPr>
            <a:spLocks noGrp="1"/>
          </p:cNvSpPr>
          <p:nvPr>
            <p:ph type="title"/>
          </p:nvPr>
        </p:nvSpPr>
        <p:spPr/>
        <p:txBody>
          <a:bodyPr/>
          <a:lstStyle/>
          <a:p>
            <a:r>
              <a:rPr lang="en-US" b="1"/>
              <a:t>amortized</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7683A9-63DA-7631-C351-F967BC8445EA}"/>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endParaRPr lang="en-US"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1+2+4+1+8+1+1+1+16+</m:t>
                        </m:r>
                        <m:r>
                          <a:rPr lang="en-US" sz="2400" b="0" i="1" smtClean="0">
                            <a:latin typeface="Cambria Math" panose="02040503050406030204" pitchFamily="18" charset="0"/>
                            <a:ea typeface="Cambria Math" panose="02040503050406030204" pitchFamily="18" charset="0"/>
                          </a:rPr>
                          <m:t>1+1+1+1+1+1+1+32+1+1+1+1+1+1+1+1+1+1+1+1+1+1+1+…</m:t>
                        </m:r>
                      </m:num>
                      <m:den>
                        <m:r>
                          <a:rPr lang="en-US" sz="2400" b="0" i="1" smtClean="0">
                            <a:latin typeface="Cambria Math" panose="02040503050406030204" pitchFamily="18" charset="0"/>
                            <a:ea typeface="Cambria Math" panose="02040503050406030204" pitchFamily="18" charset="0"/>
                          </a:rPr>
                          <m:t>𝑛</m:t>
                        </m:r>
                      </m:den>
                    </m:f>
                  </m:oMath>
                </a14:m>
                <a:endParaRPr lang="en-US" sz="2400" b="0">
                  <a:ea typeface="Cambria Math" panose="02040503050406030204" pitchFamily="18" charset="0"/>
                </a:endParaRPr>
              </a:p>
              <a:p>
                <a:pPr lvl="2"/>
                <a14:m>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1+…+1</m:t>
                            </m:r>
                          </m:e>
                        </m:d>
                      </m:num>
                      <m:den>
                        <m:r>
                          <a:rPr lang="en-US" sz="2400" b="0" i="1" smtClean="0">
                            <a:latin typeface="Cambria Math" panose="02040503050406030204" pitchFamily="18" charset="0"/>
                            <a:ea typeface="Cambria Math" panose="02040503050406030204" pitchFamily="18" charset="0"/>
                          </a:rPr>
                          <m:t>𝑛</m:t>
                        </m:r>
                      </m:den>
                    </m:f>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1+2+4+8+16+…</m:t>
                            </m:r>
                            <m:r>
                              <a:rPr lang="en-US" sz="2400" b="0" i="1" smtClean="0">
                                <a:latin typeface="Cambria Math" panose="02040503050406030204" pitchFamily="18" charset="0"/>
                                <a:ea typeface="Cambria Math" panose="02040503050406030204" pitchFamily="18" charset="0"/>
                              </a:rPr>
                              <m:t>𝑛</m:t>
                            </m:r>
                          </m:e>
                        </m:d>
                      </m:num>
                      <m:den>
                        <m:r>
                          <a:rPr lang="en-US" sz="2400" b="0" i="1" smtClean="0">
                            <a:latin typeface="Cambria Math" panose="02040503050406030204" pitchFamily="18" charset="0"/>
                            <a:ea typeface="Cambria Math" panose="02040503050406030204" pitchFamily="18" charset="0"/>
                          </a:rPr>
                          <m:t>𝑛</m:t>
                        </m:r>
                      </m:den>
                    </m:f>
                  </m:oMath>
                </a14:m>
                <a:endParaRPr lang="en-US" sz="2400">
                  <a:ea typeface="Cambria Math" panose="02040503050406030204" pitchFamily="18" charset="0"/>
                </a:endParaRPr>
              </a:p>
              <a:p>
                <a:pPr lvl="2"/>
                <a14:m>
                  <m:oMath xmlns:m="http://schemas.openxmlformats.org/officeDocument/2006/math">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b="0" i="1">
                                <a:latin typeface="Cambria Math" panose="02040503050406030204" pitchFamily="18" charset="0"/>
                                <a:ea typeface="Cambria Math" panose="02040503050406030204" pitchFamily="18" charset="0"/>
                              </a:rPr>
                              <m:t>𝑛</m:t>
                            </m:r>
                          </m:e>
                        </m:d>
                      </m:num>
                      <m:den>
                        <m:r>
                          <a:rPr lang="en-US" sz="2400" i="1">
                            <a:latin typeface="Cambria Math" panose="02040503050406030204" pitchFamily="18" charset="0"/>
                            <a:ea typeface="Cambria Math" panose="02040503050406030204" pitchFamily="18" charset="0"/>
                          </a:rPr>
                          <m:t>𝑛</m:t>
                        </m:r>
                      </m:den>
                    </m:f>
                    <m:r>
                      <a:rPr lang="en-US" sz="240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b="0" i="1">
                                <a:latin typeface="Cambria Math" panose="02040503050406030204" pitchFamily="18" charset="0"/>
                                <a:ea typeface="Cambria Math" panose="02040503050406030204" pitchFamily="18" charset="0"/>
                              </a:rPr>
                              <m:t>2</m:t>
                            </m:r>
                            <m:r>
                              <a:rPr lang="en-US" sz="2400" b="0" i="1">
                                <a:latin typeface="Cambria Math" panose="02040503050406030204" pitchFamily="18" charset="0"/>
                                <a:ea typeface="Cambria Math" panose="02040503050406030204" pitchFamily="18" charset="0"/>
                              </a:rPr>
                              <m:t>𝑛</m:t>
                            </m:r>
                            <m:r>
                              <a:rPr lang="en-US" sz="2400" b="0" i="1">
                                <a:latin typeface="Cambria Math" panose="02040503050406030204" pitchFamily="18" charset="0"/>
                                <a:ea typeface="Cambria Math" panose="02040503050406030204" pitchFamily="18" charset="0"/>
                              </a:rPr>
                              <m:t>−1</m:t>
                            </m:r>
                          </m:e>
                        </m:d>
                      </m:num>
                      <m:den>
                        <m:r>
                          <a:rPr lang="en-US" sz="2400" i="1">
                            <a:latin typeface="Cambria Math" panose="02040503050406030204" pitchFamily="18" charset="0"/>
                            <a:ea typeface="Cambria Math" panose="02040503050406030204" pitchFamily="18" charset="0"/>
                          </a:rPr>
                          <m:t>𝑛</m:t>
                        </m:r>
                      </m:den>
                    </m:f>
                  </m:oMath>
                </a14:m>
                <a:endParaRPr lang="en-US" sz="2400" b="0"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sz="2400" i="1" smtClean="0">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𝑛</m:t>
                            </m:r>
                          </m:e>
                        </m:d>
                      </m:num>
                      <m:den>
                        <m:r>
                          <a:rPr lang="en-US" sz="2400" i="1">
                            <a:latin typeface="Cambria Math" panose="02040503050406030204" pitchFamily="18" charset="0"/>
                            <a:ea typeface="Cambria Math" panose="02040503050406030204" pitchFamily="18" charset="0"/>
                          </a:rPr>
                          <m:t>𝑛</m:t>
                        </m:r>
                      </m:den>
                    </m:f>
                    <m:r>
                      <a:rPr lang="en-US" sz="240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𝑛</m:t>
                            </m:r>
                          </m:e>
                        </m:d>
                      </m:num>
                      <m:den>
                        <m:r>
                          <a:rPr lang="en-US" sz="2400" i="1">
                            <a:latin typeface="Cambria Math" panose="02040503050406030204" pitchFamily="18" charset="0"/>
                            <a:ea typeface="Cambria Math" panose="02040503050406030204" pitchFamily="18" charset="0"/>
                          </a:rPr>
                          <m:t>𝑛</m:t>
                        </m:r>
                      </m:den>
                    </m:f>
                  </m:oMath>
                </a14:m>
                <a:endParaRPr lang="en-US" sz="2400"/>
              </a:p>
              <a:p>
                <a:pPr lvl="2"/>
                <a14:m>
                  <m:oMath xmlns:m="http://schemas.openxmlformats.org/officeDocument/2006/math">
                    <m:r>
                      <a:rPr lang="en-US" sz="2400" i="1" smtClean="0">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m:t>
                        </m:r>
                      </m:e>
                    </m:d>
                  </m:oMath>
                </a14:m>
                <a:r>
                  <a:rPr lang="en-US" sz="2400"/>
                  <a:t> 🙂</a:t>
                </a:r>
              </a:p>
              <a:p>
                <a:pPr lvl="2"/>
                <a:endParaRPr lang="en-US"/>
              </a:p>
            </p:txBody>
          </p:sp>
        </mc:Choice>
        <mc:Fallback xmlns="">
          <p:sp>
            <p:nvSpPr>
              <p:cNvPr id="3" name="Content Placeholder 2">
                <a:extLst>
                  <a:ext uri="{FF2B5EF4-FFF2-40B4-BE49-F238E27FC236}">
                    <a16:creationId xmlns:a16="http://schemas.microsoft.com/office/drawing/2014/main" id="{5D7683A9-63DA-7631-C351-F967BC8445EA}"/>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31944" b="-1863"/>
                </a:stretch>
              </a:blipFill>
            </p:spPr>
            <p:txBody>
              <a:bodyPr/>
              <a:lstStyle/>
              <a:p>
                <a:r>
                  <a:rPr lang="en-US">
                    <a:noFill/>
                  </a:rPr>
                  <a:t> </a:t>
                </a:r>
              </a:p>
            </p:txBody>
          </p:sp>
        </mc:Fallback>
      </mc:AlternateContent>
    </p:spTree>
    <p:extLst>
      <p:ext uri="{BB962C8B-B14F-4D97-AF65-F5344CB8AC3E}">
        <p14:creationId xmlns:p14="http://schemas.microsoft.com/office/powerpoint/2010/main" val="192986974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72C3B-691F-A53F-BA07-9F889F4116F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9D9775C-5359-49F6-CF71-490AF75CE3F6}"/>
              </a:ext>
            </a:extLst>
          </p:cNvPr>
          <p:cNvSpPr>
            <a:spLocks noGrp="1"/>
          </p:cNvSpPr>
          <p:nvPr>
            <p:ph type="title"/>
          </p:nvPr>
        </p:nvSpPr>
        <p:spPr/>
        <p:txBody>
          <a:bodyPr/>
          <a:lstStyle/>
          <a:p>
            <a:r>
              <a:rPr lang="en-US"/>
              <a:t>the amortized run time is less "pessimistic" than worst case</a:t>
            </a:r>
          </a:p>
        </p:txBody>
      </p:sp>
    </p:spTree>
    <p:extLst>
      <p:ext uri="{BB962C8B-B14F-4D97-AF65-F5344CB8AC3E}">
        <p14:creationId xmlns:p14="http://schemas.microsoft.com/office/powerpoint/2010/main" val="305822116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B6729-41B4-E99D-938F-2C733DFD895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87BF26E-3F48-CBC0-E0E5-857BB51A3FC1}"/>
              </a:ext>
            </a:extLst>
          </p:cNvPr>
          <p:cNvSpPr>
            <a:spLocks noGrp="1"/>
          </p:cNvSpPr>
          <p:nvPr>
            <p:ph type="title"/>
          </p:nvPr>
        </p:nvSpPr>
        <p:spPr/>
        <p:txBody>
          <a:bodyPr/>
          <a:lstStyle/>
          <a:p>
            <a:r>
              <a:rPr lang="en-US"/>
              <a:t>the most relevant runtime depends on </a:t>
            </a:r>
            <a:r>
              <a:rPr lang="en-US" b="1"/>
              <a:t>context</a:t>
            </a:r>
            <a:br>
              <a:rPr lang="en-US"/>
            </a:br>
            <a:br>
              <a:rPr lang="en-US"/>
            </a:br>
            <a:r>
              <a:rPr lang="en-US" sz="2800"/>
              <a:t>💭 when might worst case be more relevant?</a:t>
            </a:r>
            <a:br>
              <a:rPr lang="en-US" sz="2800"/>
            </a:b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when might </a:t>
            </a:r>
            <a:r>
              <a:rPr lang="en-US" sz="2800">
                <a:solidFill>
                  <a:srgbClr val="000000"/>
                </a:solidFill>
                <a:latin typeface="Arial"/>
              </a:rPr>
              <a:t>amortized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be more </a:t>
            </a:r>
            <a:r>
              <a:rPr lang="en-US" sz="2800"/>
              <a:t>relevant</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19953008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97F2D-C49D-5771-55C5-AEAEBE46242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34B6456-B311-2C62-9E00-B0B98EF52281}"/>
              </a:ext>
            </a:extLst>
          </p:cNvPr>
          <p:cNvSpPr>
            <a:spLocks noGrp="1"/>
          </p:cNvSpPr>
          <p:nvPr>
            <p:ph type="title"/>
          </p:nvPr>
        </p:nvSpPr>
        <p:spPr/>
        <p:txBody>
          <a:bodyPr/>
          <a:lstStyle/>
          <a:p>
            <a:r>
              <a:rPr lang="en-US"/>
              <a:t>best case and worst case runtime of inserting into the </a:t>
            </a:r>
            <a:r>
              <a:rPr lang="en-US" i="1"/>
              <a:t>front </a:t>
            </a:r>
            <a:r>
              <a:rPr lang="en-US"/>
              <a:t>of an array list</a:t>
            </a:r>
          </a:p>
        </p:txBody>
      </p:sp>
    </p:spTree>
    <p:extLst>
      <p:ext uri="{BB962C8B-B14F-4D97-AF65-F5344CB8AC3E}">
        <p14:creationId xmlns:p14="http://schemas.microsoft.com/office/powerpoint/2010/main" val="375141515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DA59B-2E36-5A04-8E47-7DB0380712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9FCDE9-8AA5-5E8B-15A6-C0F72BF7090E}"/>
              </a:ext>
            </a:extLst>
          </p:cNvPr>
          <p:cNvSpPr>
            <a:spLocks noGrp="1"/>
          </p:cNvSpPr>
          <p:nvPr>
            <p:ph type="title"/>
          </p:nvPr>
        </p:nvSpPr>
        <p:spPr/>
        <p:txBody>
          <a:bodyPr/>
          <a:lstStyle/>
          <a:p>
            <a:r>
              <a:rPr lang="en-US" b="1"/>
              <a:t>best case and worst cast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B575C7A-1A38-D791-838B-9565E5718AAA}"/>
                  </a:ext>
                </a:extLst>
              </p:cNvPr>
              <p:cNvSpPr>
                <a:spLocks noGrp="1"/>
              </p:cNvSpPr>
              <p:nvPr>
                <p:ph sz="quarter" idx="10"/>
              </p:nvPr>
            </p:nvSpPr>
            <p:spPr/>
            <p:txBody>
              <a:bodyPr>
                <a:normAutofit lnSpcReduction="10000"/>
              </a:bodyPr>
              <a:lstStyle/>
              <a:p>
                <a:r>
                  <a:rPr lang="en-US"/>
                  <a:t>the </a:t>
                </a:r>
                <a:r>
                  <a:rPr lang="en-US" b="1"/>
                  <a:t>best case </a:t>
                </a:r>
                <a:r>
                  <a:rPr lang="en-US"/>
                  <a:t>of inserting an element into the front of an array list i</a:t>
                </a:r>
                <a:r>
                  <a:rPr lang="en-US" sz="1800"/>
                  <a:t>s when the array list's internal array still has at least one "empty slot"</a:t>
                </a:r>
              </a:p>
              <a:p>
                <a:pPr lvl="2"/>
                <a:r>
                  <a:rPr lang="en-US"/>
                  <a:t>in this case, we have to...</a:t>
                </a:r>
              </a:p>
              <a:p>
                <a:pPr lvl="3"/>
                <a:r>
                  <a:rPr lang="en-US"/>
                  <a:t>"move over" n 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r>
                  <a:rPr lang="en-US"/>
                  <a:t>the </a:t>
                </a:r>
                <a:r>
                  <a:rPr lang="en-US" b="1"/>
                  <a:t>worst case </a:t>
                </a:r>
                <a:r>
                  <a:rPr lang="en-US"/>
                  <a:t>of inserting an element into the front of an array list i</a:t>
                </a:r>
                <a:r>
                  <a:rPr lang="en-US" sz="1800"/>
                  <a:t>s when the array list's internal array is full</a:t>
                </a:r>
              </a:p>
              <a:p>
                <a:pPr lvl="2"/>
                <a:r>
                  <a:rPr lang="en-US"/>
                  <a:t>in this case, we have to...</a:t>
                </a:r>
              </a:p>
              <a:p>
                <a:pPr lvl="3"/>
                <a:r>
                  <a:rPr lang="en-US"/>
                  <a:t>allocate an array of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copy of over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593" t="-1345"/>
                </a:stretch>
              </a:blipFill>
            </p:spPr>
            <p:txBody>
              <a:bodyPr/>
              <a:lstStyle/>
              <a:p>
                <a:r>
                  <a:rPr lang="en-US">
                    <a:noFill/>
                  </a:rPr>
                  <a:t> </a:t>
                </a:r>
              </a:p>
            </p:txBody>
          </p:sp>
        </mc:Fallback>
      </mc:AlternateContent>
    </p:spTree>
    <p:extLst>
      <p:ext uri="{BB962C8B-B14F-4D97-AF65-F5344CB8AC3E}">
        <p14:creationId xmlns:p14="http://schemas.microsoft.com/office/powerpoint/2010/main" val="382068687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B8B70-E571-7E79-7BD4-10026EDCD47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8A2D7EE-E7DE-2683-F227-D13BA192F1CA}"/>
              </a:ext>
            </a:extLst>
          </p:cNvPr>
          <p:cNvSpPr>
            <a:spLocks noGrp="1"/>
          </p:cNvSpPr>
          <p:nvPr>
            <p:ph type="title"/>
          </p:nvPr>
        </p:nvSpPr>
        <p:spPr/>
        <p:txBody>
          <a:bodyPr/>
          <a:lstStyle/>
          <a:p>
            <a:r>
              <a:rPr lang="en-US" b="1"/>
              <a:t>lesson?: </a:t>
            </a:r>
            <a:r>
              <a:rPr lang="en-US"/>
              <a:t>sometimes best case and worst case are the same</a:t>
            </a:r>
          </a:p>
        </p:txBody>
      </p:sp>
    </p:spTree>
    <p:extLst>
      <p:ext uri="{BB962C8B-B14F-4D97-AF65-F5344CB8AC3E}">
        <p14:creationId xmlns:p14="http://schemas.microsoft.com/office/powerpoint/2010/main" val="155831794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880BE-743F-02B8-FA96-8AD4E0C1DC6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3AAB71F-1BC5-0A57-23B6-5F2DCE113118}"/>
              </a:ext>
            </a:extLst>
          </p:cNvPr>
          <p:cNvSpPr>
            <a:spLocks noGrp="1"/>
          </p:cNvSpPr>
          <p:nvPr>
            <p:ph type="title"/>
          </p:nvPr>
        </p:nvSpPr>
        <p:spPr/>
        <p:txBody>
          <a:bodyPr/>
          <a:lstStyle/>
          <a:p>
            <a:pPr>
              <a:tabLst>
                <a:tab pos="5994400" algn="l"/>
              </a:tabLst>
            </a:pPr>
            <a:r>
              <a:rPr lang="en-US" sz="6600"/>
              <a:t>deleting while iterating backwards,</a:t>
            </a:r>
            <a:br>
              <a:rPr lang="en-US" sz="6600"/>
            </a:br>
            <a:r>
              <a:rPr lang="en-US" sz="6600"/>
              <a:t>grugbrain, comments </a:t>
            </a:r>
            <a:r>
              <a:rPr lang="en-US" sz="1200"/>
              <a:t>(including stb)</a:t>
            </a:r>
            <a:r>
              <a:rPr lang="en-US" sz="6600"/>
              <a:t>,</a:t>
            </a:r>
            <a:r>
              <a:rPr lang="en-US" sz="3200"/>
              <a:t> </a:t>
            </a:r>
            <a:r>
              <a:rPr lang="en-US" sz="6600"/>
              <a:t>Vim, Kahoot!</a:t>
            </a:r>
            <a:r>
              <a:rPr lang="en-US" sz="2800"/>
              <a:t> </a:t>
            </a:r>
            <a:r>
              <a:rPr lang="en-US" sz="700"/>
              <a:t>(including Jim's unpublished Kahoot! op-ed) </a:t>
            </a:r>
            <a:endParaRPr lang="en-US" sz="6600"/>
          </a:p>
        </p:txBody>
      </p:sp>
      <p:sp>
        <p:nvSpPr>
          <p:cNvPr id="2" name="TextBox 1">
            <a:extLst>
              <a:ext uri="{FF2B5EF4-FFF2-40B4-BE49-F238E27FC236}">
                <a16:creationId xmlns:a16="http://schemas.microsoft.com/office/drawing/2014/main" id="{8FC7C0BB-4212-5ABF-5124-E59ACF3CA5EE}"/>
              </a:ext>
            </a:extLst>
          </p:cNvPr>
          <p:cNvSpPr txBox="1"/>
          <p:nvPr/>
        </p:nvSpPr>
        <p:spPr>
          <a:xfrm>
            <a:off x="276447" y="340241"/>
            <a:ext cx="1509823" cy="923330"/>
          </a:xfrm>
          <a:prstGeom prst="rect">
            <a:avLst/>
          </a:prstGeom>
          <a:noFill/>
        </p:spPr>
        <p:txBody>
          <a:bodyPr wrap="square" rtlCol="0">
            <a:spAutoFit/>
          </a:bodyPr>
          <a:lstStyle/>
          <a:p>
            <a:pPr algn="ctr"/>
            <a:r>
              <a:rPr lang="en-US" b="1">
                <a:solidFill>
                  <a:schemeClr val="bg1"/>
                </a:solidFill>
              </a:rPr>
              <a:t>choose your own adventure!</a:t>
            </a:r>
          </a:p>
        </p:txBody>
      </p:sp>
    </p:spTree>
    <p:extLst>
      <p:ext uri="{BB962C8B-B14F-4D97-AF65-F5344CB8AC3E}">
        <p14:creationId xmlns:p14="http://schemas.microsoft.com/office/powerpoint/2010/main" val="2751663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0C0887-2FFA-5DB0-F1C8-CAB1B7DCA301}"/>
              </a:ext>
            </a:extLst>
          </p:cNvPr>
          <p:cNvSpPr>
            <a:spLocks noGrp="1"/>
          </p:cNvSpPr>
          <p:nvPr>
            <p:ph type="title"/>
          </p:nvPr>
        </p:nvSpPr>
        <p:spPr/>
        <p:txBody>
          <a:bodyPr/>
          <a:lstStyle/>
          <a:p>
            <a:pPr algn="l"/>
            <a:r>
              <a:rPr lang="en-US"/>
              <a:t>you can get (very) formal about this</a:t>
            </a:r>
          </a:p>
        </p:txBody>
      </p:sp>
      <p:sp>
        <p:nvSpPr>
          <p:cNvPr id="5" name="Content Placeholder 4">
            <a:extLst>
              <a:ext uri="{FF2B5EF4-FFF2-40B4-BE49-F238E27FC236}">
                <a16:creationId xmlns:a16="http://schemas.microsoft.com/office/drawing/2014/main" id="{779D0D7D-97DF-B599-1084-879F1AD7A6F8}"/>
              </a:ext>
            </a:extLst>
          </p:cNvPr>
          <p:cNvSpPr>
            <a:spLocks noGrp="1"/>
          </p:cNvSpPr>
          <p:nvPr>
            <p:ph sz="quarter" idx="10"/>
          </p:nvPr>
        </p:nvSpPr>
        <p:spPr/>
        <p:txBody>
          <a:bodyPr>
            <a:noAutofit/>
          </a:bodyPr>
          <a:lstStyle/>
          <a:p>
            <a:pPr marL="0" indent="0" algn="l">
              <a:buNone/>
            </a:pPr>
            <a:r>
              <a:rPr lang="en-US" sz="1400" b="0" i="0" u="none" strike="noStrike">
                <a:solidFill>
                  <a:schemeClr val="bg2"/>
                </a:solidFill>
                <a:effectLst/>
                <a:latin typeface="Arial" panose="020B0604020202020204" pitchFamily="34" charset="0"/>
              </a:rPr>
              <a:t>The abstract list type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with elements of some type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 </a:t>
            </a:r>
            <a:r>
              <a:rPr lang="en-US" sz="1400" b="0" i="0" u="none" strike="noStrike">
                <a:solidFill>
                  <a:schemeClr val="bg2"/>
                </a:solidFill>
                <a:effectLst/>
                <a:latin typeface="Arial" panose="020B0604020202020204" pitchFamily="34" charset="0"/>
                <a:hlinkClick r:id="rId2" tooltip="Type polymorphism">
                  <a:extLst>
                    <a:ext uri="{A12FA001-AC4F-418D-AE19-62706E023703}">
                      <ahyp:hlinkClr xmlns:ahyp="http://schemas.microsoft.com/office/drawing/2018/hyperlinkcolor" val="tx"/>
                    </a:ext>
                  </a:extLst>
                </a:hlinkClick>
              </a:rPr>
              <a:t>monomorphic</a:t>
            </a:r>
            <a:r>
              <a:rPr lang="en-US" sz="1400" b="0" i="0" u="none" strike="noStrike">
                <a:solidFill>
                  <a:schemeClr val="bg2"/>
                </a:solidFill>
                <a:effectLst/>
                <a:latin typeface="Arial" panose="020B0604020202020204" pitchFamily="34" charset="0"/>
              </a:rPr>
              <a:t> list) is defined by the following functions:</a:t>
            </a:r>
          </a:p>
          <a:p>
            <a:pPr marL="342886" lvl="1" indent="0">
              <a:buNone/>
            </a:pPr>
            <a:r>
              <a:rPr lang="en-US" sz="1400">
                <a:solidFill>
                  <a:schemeClr val="bg2"/>
                </a:solidFill>
              </a:rPr>
              <a:t>nil: () → </a:t>
            </a:r>
            <a:r>
              <a:rPr lang="en-US" sz="1400" i="1">
                <a:solidFill>
                  <a:schemeClr val="bg2"/>
                </a:solidFill>
                <a:effectLst/>
              </a:rPr>
              <a:t>L</a:t>
            </a:r>
          </a:p>
          <a:p>
            <a:pPr marL="342886" lvl="1" indent="0">
              <a:buNone/>
            </a:pPr>
            <a:r>
              <a:rPr lang="en-US" sz="1400">
                <a:solidFill>
                  <a:schemeClr val="bg2"/>
                </a:solidFill>
              </a:rPr>
              <a:t>cons: </a:t>
            </a:r>
            <a:r>
              <a:rPr lang="en-US" sz="1400" i="1">
                <a:solidFill>
                  <a:schemeClr val="bg2"/>
                </a:solidFill>
                <a:effectLst/>
              </a:rPr>
              <a:t>E</a:t>
            </a:r>
            <a:r>
              <a:rPr lang="en-US" sz="1400">
                <a:solidFill>
                  <a:schemeClr val="bg2"/>
                </a:solidFill>
              </a:rPr>
              <a:t> ×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marL="342886" lvl="1" indent="0">
              <a:buNone/>
            </a:pPr>
            <a:r>
              <a:rPr lang="en-US" sz="1400">
                <a:solidFill>
                  <a:schemeClr val="bg2"/>
                </a:solidFill>
              </a:rPr>
              <a:t>first: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marL="342886" lvl="1" indent="0">
              <a:buNone/>
            </a:pPr>
            <a:r>
              <a:rPr lang="en-US" sz="1400">
                <a:solidFill>
                  <a:schemeClr val="bg2"/>
                </a:solidFill>
              </a:rPr>
              <a:t>rest: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marL="0" indent="0" algn="l">
              <a:buNone/>
            </a:pPr>
            <a:r>
              <a:rPr lang="en-US" sz="1400" b="0" i="0" u="none" strike="noStrike">
                <a:solidFill>
                  <a:schemeClr val="bg2"/>
                </a:solidFill>
                <a:effectLst/>
                <a:latin typeface="Arial" panose="020B0604020202020204" pitchFamily="34" charset="0"/>
              </a:rPr>
              <a:t>with the axioms</a:t>
            </a:r>
          </a:p>
          <a:p>
            <a:pPr marL="342886" lvl="1" indent="0">
              <a:buNone/>
            </a:pPr>
            <a:r>
              <a:rPr lang="en-US" sz="1400">
                <a:solidFill>
                  <a:schemeClr val="bg2"/>
                </a:solidFill>
              </a:rPr>
              <a:t>first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marL="342886" lvl="1" indent="0">
              <a:buNone/>
            </a:pPr>
            <a:r>
              <a:rPr lang="en-US" sz="1400">
                <a:solidFill>
                  <a:schemeClr val="bg2"/>
                </a:solidFill>
              </a:rPr>
              <a:t>rest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marL="0" indent="0" algn="l">
              <a:buNone/>
            </a:pPr>
            <a:r>
              <a:rPr lang="en-US" sz="1400" b="0" i="0" u="none" strike="noStrike">
                <a:solidFill>
                  <a:schemeClr val="bg2"/>
                </a:solidFill>
                <a:effectLst/>
                <a:latin typeface="Arial" panose="020B0604020202020204" pitchFamily="34" charset="0"/>
              </a:rPr>
              <a:t>for any element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and any list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It is implicit that</a:t>
            </a:r>
          </a:p>
          <a:p>
            <a:pPr marL="342886" lvl="1" indent="0">
              <a:buNone/>
            </a:pPr>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marL="342886" lvl="1" indent="0">
              <a:buNone/>
            </a:pPr>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marL="342886" lvl="1" indent="0">
              <a:buNone/>
            </a:pPr>
            <a:r>
              <a:rPr lang="en-US" sz="1400">
                <a:solidFill>
                  <a:schemeClr val="bg2"/>
                </a:solidFill>
              </a:rPr>
              <a:t>cons (</a:t>
            </a:r>
            <a:r>
              <a:rPr lang="en-US" sz="1400" i="1">
                <a:solidFill>
                  <a:schemeClr val="bg2"/>
                </a:solidFill>
                <a:effectLst/>
              </a:rPr>
              <a:t>e</a:t>
            </a:r>
            <a:r>
              <a:rPr lang="en-US" sz="1400" baseline="-25000">
                <a:solidFill>
                  <a:schemeClr val="bg2"/>
                </a:solidFill>
                <a:effectLst/>
              </a:rPr>
              <a:t>1</a:t>
            </a:r>
            <a:r>
              <a:rPr lang="en-US" sz="1400">
                <a:solidFill>
                  <a:schemeClr val="bg2"/>
                </a:solidFill>
              </a:rPr>
              <a:t>, </a:t>
            </a:r>
            <a:r>
              <a:rPr lang="en-US" sz="1400" i="1">
                <a:solidFill>
                  <a:schemeClr val="bg2"/>
                </a:solidFill>
                <a:effectLst/>
              </a:rPr>
              <a:t>l</a:t>
            </a:r>
            <a:r>
              <a:rPr lang="en-US" sz="1400" baseline="-25000">
                <a:solidFill>
                  <a:schemeClr val="bg2"/>
                </a:solidFill>
                <a:effectLst/>
              </a:rPr>
              <a:t>1</a:t>
            </a:r>
            <a:r>
              <a:rPr lang="en-US" sz="1400">
                <a:solidFill>
                  <a:schemeClr val="bg2"/>
                </a:solidFill>
              </a:rPr>
              <a:t>) = cons (</a:t>
            </a:r>
            <a:r>
              <a:rPr lang="en-US" sz="1400" i="1">
                <a:solidFill>
                  <a:schemeClr val="bg2"/>
                </a:solidFill>
                <a:effectLst/>
              </a:rPr>
              <a:t>e</a:t>
            </a:r>
            <a:r>
              <a:rPr lang="en-US" sz="1400" baseline="-25000">
                <a:solidFill>
                  <a:schemeClr val="bg2"/>
                </a:solidFill>
                <a:effectLst/>
              </a:rPr>
              <a:t>2</a:t>
            </a:r>
            <a:r>
              <a:rPr lang="en-US" sz="1400">
                <a:solidFill>
                  <a:schemeClr val="bg2"/>
                </a:solidFill>
              </a:rPr>
              <a:t>, </a:t>
            </a:r>
            <a:r>
              <a:rPr lang="en-US" sz="1400" i="1">
                <a:solidFill>
                  <a:schemeClr val="bg2"/>
                </a:solidFill>
                <a:effectLst/>
              </a:rPr>
              <a:t>l</a:t>
            </a:r>
            <a:r>
              <a:rPr lang="en-US" sz="1400" baseline="-25000">
                <a:solidFill>
                  <a:schemeClr val="bg2"/>
                </a:solidFill>
                <a:effectLst/>
              </a:rPr>
              <a:t>2</a:t>
            </a:r>
            <a:r>
              <a:rPr lang="en-US" sz="1400">
                <a:solidFill>
                  <a:schemeClr val="bg2"/>
                </a:solidFill>
              </a:rPr>
              <a:t>) if </a:t>
            </a:r>
            <a:r>
              <a:rPr lang="en-US" sz="1400" i="1">
                <a:solidFill>
                  <a:schemeClr val="bg2"/>
                </a:solidFill>
                <a:effectLst/>
              </a:rPr>
              <a:t>e</a:t>
            </a:r>
            <a:r>
              <a:rPr lang="en-US" sz="1400" baseline="-25000">
                <a:solidFill>
                  <a:schemeClr val="bg2"/>
                </a:solidFill>
                <a:effectLst/>
              </a:rPr>
              <a:t>1</a:t>
            </a:r>
            <a:r>
              <a:rPr lang="en-US" sz="1400">
                <a:solidFill>
                  <a:schemeClr val="bg2"/>
                </a:solidFill>
              </a:rPr>
              <a:t> = </a:t>
            </a:r>
            <a:r>
              <a:rPr lang="en-US" sz="1400" i="1">
                <a:solidFill>
                  <a:schemeClr val="bg2"/>
                </a:solidFill>
                <a:effectLst/>
              </a:rPr>
              <a:t>e</a:t>
            </a:r>
            <a:r>
              <a:rPr lang="en-US" sz="1400" baseline="-25000">
                <a:solidFill>
                  <a:schemeClr val="bg2"/>
                </a:solidFill>
                <a:effectLst/>
              </a:rPr>
              <a:t>2</a:t>
            </a:r>
            <a:r>
              <a:rPr lang="en-US" sz="1400">
                <a:solidFill>
                  <a:schemeClr val="bg2"/>
                </a:solidFill>
              </a:rPr>
              <a:t> and </a:t>
            </a:r>
            <a:r>
              <a:rPr lang="en-US" sz="1400" i="1">
                <a:solidFill>
                  <a:schemeClr val="bg2"/>
                </a:solidFill>
                <a:effectLst/>
              </a:rPr>
              <a:t>l</a:t>
            </a:r>
            <a:r>
              <a:rPr lang="en-US" sz="1400" baseline="-25000">
                <a:solidFill>
                  <a:schemeClr val="bg2"/>
                </a:solidFill>
                <a:effectLst/>
              </a:rPr>
              <a:t>1</a:t>
            </a:r>
            <a:r>
              <a:rPr lang="en-US" sz="1400">
                <a:solidFill>
                  <a:schemeClr val="bg2"/>
                </a:solidFill>
              </a:rPr>
              <a:t> = </a:t>
            </a:r>
            <a:r>
              <a:rPr lang="en-US" sz="1400" i="1">
                <a:solidFill>
                  <a:schemeClr val="bg2"/>
                </a:solidFill>
                <a:effectLst/>
              </a:rPr>
              <a:t>l</a:t>
            </a:r>
            <a:r>
              <a:rPr lang="en-US" sz="1400" baseline="-25000">
                <a:solidFill>
                  <a:schemeClr val="bg2"/>
                </a:solidFill>
                <a:effectLst/>
              </a:rPr>
              <a:t>2</a:t>
            </a:r>
          </a:p>
          <a:p>
            <a:pPr marL="0" indent="0" algn="l">
              <a:buNone/>
            </a:pPr>
            <a:r>
              <a:rPr lang="en-US" sz="1400" b="0" i="0" u="none" strike="noStrike">
                <a:solidFill>
                  <a:schemeClr val="bg2"/>
                </a:solidFill>
                <a:effectLst/>
                <a:latin typeface="Arial" panose="020B0604020202020204" pitchFamily="34" charset="0"/>
              </a:rPr>
              <a:t>Note that first (nil ()) and rest (nil ()) are not defined.</a:t>
            </a:r>
          </a:p>
          <a:p>
            <a:pPr marL="0" indent="0" algn="l">
              <a:buNone/>
            </a:pPr>
            <a:r>
              <a:rPr lang="en-US" sz="1400" b="0" i="0" u="none" strike="noStrike">
                <a:solidFill>
                  <a:schemeClr val="bg2"/>
                </a:solidFill>
                <a:effectLst/>
                <a:latin typeface="Arial" panose="020B0604020202020204" pitchFamily="34" charset="0"/>
              </a:rPr>
              <a:t>These axioms are equivalent to those of the abstract </a:t>
            </a:r>
            <a:r>
              <a:rPr lang="en-US" sz="1400" b="0" i="0" u="none" strike="noStrike">
                <a:solidFill>
                  <a:schemeClr val="bg2"/>
                </a:solidFill>
                <a:effectLst/>
                <a:latin typeface="Arial" panose="020B0604020202020204" pitchFamily="34" charset="0"/>
                <a:hlinkClick r:id="rId3" tooltip="Stack (abstract data type)">
                  <a:extLst>
                    <a:ext uri="{A12FA001-AC4F-418D-AE19-62706E023703}">
                      <ahyp:hlinkClr xmlns:ahyp="http://schemas.microsoft.com/office/drawing/2018/hyperlinkcolor" val="tx"/>
                    </a:ext>
                  </a:extLst>
                </a:hlinkClick>
              </a:rPr>
              <a:t>stack</a:t>
            </a:r>
            <a:r>
              <a:rPr lang="en-US" sz="1400" b="0" i="0" u="none" strike="noStrike">
                <a:solidFill>
                  <a:schemeClr val="bg2"/>
                </a:solidFill>
                <a:effectLst/>
                <a:latin typeface="Arial" panose="020B0604020202020204" pitchFamily="34" charset="0"/>
              </a:rPr>
              <a:t> data type.</a:t>
            </a:r>
          </a:p>
        </p:txBody>
      </p:sp>
      <p:sp>
        <p:nvSpPr>
          <p:cNvPr id="2" name="TextBox 1">
            <a:extLst>
              <a:ext uri="{FF2B5EF4-FFF2-40B4-BE49-F238E27FC236}">
                <a16:creationId xmlns:a16="http://schemas.microsoft.com/office/drawing/2014/main" id="{089E21BE-A8B6-112F-13B6-F38372DB4217}"/>
              </a:ext>
            </a:extLst>
          </p:cNvPr>
          <p:cNvSpPr txBox="1"/>
          <p:nvPr/>
        </p:nvSpPr>
        <p:spPr>
          <a:xfrm>
            <a:off x="4572000" y="3647515"/>
            <a:ext cx="1014292" cy="923330"/>
          </a:xfrm>
          <a:prstGeom prst="rect">
            <a:avLst/>
          </a:prstGeom>
          <a:noFill/>
        </p:spPr>
        <p:txBody>
          <a:bodyPr wrap="square" rtlCol="0">
            <a:spAutoFit/>
          </a:bodyPr>
          <a:lstStyle/>
          <a:p>
            <a:r>
              <a:rPr lang="en-US" sz="5400">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202097143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47BFD04-6D50-1DCC-DCC9-DB1082D516A6}"/>
              </a:ext>
            </a:extLst>
          </p:cNvPr>
          <p:cNvSpPr>
            <a:spLocks noGrp="1"/>
          </p:cNvSpPr>
          <p:nvPr>
            <p:ph type="title"/>
          </p:nvPr>
        </p:nvSpPr>
        <p:spPr/>
        <p:txBody>
          <a:bodyPr/>
          <a:lstStyle/>
          <a:p>
            <a:r>
              <a:rPr lang="en-US">
                <a:hlinkClick r:id="rId2"/>
              </a:rPr>
              <a:t>https://grugbrain.dev</a:t>
            </a:r>
            <a:endParaRPr lang="en-US"/>
          </a:p>
        </p:txBody>
      </p:sp>
    </p:spTree>
    <p:extLst>
      <p:ext uri="{BB962C8B-B14F-4D97-AF65-F5344CB8AC3E}">
        <p14:creationId xmlns:p14="http://schemas.microsoft.com/office/powerpoint/2010/main" val="188430397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41304-232A-C14C-5579-35162C3EB98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D8AB0688-B976-67FB-3C32-5B689408B693}"/>
              </a:ext>
            </a:extLst>
          </p:cNvPr>
          <p:cNvSpPr>
            <a:spLocks noGrp="1"/>
          </p:cNvSpPr>
          <p:nvPr>
            <p:ph type="title"/>
          </p:nvPr>
        </p:nvSpPr>
        <p:spPr>
          <a:xfrm>
            <a:off x="457200" y="254916"/>
            <a:ext cx="8229600" cy="1893924"/>
          </a:xfrm>
        </p:spPr>
        <p:txBody>
          <a:bodyPr/>
          <a:lstStyle/>
          <a:p>
            <a:r>
              <a:rPr lang="en-US" sz="8800"/>
              <a:t>Week03</a:t>
            </a:r>
          </a:p>
        </p:txBody>
      </p:sp>
      <p:sp>
        <p:nvSpPr>
          <p:cNvPr id="6" name="Content Placeholder 5">
            <a:extLst>
              <a:ext uri="{FF2B5EF4-FFF2-40B4-BE49-F238E27FC236}">
                <a16:creationId xmlns:a16="http://schemas.microsoft.com/office/drawing/2014/main" id="{A4882E63-AF20-45AF-8F9E-6FA9BDCD166C}"/>
              </a:ext>
            </a:extLst>
          </p:cNvPr>
          <p:cNvSpPr>
            <a:spLocks noGrp="1"/>
          </p:cNvSpPr>
          <p:nvPr>
            <p:ph sz="quarter" idx="10"/>
          </p:nvPr>
        </p:nvSpPr>
        <p:spPr>
          <a:xfrm>
            <a:off x="457200" y="1993732"/>
            <a:ext cx="8229600" cy="2894013"/>
          </a:xfrm>
        </p:spPr>
        <p:txBody>
          <a:bodyPr>
            <a:noAutofit/>
          </a:bodyPr>
          <a:lstStyle/>
          <a:p>
            <a:r>
              <a:rPr lang="en-US"/>
              <a:t>HW03 preview</a:t>
            </a:r>
          </a:p>
          <a:p>
            <a:r>
              <a:rPr lang="en-US"/>
              <a:t>functions</a:t>
            </a:r>
          </a:p>
          <a:p>
            <a:r>
              <a:rPr lang="en-US"/>
              <a:t>classes</a:t>
            </a:r>
          </a:p>
          <a:p>
            <a:r>
              <a:rPr lang="en-US"/>
              <a:t>HW03 behind the scenes</a:t>
            </a:r>
          </a:p>
          <a:p>
            <a:r>
              <a:rPr lang="en-US"/>
              <a:t>references</a:t>
            </a:r>
          </a:p>
        </p:txBody>
      </p:sp>
      <p:sp>
        <p:nvSpPr>
          <p:cNvPr id="2" name="TextBox 1">
            <a:extLst>
              <a:ext uri="{FF2B5EF4-FFF2-40B4-BE49-F238E27FC236}">
                <a16:creationId xmlns:a16="http://schemas.microsoft.com/office/drawing/2014/main" id="{5942674B-D8F6-C01E-7F69-0BD06C7CB05B}"/>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4A807F8A-5624-5489-505A-86BF31D7C987}"/>
              </a:ext>
            </a:extLst>
          </p:cNvPr>
          <p:cNvSpPr txBox="1"/>
          <p:nvPr/>
        </p:nvSpPr>
        <p:spPr>
          <a:xfrm>
            <a:off x="4572000" y="856178"/>
            <a:ext cx="2051437" cy="1292662"/>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a:p>
            <a:pPr algn="r"/>
            <a:endParaRPr lang="en-US" sz="2400"/>
          </a:p>
        </p:txBody>
      </p:sp>
      <p:sp>
        <p:nvSpPr>
          <p:cNvPr id="7" name="TextBox 6">
            <a:extLst>
              <a:ext uri="{FF2B5EF4-FFF2-40B4-BE49-F238E27FC236}">
                <a16:creationId xmlns:a16="http://schemas.microsoft.com/office/drawing/2014/main" id="{74B3B605-C0C1-5877-607A-613F98987356}"/>
              </a:ext>
            </a:extLst>
          </p:cNvPr>
          <p:cNvSpPr txBox="1"/>
          <p:nvPr/>
        </p:nvSpPr>
        <p:spPr>
          <a:xfrm>
            <a:off x="4572000" y="2631826"/>
            <a:ext cx="4122374" cy="830997"/>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BONUS</a:t>
            </a:r>
          </a:p>
          <a:p>
            <a:r>
              <a:rPr lang="en-US" sz="1600"/>
              <a:t>Who wrote the game Everyday Shooter?</a:t>
            </a:r>
          </a:p>
          <a:p>
            <a:r>
              <a:rPr lang="en-US" sz="1600"/>
              <a:t>What is she working on now?</a:t>
            </a:r>
          </a:p>
        </p:txBody>
      </p:sp>
      <p:sp>
        <p:nvSpPr>
          <p:cNvPr id="11" name="TextBox 10">
            <a:extLst>
              <a:ext uri="{FF2B5EF4-FFF2-40B4-BE49-F238E27FC236}">
                <a16:creationId xmlns:a16="http://schemas.microsoft.com/office/drawing/2014/main" id="{187CB514-50D4-92FB-A43B-566C27254AEB}"/>
              </a:ext>
            </a:extLst>
          </p:cNvPr>
          <p:cNvSpPr txBox="1"/>
          <p:nvPr/>
        </p:nvSpPr>
        <p:spPr>
          <a:xfrm>
            <a:off x="5595068" y="3604105"/>
            <a:ext cx="3091732" cy="1077218"/>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BONUS</a:t>
            </a:r>
          </a:p>
          <a:p>
            <a:r>
              <a:rPr lang="en-US" sz="1600"/>
              <a:t>What does Touhou 7: Perfect Cherry Blossom's Extra Stage look like? Who wrote this? </a:t>
            </a:r>
            <a:endParaRPr lang="en-US" sz="1200"/>
          </a:p>
        </p:txBody>
      </p:sp>
      <p:sp>
        <p:nvSpPr>
          <p:cNvPr id="13" name="TextBox 12">
            <a:extLst>
              <a:ext uri="{FF2B5EF4-FFF2-40B4-BE49-F238E27FC236}">
                <a16:creationId xmlns:a16="http://schemas.microsoft.com/office/drawing/2014/main" id="{E80E0868-910C-192F-B7F7-BD892018E60E}"/>
              </a:ext>
            </a:extLst>
          </p:cNvPr>
          <p:cNvSpPr txBox="1"/>
          <p:nvPr/>
        </p:nvSpPr>
        <p:spPr>
          <a:xfrm>
            <a:off x="5280107" y="618832"/>
            <a:ext cx="3673061" cy="646331"/>
          </a:xfrm>
          <a:prstGeom prst="rect">
            <a:avLst/>
          </a:prstGeom>
          <a:noFill/>
        </p:spPr>
        <p:txBody>
          <a:bodyPr wrap="square" rtlCol="0">
            <a:spAutoFit/>
          </a:bodyPr>
          <a:lstStyle/>
          <a:p>
            <a:r>
              <a:rPr lang="en-US" b="1">
                <a:solidFill>
                  <a:srgbClr val="F80B8D"/>
                </a:solidFill>
              </a:rPr>
              <a:t>Today is...</a:t>
            </a:r>
          </a:p>
          <a:p>
            <a:r>
              <a:rPr lang="en-US" b="1">
                <a:solidFill>
                  <a:srgbClr val="F80B8D"/>
                </a:solidFill>
              </a:rPr>
              <a:t> </a:t>
            </a:r>
            <a:r>
              <a:rPr lang="en-US">
                <a:solidFill>
                  <a:srgbClr val="000000"/>
                </a:solidFill>
                <a:ea typeface="Segoe UI Emoji" panose="020B0502040204020203" pitchFamily="34" charset="0"/>
              </a:rPr>
              <a:t>✨</a:t>
            </a:r>
            <a:r>
              <a:rPr lang="en-US" b="1">
                <a:solidFill>
                  <a:srgbClr val="F80B8D"/>
                </a:solidFill>
              </a:rPr>
              <a:t>No-Laptop Monday!</a:t>
            </a:r>
            <a:r>
              <a:rPr lang="en-US">
                <a:solidFill>
                  <a:srgbClr val="000000"/>
                </a:solidFill>
                <a:ea typeface="Segoe UI Emoji" panose="020B0502040204020203" pitchFamily="34" charset="0"/>
              </a:rPr>
              <a:t> ✨</a:t>
            </a:r>
            <a:endParaRPr lang="en-US">
              <a:solidFill>
                <a:srgbClr val="F80B8D"/>
              </a:solidFill>
            </a:endParaRPr>
          </a:p>
        </p:txBody>
      </p:sp>
      <p:sp>
        <p:nvSpPr>
          <p:cNvPr id="14" name="TextBox 13">
            <a:extLst>
              <a:ext uri="{FF2B5EF4-FFF2-40B4-BE49-F238E27FC236}">
                <a16:creationId xmlns:a16="http://schemas.microsoft.com/office/drawing/2014/main" id="{C602AAB3-9706-901A-6359-5700CDCFF64C}"/>
              </a:ext>
            </a:extLst>
          </p:cNvPr>
          <p:cNvSpPr txBox="1"/>
          <p:nvPr/>
        </p:nvSpPr>
        <p:spPr>
          <a:xfrm>
            <a:off x="4572000" y="1903257"/>
            <a:ext cx="2126596" cy="584775"/>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WARMUP</a:t>
            </a:r>
          </a:p>
          <a:p>
            <a:r>
              <a:rPr lang="en-US" sz="1600"/>
              <a:t>What is a bullet hell?</a:t>
            </a:r>
          </a:p>
        </p:txBody>
      </p:sp>
    </p:spTree>
    <p:extLst>
      <p:ext uri="{BB962C8B-B14F-4D97-AF65-F5344CB8AC3E}">
        <p14:creationId xmlns:p14="http://schemas.microsoft.com/office/powerpoint/2010/main" val="222098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6E315A-6BC8-FA07-1476-3EFE596327AA}"/>
              </a:ext>
            </a:extLst>
          </p:cNvPr>
          <p:cNvSpPr>
            <a:spLocks noGrp="1"/>
          </p:cNvSpPr>
          <p:nvPr>
            <p:ph type="title"/>
          </p:nvPr>
        </p:nvSpPr>
        <p:spPr/>
        <p:txBody>
          <a:bodyPr/>
          <a:lstStyle/>
          <a:p>
            <a:r>
              <a:rPr lang="en-US" sz="5400"/>
              <a:t>but first, something nice</a:t>
            </a:r>
          </a:p>
        </p:txBody>
      </p:sp>
    </p:spTree>
    <p:extLst>
      <p:ext uri="{BB962C8B-B14F-4D97-AF65-F5344CB8AC3E}">
        <p14:creationId xmlns:p14="http://schemas.microsoft.com/office/powerpoint/2010/main" val="31030689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C888B0C-1D73-2397-8AC4-788B387987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2214DD-BF95-8926-4A6C-5E8E44690545}"/>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208633438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D74A28C-6BB0-9276-DDDD-3CF22CBA7E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00B869-DB4D-9382-B75E-D8D0C48B60EE}"/>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9754152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A3D30F4-11C4-FC1E-9162-DC2576571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DEA542-786F-4CE5-3657-EE78AB42A2B4}"/>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157374414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0BA5CE9-5063-379C-BCE0-F1BBA08314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F38FEA-6CF2-F9CD-BBFF-C34A34BA775F}"/>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48179576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42163-AB13-B487-E972-554A55E73F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5BEFDA-EF1E-F8B9-0847-40294BFF0202}"/>
              </a:ext>
            </a:extLst>
          </p:cNvPr>
          <p:cNvSpPr>
            <a:spLocks noGrp="1"/>
          </p:cNvSpPr>
          <p:nvPr>
            <p:ph type="title"/>
          </p:nvPr>
        </p:nvSpPr>
        <p:spPr/>
        <p:txBody>
          <a:bodyPr/>
          <a:lstStyle/>
          <a:p>
            <a:r>
              <a:rPr lang="en-US"/>
              <a:t>HW03</a:t>
            </a:r>
            <a:br>
              <a:rPr lang="en-US"/>
            </a:br>
            <a:r>
              <a:rPr lang="en-US"/>
              <a:t>preview</a:t>
            </a:r>
            <a:br>
              <a:rPr lang="en-US"/>
            </a:br>
            <a:r>
              <a:rPr lang="en-US"/>
              <a:t>👻</a:t>
            </a:r>
          </a:p>
        </p:txBody>
      </p:sp>
    </p:spTree>
    <p:extLst>
      <p:ext uri="{BB962C8B-B14F-4D97-AF65-F5344CB8AC3E}">
        <p14:creationId xmlns:p14="http://schemas.microsoft.com/office/powerpoint/2010/main" val="315546659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87510-0488-36C5-30CF-8A67050B49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9C0EE7-596A-04D2-FDFD-D5FCC1B871E3}"/>
              </a:ext>
            </a:extLst>
          </p:cNvPr>
          <p:cNvSpPr>
            <a:spLocks noGrp="1"/>
          </p:cNvSpPr>
          <p:nvPr>
            <p:ph type="title"/>
          </p:nvPr>
        </p:nvSpPr>
        <p:spPr/>
        <p:txBody>
          <a:bodyPr/>
          <a:lstStyle/>
          <a:p>
            <a:r>
              <a:rPr lang="en-US"/>
              <a:t>functions</a:t>
            </a:r>
          </a:p>
        </p:txBody>
      </p:sp>
    </p:spTree>
    <p:extLst>
      <p:ext uri="{BB962C8B-B14F-4D97-AF65-F5344CB8AC3E}">
        <p14:creationId xmlns:p14="http://schemas.microsoft.com/office/powerpoint/2010/main" val="80919399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56A60-A1DE-AB2C-5605-D09A4C47EF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FE82B0-52A2-5B51-EFFA-D24E2EEECD4A}"/>
              </a:ext>
            </a:extLst>
          </p:cNvPr>
          <p:cNvSpPr>
            <a:spLocks noGrp="1"/>
          </p:cNvSpPr>
          <p:nvPr>
            <p:ph type="title"/>
          </p:nvPr>
        </p:nvSpPr>
        <p:spPr/>
        <p:txBody>
          <a:bodyPr/>
          <a:lstStyle/>
          <a:p>
            <a:r>
              <a:rPr lang="en-US"/>
              <a:t>anatomy of a function</a:t>
            </a:r>
          </a:p>
        </p:txBody>
      </p:sp>
    </p:spTree>
    <p:extLst>
      <p:ext uri="{BB962C8B-B14F-4D97-AF65-F5344CB8AC3E}">
        <p14:creationId xmlns:p14="http://schemas.microsoft.com/office/powerpoint/2010/main" val="2005111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4812368"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welcome back </a:t>
            </a:r>
            <a:r>
              <a:rPr lang="en-US" sz="2400" err="1">
                <a:solidFill>
                  <a:schemeClr val="accent4"/>
                </a:solidFill>
              </a:rPr>
              <a:t>i</a:t>
            </a:r>
            <a:r>
              <a:rPr lang="en-US" sz="2400">
                <a:solidFill>
                  <a:schemeClr val="accent4"/>
                </a:solidFill>
              </a:rPr>
              <a:t> hope you had a nice mountain day :D</a:t>
            </a:r>
          </a:p>
          <a:p>
            <a:r>
              <a:rPr lang="en-US" sz="2400">
                <a:solidFill>
                  <a:schemeClr val="bg1">
                    <a:lumMod val="75000"/>
                  </a:schemeClr>
                </a:solidFill>
              </a:rPr>
              <a:t>jk this slide was from last year 💀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this robot for? </a:t>
            </a:r>
            <a:r>
              <a:rPr lang="en-US" sz="2400">
                <a:solidFill>
                  <a:schemeClr val="accent5"/>
                </a:solidFill>
                <a:sym typeface="Wingdings" pitchFamily="2" charset="2"/>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stacks and queues</a:t>
            </a:r>
          </a:p>
        </p:txBody>
      </p:sp>
      <p:pic>
        <p:nvPicPr>
          <p:cNvPr id="3" name="BE632C39-C843-4F1D-96EA-8B6240D33F4C">
            <a:hlinkClick r:id="" action="ppaction://media"/>
            <a:extLst>
              <a:ext uri="{FF2B5EF4-FFF2-40B4-BE49-F238E27FC236}">
                <a16:creationId xmlns:a16="http://schemas.microsoft.com/office/drawing/2014/main" id="{3717C439-14F7-1EBD-4116-029ECF2889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49987" y="0"/>
            <a:ext cx="2894013" cy="5143500"/>
          </a:xfrm>
          <a:prstGeom prst="rect">
            <a:avLst/>
          </a:prstGeom>
        </p:spPr>
      </p:pic>
    </p:spTree>
    <p:extLst>
      <p:ext uri="{BB962C8B-B14F-4D97-AF65-F5344CB8AC3E}">
        <p14:creationId xmlns:p14="http://schemas.microsoft.com/office/powerpoint/2010/main" val="10068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184139-E67F-206A-1D8A-A1C5733627EB}"/>
              </a:ext>
            </a:extLst>
          </p:cNvPr>
          <p:cNvSpPr>
            <a:spLocks noGrp="1"/>
          </p:cNvSpPr>
          <p:nvPr>
            <p:ph type="title"/>
          </p:nvPr>
        </p:nvSpPr>
        <p:spPr/>
        <p:txBody>
          <a:bodyPr/>
          <a:lstStyle/>
          <a:p>
            <a:r>
              <a:rPr lang="en-US" sz="4800" err="1"/>
              <a:t>i</a:t>
            </a:r>
            <a:r>
              <a:rPr lang="en-US" sz="4800"/>
              <a:t> typically won't.</a:t>
            </a:r>
            <a:br>
              <a:rPr lang="en-US" sz="2800"/>
            </a:br>
            <a:br>
              <a:rPr lang="en-US" sz="2800"/>
            </a:br>
            <a:r>
              <a:rPr lang="en-US" sz="2800"/>
              <a:t>just know there is a difference between</a:t>
            </a:r>
            <a:br>
              <a:rPr lang="en-US" sz="2800"/>
            </a:br>
            <a:br>
              <a:rPr lang="en-US" sz="2800"/>
            </a:br>
            <a:r>
              <a:rPr lang="en-US" sz="2800"/>
              <a:t>an </a:t>
            </a:r>
            <a:r>
              <a:rPr lang="en-US" sz="2800" b="1"/>
              <a:t>interface</a:t>
            </a:r>
            <a:r>
              <a:rPr lang="en-US" sz="2800"/>
              <a:t> ("a list")</a:t>
            </a:r>
            <a:br>
              <a:rPr lang="en-US" sz="2800"/>
            </a:br>
            <a:r>
              <a:rPr lang="en-US" sz="2800"/>
              <a:t>and</a:t>
            </a:r>
            <a:br>
              <a:rPr lang="en-US" sz="2800"/>
            </a:br>
            <a:r>
              <a:rPr lang="en-US" sz="2800"/>
              <a:t>a specific </a:t>
            </a:r>
            <a:r>
              <a:rPr lang="en-US" sz="2800" b="1"/>
              <a:t>implementation</a:t>
            </a:r>
            <a:r>
              <a:rPr lang="en-US" sz="2800"/>
              <a:t> (</a:t>
            </a:r>
            <a:r>
              <a:rPr lang="en-US" sz="2800" err="1"/>
              <a:t>ArrayList</a:t>
            </a:r>
            <a:r>
              <a:rPr lang="en-US" sz="2800"/>
              <a:t>&lt;Element&gt;)</a:t>
            </a:r>
            <a:endParaRPr lang="en-US" sz="2800" b="1"/>
          </a:p>
        </p:txBody>
      </p:sp>
    </p:spTree>
    <p:extLst>
      <p:ext uri="{BB962C8B-B14F-4D97-AF65-F5344CB8AC3E}">
        <p14:creationId xmlns:p14="http://schemas.microsoft.com/office/powerpoint/2010/main" val="28130901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05F9-EB39-4664-07A3-3B92BDC3BB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87E7D3F-5C29-8EF0-E8D5-D76327328933}"/>
              </a:ext>
            </a:extLst>
          </p:cNvPr>
          <p:cNvSpPr>
            <a:spLocks noGrp="1"/>
          </p:cNvSpPr>
          <p:nvPr>
            <p:ph type="title"/>
          </p:nvPr>
        </p:nvSpPr>
        <p:spPr/>
        <p:txBody>
          <a:bodyPr/>
          <a:lstStyle/>
          <a:p>
            <a:r>
              <a:rPr lang="en-US"/>
              <a:t>anatomy of a function (1/2)</a:t>
            </a:r>
          </a:p>
        </p:txBody>
      </p:sp>
      <p:sp>
        <p:nvSpPr>
          <p:cNvPr id="6" name="Content Placeholder 5">
            <a:extLst>
              <a:ext uri="{FF2B5EF4-FFF2-40B4-BE49-F238E27FC236}">
                <a16:creationId xmlns:a16="http://schemas.microsoft.com/office/drawing/2014/main" id="{44D8595B-9A03-96C7-AD16-121798B39866}"/>
              </a:ext>
            </a:extLst>
          </p:cNvPr>
          <p:cNvSpPr>
            <a:spLocks noGrp="1"/>
          </p:cNvSpPr>
          <p:nvPr>
            <p:ph sz="quarter" idx="10"/>
          </p:nvPr>
        </p:nvSpPr>
        <p:spPr/>
        <p:txBody>
          <a:bodyPr/>
          <a:lstStyle/>
          <a:p>
            <a:endParaRPr lang="en-US"/>
          </a:p>
          <a:p>
            <a:pPr marL="0" indent="0">
              <a:buNone/>
            </a:pPr>
            <a:endParaRPr lang="en-US"/>
          </a:p>
          <a:p>
            <a:endParaRPr lang="en-US"/>
          </a:p>
          <a:p>
            <a:endParaRPr lang="en-US"/>
          </a:p>
          <a:p>
            <a:r>
              <a:rPr lang="en-US"/>
              <a:t>a </a:t>
            </a:r>
            <a:r>
              <a:rPr lang="en-US" b="1"/>
              <a:t>function</a:t>
            </a:r>
            <a:r>
              <a:rPr lang="en-US"/>
              <a:t> is a </a:t>
            </a:r>
            <a:r>
              <a:rPr lang="en-US" err="1"/>
              <a:t>lil</a:t>
            </a:r>
            <a:r>
              <a:rPr lang="en-US"/>
              <a:t> chunk of code you can call from elsewhere</a:t>
            </a:r>
          </a:p>
          <a:p>
            <a:pPr lvl="1"/>
            <a:r>
              <a:rPr lang="en-US"/>
              <a:t>a function takes any number of </a:t>
            </a:r>
            <a:r>
              <a:rPr lang="en-US" b="1"/>
              <a:t>arguments</a:t>
            </a:r>
          </a:p>
          <a:p>
            <a:pPr lvl="2"/>
            <a:r>
              <a:rPr lang="en-US">
                <a:solidFill>
                  <a:srgbClr val="BFBFBF"/>
                </a:solidFill>
                <a:latin typeface="+mj-lt"/>
              </a:rPr>
              <a:t>...</a:t>
            </a:r>
            <a:r>
              <a:rPr lang="en-US">
                <a:latin typeface="+mj-lt"/>
              </a:rPr>
              <a:t> foo(</a:t>
            </a:r>
            <a:r>
              <a:rPr lang="en-US">
                <a:solidFill>
                  <a:srgbClr val="000080"/>
                </a:solidFill>
                <a:latin typeface="+mj-lt"/>
              </a:rPr>
              <a:t>int</a:t>
            </a:r>
            <a:r>
              <a:rPr lang="en-US">
                <a:latin typeface="+mj-lt"/>
              </a:rPr>
              <a:t> </a:t>
            </a:r>
            <a:r>
              <a:rPr lang="en-US" err="1">
                <a:latin typeface="+mj-lt"/>
              </a:rPr>
              <a:t>arg</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function foo takes an int</a:t>
            </a:r>
            <a:endParaRPr lang="en-US"/>
          </a:p>
          <a:p>
            <a:pPr lvl="1"/>
            <a:r>
              <a:rPr lang="en-US"/>
              <a:t>a function with a non-void </a:t>
            </a:r>
            <a:r>
              <a:rPr lang="en-US" b="1"/>
              <a:t>return type</a:t>
            </a:r>
            <a:r>
              <a:rPr lang="en-US"/>
              <a:t> </a:t>
            </a:r>
            <a:r>
              <a:rPr lang="en-US" u="sng"/>
              <a:t>must</a:t>
            </a:r>
            <a:r>
              <a:rPr lang="en-US"/>
              <a:t> </a:t>
            </a:r>
            <a:r>
              <a:rPr lang="en-US" b="1"/>
              <a:t>return</a:t>
            </a:r>
            <a:r>
              <a:rPr lang="en-US"/>
              <a:t> a value of that type</a:t>
            </a:r>
          </a:p>
          <a:p>
            <a:pPr lvl="2"/>
            <a:r>
              <a:rPr lang="en-US">
                <a:solidFill>
                  <a:srgbClr val="000080"/>
                </a:solidFill>
                <a:latin typeface="+mj-lt"/>
              </a:rPr>
              <a:t>int</a:t>
            </a:r>
            <a:r>
              <a:rPr lang="en-US">
                <a:latin typeface="+mj-lt"/>
              </a:rPr>
              <a:t> bar(</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bar returns an int</a:t>
            </a:r>
          </a:p>
          <a:p>
            <a:pPr lvl="2"/>
            <a:r>
              <a:rPr lang="en-US">
                <a:solidFill>
                  <a:srgbClr val="000080"/>
                </a:solidFill>
                <a:latin typeface="+mj-lt"/>
              </a:rPr>
              <a:t>void</a:t>
            </a:r>
            <a:r>
              <a:rPr lang="en-US">
                <a:latin typeface="+mj-lt"/>
              </a:rPr>
              <a:t> </a:t>
            </a:r>
            <a:r>
              <a:rPr lang="en-US" err="1">
                <a:latin typeface="+mj-lt"/>
              </a:rPr>
              <a:t>baz</a:t>
            </a:r>
            <a:r>
              <a:rPr lang="en-US">
                <a:latin typeface="+mj-lt"/>
              </a:rPr>
              <a:t>(</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a:t>
            </a:r>
            <a:r>
              <a:rPr lang="en-US" err="1">
                <a:solidFill>
                  <a:srgbClr val="007B00"/>
                </a:solidFill>
                <a:latin typeface="+mj-lt"/>
              </a:rPr>
              <a:t>baz</a:t>
            </a:r>
            <a:r>
              <a:rPr lang="en-US">
                <a:solidFill>
                  <a:srgbClr val="007B00"/>
                </a:solidFill>
                <a:latin typeface="+mj-lt"/>
              </a:rPr>
              <a:t> doesn't return anything</a:t>
            </a:r>
          </a:p>
        </p:txBody>
      </p:sp>
      <p:sp>
        <p:nvSpPr>
          <p:cNvPr id="5" name="TextBox 4">
            <a:extLst>
              <a:ext uri="{FF2B5EF4-FFF2-40B4-BE49-F238E27FC236}">
                <a16:creationId xmlns:a16="http://schemas.microsoft.com/office/drawing/2014/main" id="{BA331AD6-925E-E692-40DD-6E1EB24A4052}"/>
              </a:ext>
            </a:extLst>
          </p:cNvPr>
          <p:cNvSpPr txBox="1"/>
          <p:nvPr/>
        </p:nvSpPr>
        <p:spPr>
          <a:xfrm>
            <a:off x="457200" y="1060543"/>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ReturnType</a:t>
            </a:r>
            <a:r>
              <a:rPr lang="en-US">
                <a:effectLst/>
                <a:latin typeface="Consolas" panose="020B0609020204030204" pitchFamily="49" charset="0"/>
                <a:cs typeface="Consolas" panose="020B0609020204030204" pitchFamily="49" charset="0"/>
              </a:rPr>
              <a:t> functionName(</a:t>
            </a:r>
            <a:r>
              <a:rPr lang="en-US">
                <a:solidFill>
                  <a:srgbClr val="000080"/>
                </a:solidFill>
                <a:effectLst/>
                <a:latin typeface="Consolas" panose="020B0609020204030204" pitchFamily="49" charset="0"/>
                <a:cs typeface="Consolas" panose="020B0609020204030204" pitchFamily="49" charset="0"/>
              </a:rPr>
              <a:t>ArgumentOneType</a:t>
            </a:r>
            <a:r>
              <a:rPr lang="en-US">
                <a:effectLst/>
                <a:latin typeface="Consolas" panose="020B0609020204030204" pitchFamily="49" charset="0"/>
                <a:cs typeface="Consolas" panose="020B0609020204030204" pitchFamily="49" charset="0"/>
              </a:rPr>
              <a:t> argumentOne, </a:t>
            </a:r>
            <a:r>
              <a:rPr lang="en-US">
                <a:solidFill>
                  <a:srgbClr val="BFBFBF"/>
                </a:solidFill>
                <a:effectLst/>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endParaRPr lang="en-US">
              <a:solidFill>
                <a:srgbClr val="BFBFBF"/>
              </a:solidFill>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09106423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6D998-82E5-D0C1-D82D-8A48AD3284E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13D43D-3FF8-E4E3-4A70-CC81F96D5ABA}"/>
              </a:ext>
            </a:extLst>
          </p:cNvPr>
          <p:cNvSpPr>
            <a:spLocks noGrp="1"/>
          </p:cNvSpPr>
          <p:nvPr>
            <p:ph type="title"/>
          </p:nvPr>
        </p:nvSpPr>
        <p:spPr/>
        <p:txBody>
          <a:bodyPr/>
          <a:lstStyle/>
          <a:p>
            <a:r>
              <a:rPr lang="en-US"/>
              <a:t>anatomy of a function (2/2)</a:t>
            </a:r>
          </a:p>
        </p:txBody>
      </p:sp>
      <p:sp>
        <p:nvSpPr>
          <p:cNvPr id="5" name="TextBox 4">
            <a:extLst>
              <a:ext uri="{FF2B5EF4-FFF2-40B4-BE49-F238E27FC236}">
                <a16:creationId xmlns:a16="http://schemas.microsoft.com/office/drawing/2014/main" id="{E97E5665-3B23-3496-AA8C-02C1CD7DD91C}"/>
              </a:ext>
            </a:extLst>
          </p:cNvPr>
          <p:cNvSpPr txBox="1"/>
          <p:nvPr/>
        </p:nvSpPr>
        <p:spPr>
          <a:xfrm>
            <a:off x="457200" y="1080782"/>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drawLine(</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a_x,</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a_y,</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b_x,</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b_y,</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Color</a:t>
            </a:r>
            <a:r>
              <a:rPr lang="en-US">
                <a:latin typeface="Consolas" panose="020B0609020204030204" pitchFamily="49" charset="0"/>
                <a:cs typeface="Consolas" panose="020B0609020204030204" pitchFamily="49" charset="0"/>
              </a:rPr>
              <a:t> color)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52911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3C009-AC06-F305-FD97-E528C052589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1DA616-6588-B74C-DDB4-4170A8F8A0C2}"/>
              </a:ext>
            </a:extLst>
          </p:cNvPr>
          <p:cNvSpPr>
            <a:spLocks noGrp="1"/>
          </p:cNvSpPr>
          <p:nvPr>
            <p:ph type="title"/>
          </p:nvPr>
        </p:nvSpPr>
        <p:spPr/>
        <p:txBody>
          <a:bodyPr/>
          <a:lstStyle/>
          <a:p>
            <a:r>
              <a:rPr lang="en-US"/>
              <a:t>return</a:t>
            </a:r>
          </a:p>
        </p:txBody>
      </p:sp>
    </p:spTree>
    <p:extLst>
      <p:ext uri="{BB962C8B-B14F-4D97-AF65-F5344CB8AC3E}">
        <p14:creationId xmlns:p14="http://schemas.microsoft.com/office/powerpoint/2010/main" val="108337611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FAB81-C7D5-F745-2EC7-811A662110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DBFBA0-2138-3FB1-2188-CEE8C8729751}"/>
              </a:ext>
            </a:extLst>
          </p:cNvPr>
          <p:cNvSpPr>
            <a:spLocks noGrp="1"/>
          </p:cNvSpPr>
          <p:nvPr>
            <p:ph type="title"/>
          </p:nvPr>
        </p:nvSpPr>
        <p:spPr/>
        <p:txBody>
          <a:bodyPr/>
          <a:lstStyle/>
          <a:p>
            <a:r>
              <a:rPr lang="en-US"/>
              <a:t>return (1/2)</a:t>
            </a:r>
          </a:p>
        </p:txBody>
      </p:sp>
      <p:sp>
        <p:nvSpPr>
          <p:cNvPr id="3" name="Content Placeholder 2">
            <a:extLst>
              <a:ext uri="{FF2B5EF4-FFF2-40B4-BE49-F238E27FC236}">
                <a16:creationId xmlns:a16="http://schemas.microsoft.com/office/drawing/2014/main" id="{0B16A8FA-12D3-005F-5D1A-1716697886F4}"/>
              </a:ext>
            </a:extLst>
          </p:cNvPr>
          <p:cNvSpPr>
            <a:spLocks noGrp="1"/>
          </p:cNvSpPr>
          <p:nvPr>
            <p:ph sz="quarter" idx="10"/>
          </p:nvPr>
        </p:nvSpPr>
        <p:spPr/>
        <p:txBody>
          <a:bodyPr/>
          <a:lstStyle/>
          <a:p>
            <a:r>
              <a:rPr lang="en-US"/>
              <a:t>a </a:t>
            </a:r>
            <a:r>
              <a:rPr lang="en-US" b="1"/>
              <a:t>return</a:t>
            </a:r>
            <a:r>
              <a:rPr lang="en-US"/>
              <a:t> statement stops execution of a function and returns the program to where the function was called</a:t>
            </a:r>
          </a:p>
          <a:p>
            <a:pPr lvl="1"/>
            <a:r>
              <a:rPr lang="en-US"/>
              <a:t>some return statements return a value</a:t>
            </a:r>
          </a:p>
          <a:p>
            <a:pPr lvl="2"/>
            <a:r>
              <a:rPr lang="en-US">
                <a:solidFill>
                  <a:srgbClr val="0000FF"/>
                </a:solidFill>
                <a:latin typeface="+mj-lt"/>
              </a:rPr>
              <a:t>return</a:t>
            </a:r>
            <a:r>
              <a:rPr lang="en-US">
                <a:latin typeface="+mj-lt"/>
              </a:rPr>
              <a:t> </a:t>
            </a:r>
            <a:r>
              <a:rPr lang="en-US">
                <a:solidFill>
                  <a:srgbClr val="0CB5B5"/>
                </a:solidFill>
                <a:latin typeface="+mj-lt"/>
              </a:rPr>
              <a:t>123</a:t>
            </a:r>
            <a:r>
              <a:rPr lang="en-US">
                <a:latin typeface="+mj-lt"/>
              </a:rPr>
              <a:t>;</a:t>
            </a:r>
            <a:endParaRPr lang="en-US"/>
          </a:p>
          <a:p>
            <a:pPr lvl="1"/>
            <a:r>
              <a:rPr lang="en-US"/>
              <a:t>others do not</a:t>
            </a:r>
          </a:p>
          <a:p>
            <a:pPr lvl="2"/>
            <a:r>
              <a:rPr lang="en-US">
                <a:solidFill>
                  <a:srgbClr val="0000FF"/>
                </a:solidFill>
                <a:latin typeface="+mj-lt"/>
              </a:rPr>
              <a:t>return</a:t>
            </a:r>
            <a:r>
              <a:rPr lang="en-US">
                <a:latin typeface="+mj-lt"/>
              </a:rPr>
              <a:t>;</a:t>
            </a:r>
          </a:p>
          <a:p>
            <a:pPr lvl="3"/>
            <a:r>
              <a:rPr lang="en-US" b="1"/>
              <a:t>✨ </a:t>
            </a:r>
            <a:r>
              <a:rPr lang="en-US"/>
              <a:t>this can be used to stop running a void-returning function in the middle </a:t>
            </a:r>
            <a:endParaRPr lang="en-US" b="1"/>
          </a:p>
          <a:p>
            <a:pPr lvl="1"/>
            <a:endParaRPr lang="en-US">
              <a:latin typeface="+mj-lt"/>
            </a:endParaRPr>
          </a:p>
        </p:txBody>
      </p:sp>
    </p:spTree>
    <p:extLst>
      <p:ext uri="{BB962C8B-B14F-4D97-AF65-F5344CB8AC3E}">
        <p14:creationId xmlns:p14="http://schemas.microsoft.com/office/powerpoint/2010/main" val="335142269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41238-7873-515C-FD5F-D6CFD17F56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2D3C8C-695C-8B7C-765F-5BB6F5DA66DA}"/>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99110A79-A658-135D-E354-B1D0775C8263}"/>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BC02E775-8189-00AD-08A7-798144E3F4AB}"/>
              </a:ext>
            </a:extLst>
          </p:cNvPr>
          <p:cNvSpPr txBox="1"/>
          <p:nvPr/>
        </p:nvSpPr>
        <p:spPr>
          <a:xfrm>
            <a:off x="457200" y="1675131"/>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2  == 0) {</a:t>
            </a: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4206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0AD69-CB7E-EC28-9E81-7A1E5C211C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BCA206-8A1B-3B86-68D1-29ECF8AE58D9}"/>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2CD01E4B-7BFC-4824-B371-4E6BDCB33914}"/>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10DE97D7-AA24-7056-3E7F-38E6DD56C0E6}"/>
              </a:ext>
            </a:extLst>
          </p:cNvPr>
          <p:cNvSpPr txBox="1"/>
          <p:nvPr/>
        </p:nvSpPr>
        <p:spPr>
          <a:xfrm>
            <a:off x="457200" y="2334638"/>
            <a:ext cx="8229600" cy="1975926"/>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2  == 0) {</a:t>
            </a: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br>
              <a:rPr lang="en-US">
                <a:latin typeface="Consolas" panose="020B0609020204030204" pitchFamily="49" charset="0"/>
                <a:cs typeface="Consolas" panose="020B0609020204030204" pitchFamily="49" charset="0"/>
              </a:rPr>
            </a:b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9959783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F3201-B11C-A43D-A7BB-5587F1B8CF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E2E2E7-C844-580A-F4F5-C21CEEA41796}"/>
              </a:ext>
            </a:extLst>
          </p:cNvPr>
          <p:cNvSpPr>
            <a:spLocks noGrp="1"/>
          </p:cNvSpPr>
          <p:nvPr>
            <p:ph type="title"/>
          </p:nvPr>
        </p:nvSpPr>
        <p:spPr/>
        <p:txBody>
          <a:bodyPr/>
          <a:lstStyle/>
          <a:p>
            <a:r>
              <a:rPr lang="en-US"/>
              <a:t>return (3/2)</a:t>
            </a:r>
          </a:p>
        </p:txBody>
      </p:sp>
      <p:sp>
        <p:nvSpPr>
          <p:cNvPr id="3" name="Content Placeholder 2">
            <a:extLst>
              <a:ext uri="{FF2B5EF4-FFF2-40B4-BE49-F238E27FC236}">
                <a16:creationId xmlns:a16="http://schemas.microsoft.com/office/drawing/2014/main" id="{545AFFF1-D389-85B0-B9D1-8BA4326DA6C9}"/>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5173A75A-DA69-3110-D639-9930DEAC0C6D}"/>
              </a:ext>
            </a:extLst>
          </p:cNvPr>
          <p:cNvSpPr txBox="1"/>
          <p:nvPr/>
        </p:nvSpPr>
        <p:spPr>
          <a:xfrm>
            <a:off x="457200" y="2334638"/>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 </a:t>
            </a:r>
            <a:r>
              <a:rPr lang="en-US">
                <a:latin typeface="Consolas" panose="020B0609020204030204" pitchFamily="49" charset="0"/>
                <a:cs typeface="Consolas" panose="020B0609020204030204" pitchFamily="49" charset="0"/>
              </a:rPr>
              <a:t>(n % 2  == 0);</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4783718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E80F4-6598-9FE3-378D-C2F371D990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C74A42-9FE8-1FD2-55FC-C4F6964EDEB1}"/>
              </a:ext>
            </a:extLst>
          </p:cNvPr>
          <p:cNvSpPr>
            <a:spLocks noGrp="1"/>
          </p:cNvSpPr>
          <p:nvPr>
            <p:ph type="title"/>
          </p:nvPr>
        </p:nvSpPr>
        <p:spPr/>
        <p:txBody>
          <a:bodyPr/>
          <a:lstStyle/>
          <a:p>
            <a:r>
              <a:rPr lang="en-US"/>
              <a:t>return (3/2)</a:t>
            </a:r>
          </a:p>
        </p:txBody>
      </p:sp>
      <p:sp>
        <p:nvSpPr>
          <p:cNvPr id="3" name="Content Placeholder 2">
            <a:extLst>
              <a:ext uri="{FF2B5EF4-FFF2-40B4-BE49-F238E27FC236}">
                <a16:creationId xmlns:a16="http://schemas.microsoft.com/office/drawing/2014/main" id="{CC4E5010-34F2-DA36-A3E1-33DBA66BC2D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Tree>
    <p:extLst>
      <p:ext uri="{BB962C8B-B14F-4D97-AF65-F5344CB8AC3E}">
        <p14:creationId xmlns:p14="http://schemas.microsoft.com/office/powerpoint/2010/main" val="109287064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EF27027-3EF4-DD85-9B15-97BD8553DF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6D39ED-3437-C42F-D06E-B618A53A7C3B}"/>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06271321-AD04-06DB-DADC-BF4B83E8D13A}"/>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C499C1B2-517E-4B84-54AF-896DD07DE19E}"/>
              </a:ext>
            </a:extLst>
          </p:cNvPr>
          <p:cNvSpPr txBox="1"/>
          <p:nvPr/>
        </p:nvSpPr>
        <p:spPr>
          <a:xfrm>
            <a:off x="457200" y="167513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SQRT</a:t>
            </a:r>
            <a:r>
              <a:rPr lang="en-US">
                <a:latin typeface="Consolas" panose="020B0609020204030204" pitchFamily="49" charset="0"/>
                <a:cs typeface="Consolas" panose="020B0609020204030204" pitchFamily="49" charset="0"/>
              </a:rPr>
              <a: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5898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9A28E55-461E-CEE3-8EA8-7006EE425E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389EB4-3856-F8C9-3FF4-3E43A3ED1845}"/>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A0266B41-410C-3BF5-D122-337CD3CD403B}"/>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9546C4F3-E182-5031-0278-267F1D464887}"/>
              </a:ext>
            </a:extLst>
          </p:cNvPr>
          <p:cNvSpPr txBox="1"/>
          <p:nvPr/>
        </p:nvSpPr>
        <p:spPr>
          <a:xfrm>
            <a:off x="457200" y="2334638"/>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tabLst>
                <a:tab pos="1143000" algn="l"/>
              </a:tabLst>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SQRT</a:t>
            </a:r>
            <a:r>
              <a:rPr lang="en-US">
                <a:latin typeface="Consolas" panose="020B0609020204030204" pitchFamily="49" charset="0"/>
                <a:cs typeface="Consolas" panose="020B0609020204030204" pitchFamily="49" charset="0"/>
              </a:rPr>
              <a: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131046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stack</a:t>
            </a:r>
          </a:p>
        </p:txBody>
      </p:sp>
    </p:spTree>
    <p:extLst>
      <p:ext uri="{BB962C8B-B14F-4D97-AF65-F5344CB8AC3E}">
        <p14:creationId xmlns:p14="http://schemas.microsoft.com/office/powerpoint/2010/main" val="137079921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91BBE-B849-DA1D-6D1F-25F5ED69AA2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9794A31-DE34-DF5E-B193-0ECA3066E1A4}"/>
              </a:ext>
            </a:extLst>
          </p:cNvPr>
          <p:cNvSpPr>
            <a:spLocks noGrp="1"/>
          </p:cNvSpPr>
          <p:nvPr>
            <p:ph type="title"/>
          </p:nvPr>
        </p:nvSpPr>
        <p:spPr/>
        <p:txBody>
          <a:bodyPr/>
          <a:lstStyle/>
          <a:p>
            <a:r>
              <a:rPr lang="en-US"/>
              <a:t>void</a:t>
            </a:r>
          </a:p>
        </p:txBody>
      </p:sp>
    </p:spTree>
    <p:extLst>
      <p:ext uri="{BB962C8B-B14F-4D97-AF65-F5344CB8AC3E}">
        <p14:creationId xmlns:p14="http://schemas.microsoft.com/office/powerpoint/2010/main" val="65846999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F2D38-813F-9696-F5E9-EE01CF08C0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620E7-F2BE-F380-4807-4AFD974EF7B6}"/>
              </a:ext>
            </a:extLst>
          </p:cNvPr>
          <p:cNvSpPr>
            <a:spLocks noGrp="1"/>
          </p:cNvSpPr>
          <p:nvPr>
            <p:ph type="title"/>
          </p:nvPr>
        </p:nvSpPr>
        <p:spPr/>
        <p:txBody>
          <a:bodyPr/>
          <a:lstStyle/>
          <a:p>
            <a:r>
              <a:rPr lang="en-US"/>
              <a:t>void</a:t>
            </a:r>
          </a:p>
        </p:txBody>
      </p:sp>
      <p:sp>
        <p:nvSpPr>
          <p:cNvPr id="3" name="Content Placeholder 2">
            <a:extLst>
              <a:ext uri="{FF2B5EF4-FFF2-40B4-BE49-F238E27FC236}">
                <a16:creationId xmlns:a16="http://schemas.microsoft.com/office/drawing/2014/main" id="{2D8CEEBB-EAD8-CCCB-E39D-BB51C90FBC86}"/>
              </a:ext>
            </a:extLst>
          </p:cNvPr>
          <p:cNvSpPr>
            <a:spLocks noGrp="1"/>
          </p:cNvSpPr>
          <p:nvPr>
            <p:ph sz="quarter" idx="10"/>
          </p:nvPr>
        </p:nvSpPr>
        <p:spPr/>
        <p:txBody>
          <a:bodyPr/>
          <a:lstStyle/>
          <a:p>
            <a:r>
              <a:rPr lang="en-US" b="1"/>
              <a:t>void</a:t>
            </a:r>
            <a:r>
              <a:rPr lang="en-US"/>
              <a:t> is a special return type meaning a function does not return a value</a:t>
            </a:r>
          </a:p>
          <a:p>
            <a:pPr lvl="1"/>
            <a:r>
              <a:rPr lang="en-US"/>
              <a:t>void functions often modify (the objects referenced by) their arguments</a:t>
            </a:r>
          </a:p>
          <a:p>
            <a:pPr lvl="2"/>
            <a:r>
              <a:rPr lang="en-US">
                <a:solidFill>
                  <a:srgbClr val="0000FF"/>
                </a:solidFill>
                <a:latin typeface="+mj-lt"/>
              </a:rPr>
              <a:t>static </a:t>
            </a:r>
            <a:r>
              <a:rPr lang="en-US">
                <a:solidFill>
                  <a:srgbClr val="000080"/>
                </a:solidFill>
                <a:latin typeface="+mj-lt"/>
              </a:rPr>
              <a:t>void </a:t>
            </a:r>
            <a:r>
              <a:rPr lang="en-US">
                <a:latin typeface="+mj-lt"/>
              </a:rPr>
              <a:t>inPlaceReverse(</a:t>
            </a:r>
            <a:r>
              <a:rPr lang="en-US">
                <a:solidFill>
                  <a:srgbClr val="0000FF"/>
                </a:solidFill>
                <a:latin typeface="+mj-lt"/>
              </a:rPr>
              <a:t>int</a:t>
            </a:r>
            <a:r>
              <a:rPr lang="en-US">
                <a:latin typeface="+mj-lt"/>
              </a:rPr>
              <a:t>[] array) { </a:t>
            </a:r>
            <a:r>
              <a:rPr lang="en-US">
                <a:solidFill>
                  <a:srgbClr val="BFBFBF"/>
                </a:solidFill>
                <a:latin typeface="+mj-lt"/>
              </a:rPr>
              <a:t>...</a:t>
            </a:r>
            <a:r>
              <a:rPr lang="en-US">
                <a:latin typeface="+mj-lt"/>
              </a:rPr>
              <a:t> }</a:t>
            </a:r>
          </a:p>
          <a:p>
            <a:pPr lvl="3"/>
            <a:r>
              <a:rPr lang="en-US">
                <a:solidFill>
                  <a:srgbClr val="007B00"/>
                </a:solidFill>
                <a:latin typeface="+mj-lt"/>
              </a:rPr>
              <a:t>// no need to return a reference to array</a:t>
            </a:r>
            <a:br>
              <a:rPr lang="en-US">
                <a:solidFill>
                  <a:srgbClr val="007B00"/>
                </a:solidFill>
                <a:latin typeface="+mj-lt"/>
              </a:rPr>
            </a:br>
            <a:r>
              <a:rPr lang="en-US">
                <a:solidFill>
                  <a:srgbClr val="007B00"/>
                </a:solidFill>
                <a:latin typeface="+mj-lt"/>
              </a:rPr>
              <a:t>// (user of the function already has one)</a:t>
            </a:r>
            <a:endParaRPr lang="en-US"/>
          </a:p>
          <a:p>
            <a:pPr lvl="1"/>
            <a:r>
              <a:rPr lang="en-US"/>
              <a:t>in Java, the </a:t>
            </a:r>
            <a:r>
              <a:rPr lang="en-US" b="1"/>
              <a:t>main method</a:t>
            </a:r>
            <a:r>
              <a:rPr lang="en-US"/>
              <a:t> is a void function (it doesn't return anything)</a:t>
            </a:r>
          </a:p>
          <a:p>
            <a:pPr lvl="2"/>
            <a:r>
              <a:rPr lang="en-US">
                <a:solidFill>
                  <a:srgbClr val="0000FF"/>
                </a:solidFill>
                <a:latin typeface="+mj-lt"/>
              </a:rPr>
              <a:t>public 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 </a:t>
            </a:r>
            <a:r>
              <a:rPr lang="en-US">
                <a:solidFill>
                  <a:srgbClr val="BFBFBF"/>
                </a:solidFill>
                <a:latin typeface="+mj-lt"/>
              </a:rPr>
              <a:t>...</a:t>
            </a:r>
            <a:r>
              <a:rPr lang="en-US">
                <a:latin typeface="+mj-lt"/>
              </a:rPr>
              <a:t> }</a:t>
            </a:r>
            <a:endParaRPr lang="en-US"/>
          </a:p>
          <a:p>
            <a:pPr lvl="1"/>
            <a:endParaRPr lang="en-US">
              <a:latin typeface="+mj-lt"/>
            </a:endParaRPr>
          </a:p>
        </p:txBody>
      </p:sp>
    </p:spTree>
    <p:extLst>
      <p:ext uri="{BB962C8B-B14F-4D97-AF65-F5344CB8AC3E}">
        <p14:creationId xmlns:p14="http://schemas.microsoft.com/office/powerpoint/2010/main" val="225710656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83E1D-9C5C-57A1-490B-BB94BC1A9C3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4EAF86-3838-2AF7-07F5-C9999FD3E2D3}"/>
              </a:ext>
            </a:extLst>
          </p:cNvPr>
          <p:cNvSpPr>
            <a:spLocks noGrp="1"/>
          </p:cNvSpPr>
          <p:nvPr>
            <p:ph type="title"/>
          </p:nvPr>
        </p:nvSpPr>
        <p:spPr/>
        <p:txBody>
          <a:bodyPr/>
          <a:lstStyle/>
          <a:p>
            <a:r>
              <a:rPr lang="en-US"/>
              <a:t>the call stack</a:t>
            </a:r>
          </a:p>
        </p:txBody>
      </p:sp>
    </p:spTree>
    <p:extLst>
      <p:ext uri="{BB962C8B-B14F-4D97-AF65-F5344CB8AC3E}">
        <p14:creationId xmlns:p14="http://schemas.microsoft.com/office/powerpoint/2010/main" val="254576771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1A6D0-E468-9565-9FFF-5B6427241E8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7787E53-13D7-E7F2-DA5B-D690B66D4E77}"/>
              </a:ext>
            </a:extLst>
          </p:cNvPr>
          <p:cNvSpPr>
            <a:spLocks noGrp="1"/>
          </p:cNvSpPr>
          <p:nvPr>
            <p:ph type="title"/>
          </p:nvPr>
        </p:nvSpPr>
        <p:spPr/>
        <p:txBody>
          <a:bodyPr/>
          <a:lstStyle/>
          <a:p>
            <a:r>
              <a:rPr lang="en-US"/>
              <a:t>the call stack</a:t>
            </a:r>
          </a:p>
        </p:txBody>
      </p:sp>
      <p:sp>
        <p:nvSpPr>
          <p:cNvPr id="4" name="Content Placeholder 3">
            <a:extLst>
              <a:ext uri="{FF2B5EF4-FFF2-40B4-BE49-F238E27FC236}">
                <a16:creationId xmlns:a16="http://schemas.microsoft.com/office/drawing/2014/main" id="{317D9298-7A52-D8AC-8A95-0B6ED1BC0E13}"/>
              </a:ext>
            </a:extLst>
          </p:cNvPr>
          <p:cNvSpPr>
            <a:spLocks noGrp="1"/>
          </p:cNvSpPr>
          <p:nvPr>
            <p:ph sz="quarter" idx="10"/>
          </p:nvPr>
        </p:nvSpPr>
        <p:spPr>
          <a:xfrm>
            <a:off x="457200" y="963337"/>
            <a:ext cx="4500208" cy="4080271"/>
          </a:xfrm>
        </p:spPr>
        <p:txBody>
          <a:bodyPr/>
          <a:lstStyle/>
          <a:p>
            <a:r>
              <a:rPr lang="en-US"/>
              <a:t>functions can call other functions</a:t>
            </a:r>
          </a:p>
          <a:p>
            <a:pPr lvl="1"/>
            <a:r>
              <a:rPr lang="en-US"/>
              <a:t>the resulting "stack" of function calls is called the </a:t>
            </a:r>
            <a:r>
              <a:rPr lang="en-US" b="1"/>
              <a:t>call stack</a:t>
            </a:r>
            <a:endParaRPr lang="en-US"/>
          </a:p>
        </p:txBody>
      </p:sp>
      <p:sp>
        <p:nvSpPr>
          <p:cNvPr id="7" name="TextBox 6">
            <a:extLst>
              <a:ext uri="{FF2B5EF4-FFF2-40B4-BE49-F238E27FC236}">
                <a16:creationId xmlns:a16="http://schemas.microsoft.com/office/drawing/2014/main" id="{479B57DF-AEB7-463F-9B24-4975C5862818}"/>
              </a:ext>
            </a:extLst>
          </p:cNvPr>
          <p:cNvSpPr txBox="1"/>
          <p:nvPr/>
        </p:nvSpPr>
        <p:spPr>
          <a:xfrm>
            <a:off x="457200" y="1945540"/>
            <a:ext cx="4235712" cy="3139321"/>
          </a:xfrm>
          <a:prstGeom prst="rect">
            <a:avLst/>
          </a:prstGeom>
          <a:solidFill>
            <a:schemeClr val="bg1"/>
          </a:solidFill>
          <a:ln>
            <a:solidFill>
              <a:schemeClr val="tx1"/>
            </a:solidFill>
          </a:ln>
        </p:spPr>
        <p:txBody>
          <a:bodyPr wrap="square" rtlCol="0">
            <a:spAutoFit/>
          </a:bodyPr>
          <a:lstStyle/>
          <a:p>
            <a:r>
              <a:rPr lang="en-US" sz="1100">
                <a:latin typeface="+mj-lt"/>
              </a:rPr>
              <a:t>class Main {</a:t>
            </a:r>
          </a:p>
          <a:p>
            <a:r>
              <a:rPr lang="en-US" sz="1100">
                <a:latin typeface="+mj-lt"/>
              </a:rPr>
              <a:t>    </a:t>
            </a:r>
          </a:p>
          <a:p>
            <a:r>
              <a:rPr lang="en-US" sz="1100">
                <a:latin typeface="+mj-lt"/>
              </a:rPr>
              <a:t>    static void snap() {</a:t>
            </a:r>
          </a:p>
          <a:p>
            <a:r>
              <a:rPr lang="en-US" sz="1100">
                <a:latin typeface="+mj-lt"/>
              </a:rPr>
              <a:t>        crackle();</a:t>
            </a:r>
          </a:p>
          <a:p>
            <a:r>
              <a:rPr lang="en-US" sz="1100">
                <a:latin typeface="+mj-lt"/>
              </a:rPr>
              <a:t>    }</a:t>
            </a:r>
          </a:p>
          <a:p>
            <a:r>
              <a:rPr lang="en-US" sz="1100">
                <a:latin typeface="+mj-lt"/>
              </a:rPr>
              <a:t>    </a:t>
            </a:r>
          </a:p>
          <a:p>
            <a:r>
              <a:rPr lang="en-US" sz="1100">
                <a:latin typeface="+mj-lt"/>
              </a:rPr>
              <a:t>    static void crackle() {</a:t>
            </a:r>
          </a:p>
          <a:p>
            <a:r>
              <a:rPr lang="en-US" sz="1100">
                <a:latin typeface="+mj-lt"/>
              </a:rPr>
              <a:t>        pop();</a:t>
            </a:r>
          </a:p>
          <a:p>
            <a:r>
              <a:rPr lang="en-US" sz="1100">
                <a:latin typeface="+mj-lt"/>
              </a:rPr>
              <a:t>    }</a:t>
            </a:r>
          </a:p>
          <a:p>
            <a:r>
              <a:rPr lang="en-US" sz="1100">
                <a:latin typeface="+mj-lt"/>
              </a:rPr>
              <a:t>    </a:t>
            </a:r>
          </a:p>
          <a:p>
            <a:r>
              <a:rPr lang="en-US" sz="1100">
                <a:latin typeface="+mj-lt"/>
              </a:rPr>
              <a:t>    static void pop() {</a:t>
            </a:r>
          </a:p>
          <a:p>
            <a:r>
              <a:rPr lang="en-US" sz="1100">
                <a:highlight>
                  <a:srgbClr val="00FFFF"/>
                </a:highlight>
                <a:latin typeface="+mj-lt"/>
              </a:rPr>
              <a:t>        return;</a:t>
            </a:r>
          </a:p>
          <a:p>
            <a:r>
              <a:rPr lang="en-US" sz="1100">
                <a:latin typeface="+mj-lt"/>
              </a:rPr>
              <a:t>    }</a:t>
            </a:r>
          </a:p>
          <a:p>
            <a:r>
              <a:rPr lang="en-US" sz="1100">
                <a:latin typeface="+mj-lt"/>
              </a:rPr>
              <a:t>    </a:t>
            </a:r>
          </a:p>
          <a:p>
            <a:r>
              <a:rPr lang="en-US" sz="1100">
                <a:latin typeface="+mj-lt"/>
              </a:rPr>
              <a:t>    public static void main(String[] arguments) {</a:t>
            </a:r>
          </a:p>
          <a:p>
            <a:r>
              <a:rPr lang="en-US" sz="1100">
                <a:latin typeface="+mj-lt"/>
              </a:rPr>
              <a:t>        snap();</a:t>
            </a:r>
          </a:p>
          <a:p>
            <a:r>
              <a:rPr lang="en-US" sz="1100">
                <a:latin typeface="+mj-lt"/>
              </a:rPr>
              <a:t>    }</a:t>
            </a:r>
          </a:p>
          <a:p>
            <a:r>
              <a:rPr lang="en-US" sz="1100">
                <a:latin typeface="+mj-lt"/>
              </a:rPr>
              <a:t>}</a:t>
            </a:r>
          </a:p>
        </p:txBody>
      </p:sp>
      <p:pic>
        <p:nvPicPr>
          <p:cNvPr id="6" name="Picture 5">
            <a:extLst>
              <a:ext uri="{FF2B5EF4-FFF2-40B4-BE49-F238E27FC236}">
                <a16:creationId xmlns:a16="http://schemas.microsoft.com/office/drawing/2014/main" id="{898ACF12-59A1-5417-A08F-0B7EDE33DF0C}"/>
              </a:ext>
            </a:extLst>
          </p:cNvPr>
          <p:cNvPicPr>
            <a:picLocks noChangeAspect="1"/>
          </p:cNvPicPr>
          <p:nvPr/>
        </p:nvPicPr>
        <p:blipFill>
          <a:blip r:embed="rId2"/>
          <a:stretch>
            <a:fillRect/>
          </a:stretch>
        </p:blipFill>
        <p:spPr>
          <a:xfrm>
            <a:off x="4957408" y="1057517"/>
            <a:ext cx="3960140" cy="4025060"/>
          </a:xfrm>
          <a:prstGeom prst="rect">
            <a:avLst/>
          </a:prstGeom>
          <a:ln>
            <a:solidFill>
              <a:schemeClr val="tx1"/>
            </a:solidFill>
          </a:ln>
        </p:spPr>
      </p:pic>
    </p:spTree>
    <p:extLst>
      <p:ext uri="{BB962C8B-B14F-4D97-AF65-F5344CB8AC3E}">
        <p14:creationId xmlns:p14="http://schemas.microsoft.com/office/powerpoint/2010/main" val="2342777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395D2-9189-CEA3-25E1-4D7DA337AC6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9F450C-A189-9A9B-C592-62B864649D3B}"/>
              </a:ext>
            </a:extLst>
          </p:cNvPr>
          <p:cNvSpPr>
            <a:spLocks noGrp="1"/>
          </p:cNvSpPr>
          <p:nvPr>
            <p:ph type="title"/>
          </p:nvPr>
        </p:nvSpPr>
        <p:spPr/>
        <p:txBody>
          <a:bodyPr/>
          <a:lstStyle/>
          <a:p>
            <a:r>
              <a:rPr lang="en-US"/>
              <a:t>🤔</a:t>
            </a:r>
          </a:p>
        </p:txBody>
      </p:sp>
      <p:pic>
        <p:nvPicPr>
          <p:cNvPr id="6" name="Picture 5">
            <a:extLst>
              <a:ext uri="{FF2B5EF4-FFF2-40B4-BE49-F238E27FC236}">
                <a16:creationId xmlns:a16="http://schemas.microsoft.com/office/drawing/2014/main" id="{88D36A6C-56A5-111F-C7D8-F290AA3F78E2}"/>
              </a:ext>
            </a:extLst>
          </p:cNvPr>
          <p:cNvPicPr>
            <a:picLocks noChangeAspect="1"/>
          </p:cNvPicPr>
          <p:nvPr/>
        </p:nvPicPr>
        <p:blipFill rotWithShape="1">
          <a:blip r:embed="rId2"/>
          <a:srcRect l="3817" t="30051" r="9166" b="3109"/>
          <a:stretch/>
        </p:blipFill>
        <p:spPr>
          <a:xfrm>
            <a:off x="5108549" y="2267107"/>
            <a:ext cx="3446004" cy="2690301"/>
          </a:xfrm>
          <a:prstGeom prst="rect">
            <a:avLst/>
          </a:prstGeom>
          <a:ln>
            <a:solidFill>
              <a:schemeClr val="tx1"/>
            </a:solidFill>
          </a:ln>
        </p:spPr>
      </p:pic>
    </p:spTree>
    <p:extLst>
      <p:ext uri="{BB962C8B-B14F-4D97-AF65-F5344CB8AC3E}">
        <p14:creationId xmlns:p14="http://schemas.microsoft.com/office/powerpoint/2010/main" val="355045356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E8FE36-0427-133C-9BA2-2A58FE796092}"/>
              </a:ext>
            </a:extLst>
          </p:cNvPr>
          <p:cNvSpPr>
            <a:spLocks noGrp="1"/>
          </p:cNvSpPr>
          <p:nvPr>
            <p:ph type="title"/>
          </p:nvPr>
        </p:nvSpPr>
        <p:spPr/>
        <p:txBody>
          <a:bodyPr/>
          <a:lstStyle/>
          <a:p>
            <a:r>
              <a:rPr lang="en-US"/>
              <a:t>[let's see what Eclipse does]</a:t>
            </a:r>
          </a:p>
        </p:txBody>
      </p:sp>
    </p:spTree>
    <p:extLst>
      <p:ext uri="{BB962C8B-B14F-4D97-AF65-F5344CB8AC3E}">
        <p14:creationId xmlns:p14="http://schemas.microsoft.com/office/powerpoint/2010/main" val="343416561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DC892-100B-D789-DD58-A3AD295407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5CD0CF2-6E6A-F993-61CD-95BF0DD8064D}"/>
              </a:ext>
            </a:extLst>
          </p:cNvPr>
          <p:cNvSpPr>
            <a:spLocks noGrp="1"/>
          </p:cNvSpPr>
          <p:nvPr>
            <p:ph type="title"/>
          </p:nvPr>
        </p:nvSpPr>
        <p:spPr/>
        <p:txBody>
          <a:bodyPr/>
          <a:lstStyle/>
          <a:p>
            <a:r>
              <a:rPr lang="en-US"/>
              <a:t>recursion</a:t>
            </a:r>
          </a:p>
        </p:txBody>
      </p:sp>
    </p:spTree>
    <p:extLst>
      <p:ext uri="{BB962C8B-B14F-4D97-AF65-F5344CB8AC3E}">
        <p14:creationId xmlns:p14="http://schemas.microsoft.com/office/powerpoint/2010/main" val="119787850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8590A-3510-8EAA-52A7-66AF0F5D6F4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228B300-53C5-720F-909B-0405D8D77ED6}"/>
              </a:ext>
            </a:extLst>
          </p:cNvPr>
          <p:cNvSpPr>
            <a:spLocks noGrp="1"/>
          </p:cNvSpPr>
          <p:nvPr>
            <p:ph type="title"/>
          </p:nvPr>
        </p:nvSpPr>
        <p:spPr/>
        <p:txBody>
          <a:bodyPr/>
          <a:lstStyle/>
          <a:p>
            <a:r>
              <a:rPr lang="en-US"/>
              <a:t>recursion (1/2)</a:t>
            </a:r>
          </a:p>
        </p:txBody>
      </p:sp>
      <p:sp>
        <p:nvSpPr>
          <p:cNvPr id="4" name="Content Placeholder 3">
            <a:extLst>
              <a:ext uri="{FF2B5EF4-FFF2-40B4-BE49-F238E27FC236}">
                <a16:creationId xmlns:a16="http://schemas.microsoft.com/office/drawing/2014/main" id="{C74631F7-F19B-7D11-D89C-AA836DC67761}"/>
              </a:ext>
            </a:extLst>
          </p:cNvPr>
          <p:cNvSpPr>
            <a:spLocks noGrp="1"/>
          </p:cNvSpPr>
          <p:nvPr>
            <p:ph sz="quarter" idx="10"/>
          </p:nvPr>
        </p:nvSpPr>
        <p:spPr/>
        <p:txBody>
          <a:bodyPr/>
          <a:lstStyle/>
          <a:p>
            <a:r>
              <a:rPr lang="en-US"/>
              <a:t>a </a:t>
            </a:r>
            <a:r>
              <a:rPr lang="en-US" b="1"/>
              <a:t>recursive function</a:t>
            </a:r>
            <a:r>
              <a:rPr lang="en-US"/>
              <a:t> is a function that calls itself</a:t>
            </a:r>
          </a:p>
          <a:p>
            <a:pPr lvl="1"/>
            <a:r>
              <a:rPr lang="en-US"/>
              <a:t>each call must make progress towards a </a:t>
            </a:r>
            <a:r>
              <a:rPr lang="en-US" b="1"/>
              <a:t>base case</a:t>
            </a:r>
            <a:br>
              <a:rPr lang="en-US"/>
            </a:br>
            <a:r>
              <a:rPr lang="en-US"/>
              <a:t>(when the function finally returns without calling itself)</a:t>
            </a:r>
          </a:p>
          <a:p>
            <a:pPr lvl="2"/>
            <a:r>
              <a:rPr lang="en-US"/>
              <a:t>✨ when in doubt, try something like zero for your base case</a:t>
            </a:r>
          </a:p>
        </p:txBody>
      </p:sp>
      <p:sp>
        <p:nvSpPr>
          <p:cNvPr id="7" name="TextBox 6">
            <a:extLst>
              <a:ext uri="{FF2B5EF4-FFF2-40B4-BE49-F238E27FC236}">
                <a16:creationId xmlns:a16="http://schemas.microsoft.com/office/drawing/2014/main" id="{DA36E1EA-BD3C-87E4-0B73-A90FF953FDB6}"/>
              </a:ext>
            </a:extLst>
          </p:cNvPr>
          <p:cNvSpPr txBox="1"/>
          <p:nvPr/>
        </p:nvSpPr>
        <p:spPr>
          <a:xfrm>
            <a:off x="457200" y="2365952"/>
            <a:ext cx="8229600" cy="2677656"/>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mj-lt"/>
              </a:rPr>
              <a:t>class</a:t>
            </a:r>
            <a:r>
              <a:rPr lang="en-US" sz="1400">
                <a:latin typeface="+mj-lt"/>
              </a:rPr>
              <a:t> </a:t>
            </a:r>
            <a:r>
              <a:rPr lang="en-US" sz="1400">
                <a:solidFill>
                  <a:srgbClr val="000080"/>
                </a:solidFill>
                <a:latin typeface="+mj-lt"/>
              </a:rPr>
              <a:t>Main</a:t>
            </a:r>
            <a:r>
              <a:rPr lang="en-US" sz="1400">
                <a:latin typeface="+mj-lt"/>
              </a:rPr>
              <a:t> extends Cow {</a:t>
            </a:r>
          </a:p>
          <a:p>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int</a:t>
            </a:r>
            <a:r>
              <a:rPr lang="en-US" sz="1400">
                <a:latin typeface="+mj-lt"/>
              </a:rPr>
              <a:t> digitSum(</a:t>
            </a:r>
            <a:r>
              <a:rPr lang="en-US" sz="1400">
                <a:solidFill>
                  <a:srgbClr val="000080"/>
                </a:solidFill>
                <a:latin typeface="+mj-lt"/>
              </a:rPr>
              <a:t>int</a:t>
            </a:r>
            <a:r>
              <a:rPr lang="en-US" sz="1400">
                <a:latin typeface="+mj-lt"/>
              </a:rPr>
              <a:t> n) {</a:t>
            </a:r>
          </a:p>
          <a:p>
            <a:r>
              <a:rPr lang="en-US" sz="1400">
                <a:latin typeface="+mj-lt"/>
              </a:rPr>
              <a:t>        </a:t>
            </a:r>
            <a:r>
              <a:rPr lang="en-US" sz="1400">
                <a:solidFill>
                  <a:srgbClr val="0000FF"/>
                </a:solidFill>
                <a:latin typeface="+mj-lt"/>
              </a:rPr>
              <a:t>if</a:t>
            </a:r>
            <a:r>
              <a:rPr lang="en-US" sz="1400">
                <a:latin typeface="+mj-lt"/>
              </a:rPr>
              <a:t> (n == </a:t>
            </a:r>
            <a:r>
              <a:rPr lang="en-US" sz="1400">
                <a:solidFill>
                  <a:srgbClr val="0CB5B5"/>
                </a:solidFill>
                <a:latin typeface="+mj-lt"/>
              </a:rPr>
              <a:t>0</a:t>
            </a:r>
            <a:r>
              <a:rPr lang="en-US" sz="1400">
                <a:latin typeface="+mj-lt"/>
              </a:rPr>
              <a:t>) {</a:t>
            </a:r>
          </a:p>
          <a:p>
            <a:r>
              <a:rPr lang="en-US" sz="1400">
                <a:latin typeface="+mj-lt"/>
              </a:rPr>
              <a:t>            </a:t>
            </a:r>
            <a:r>
              <a:rPr lang="en-US" sz="1400">
                <a:solidFill>
                  <a:srgbClr val="0000FF"/>
                </a:solidFill>
                <a:latin typeface="+mj-lt"/>
              </a:rPr>
              <a:t>return</a:t>
            </a:r>
            <a:r>
              <a:rPr lang="en-US" sz="1400">
                <a:latin typeface="+mj-lt"/>
              </a:rPr>
              <a:t> </a:t>
            </a:r>
            <a:r>
              <a:rPr lang="en-US" sz="1400">
                <a:solidFill>
                  <a:srgbClr val="0CB5B5"/>
                </a:solidFill>
                <a:latin typeface="+mj-lt"/>
              </a:rPr>
              <a:t>0</a:t>
            </a:r>
            <a:r>
              <a:rPr lang="en-US" sz="1400">
                <a:latin typeface="+mj-lt"/>
              </a:rPr>
              <a:t>;</a:t>
            </a:r>
          </a:p>
          <a:p>
            <a:r>
              <a:rPr lang="en-US" sz="1400">
                <a:latin typeface="+mj-lt"/>
              </a:rPr>
              <a:t>        }</a:t>
            </a:r>
          </a:p>
          <a:p>
            <a:r>
              <a:rPr lang="en-US" sz="1400">
                <a:latin typeface="+mj-lt"/>
              </a:rPr>
              <a:t>        </a:t>
            </a:r>
            <a:r>
              <a:rPr lang="en-US" sz="1400">
                <a:solidFill>
                  <a:srgbClr val="0000FF"/>
                </a:solidFill>
                <a:latin typeface="+mj-lt"/>
              </a:rPr>
              <a:t>return</a:t>
            </a:r>
            <a:r>
              <a:rPr lang="en-US" sz="1400">
                <a:latin typeface="+mj-lt"/>
              </a:rPr>
              <a:t> digitSum(n / </a:t>
            </a:r>
            <a:r>
              <a:rPr lang="en-US" sz="1400">
                <a:solidFill>
                  <a:srgbClr val="0CB5B5"/>
                </a:solidFill>
                <a:latin typeface="+mj-lt"/>
              </a:rPr>
              <a:t>10</a:t>
            </a:r>
            <a:r>
              <a:rPr lang="en-US" sz="1400">
                <a:latin typeface="+mj-lt"/>
              </a:rPr>
              <a:t>) + (n % </a:t>
            </a:r>
            <a:r>
              <a:rPr lang="en-US" sz="1400">
                <a:solidFill>
                  <a:srgbClr val="0CB5B5"/>
                </a:solidFill>
                <a:latin typeface="+mj-lt"/>
              </a:rPr>
              <a:t>10</a:t>
            </a:r>
            <a:r>
              <a:rPr lang="en-US" sz="1400">
                <a:latin typeface="+mj-lt"/>
              </a:rPr>
              <a:t>);</a:t>
            </a:r>
          </a:p>
          <a:p>
            <a:r>
              <a:rPr lang="en-US" sz="1400">
                <a:latin typeface="+mj-lt"/>
              </a:rPr>
              <a:t>    }</a:t>
            </a:r>
          </a:p>
          <a:p>
            <a:r>
              <a:rPr lang="en-US" sz="1400">
                <a:latin typeface="+mj-lt"/>
              </a:rPr>
              <a:t>    </a:t>
            </a:r>
          </a:p>
          <a:p>
            <a:r>
              <a:rPr lang="en-US" sz="1400">
                <a:latin typeface="+mj-lt"/>
              </a:rPr>
              <a:t>    </a:t>
            </a:r>
            <a:r>
              <a:rPr lang="en-US" sz="1400">
                <a:solidFill>
                  <a:srgbClr val="0000FF"/>
                </a:solidFill>
                <a:latin typeface="+mj-lt"/>
              </a:rPr>
              <a:t>public</a:t>
            </a:r>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void</a:t>
            </a:r>
            <a:r>
              <a:rPr lang="en-US" sz="1400">
                <a:latin typeface="+mj-lt"/>
              </a:rPr>
              <a:t> main(</a:t>
            </a:r>
            <a:r>
              <a:rPr lang="en-US" sz="1400">
                <a:solidFill>
                  <a:srgbClr val="000080"/>
                </a:solidFill>
                <a:latin typeface="+mj-lt"/>
              </a:rPr>
              <a:t>String</a:t>
            </a:r>
            <a:r>
              <a:rPr lang="en-US" sz="1400">
                <a:latin typeface="+mj-lt"/>
              </a:rPr>
              <a:t>[] arguments) {</a:t>
            </a:r>
          </a:p>
          <a:p>
            <a:r>
              <a:rPr lang="en-US" sz="1400">
                <a:latin typeface="+mj-lt"/>
              </a:rPr>
              <a:t>        </a:t>
            </a:r>
            <a:r>
              <a:rPr lang="en-US" sz="1400">
                <a:solidFill>
                  <a:srgbClr val="000080"/>
                </a:solidFill>
                <a:latin typeface="+mj-lt"/>
              </a:rPr>
              <a:t>PRINT</a:t>
            </a:r>
            <a:r>
              <a:rPr lang="en-US" sz="1400">
                <a:latin typeface="+mj-lt"/>
              </a:rPr>
              <a:t>(digitSum(</a:t>
            </a:r>
            <a:r>
              <a:rPr lang="en-US" sz="1400">
                <a:solidFill>
                  <a:srgbClr val="0CB5B5"/>
                </a:solidFill>
                <a:latin typeface="+mj-lt"/>
              </a:rPr>
              <a:t>256</a:t>
            </a:r>
            <a:r>
              <a:rPr lang="en-US" sz="1400">
                <a:latin typeface="+mj-lt"/>
              </a:rPr>
              <a:t>)); </a:t>
            </a:r>
            <a:r>
              <a:rPr lang="en-US" sz="1400">
                <a:solidFill>
                  <a:srgbClr val="007B00"/>
                </a:solidFill>
                <a:latin typeface="+mj-lt"/>
              </a:rPr>
              <a:t>// 13</a:t>
            </a:r>
          </a:p>
          <a:p>
            <a:r>
              <a:rPr lang="en-US" sz="1400">
                <a:latin typeface="+mj-lt"/>
              </a:rPr>
              <a:t>    }</a:t>
            </a:r>
          </a:p>
          <a:p>
            <a:r>
              <a:rPr lang="en-US" sz="1400">
                <a:latin typeface="+mj-lt"/>
              </a:rPr>
              <a:t>}</a:t>
            </a:r>
          </a:p>
        </p:txBody>
      </p:sp>
    </p:spTree>
    <p:extLst>
      <p:ext uri="{BB962C8B-B14F-4D97-AF65-F5344CB8AC3E}">
        <p14:creationId xmlns:p14="http://schemas.microsoft.com/office/powerpoint/2010/main" val="315052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528B4-B13D-85C9-68F0-78D0A6D8C6D3}"/>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0572AD3A-255D-D7FE-693D-539B028885D8}"/>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
        <p:nvSpPr>
          <p:cNvPr id="31" name="TextBox 30">
            <a:extLst>
              <a:ext uri="{FF2B5EF4-FFF2-40B4-BE49-F238E27FC236}">
                <a16:creationId xmlns:a16="http://schemas.microsoft.com/office/drawing/2014/main" id="{F199DC8A-6ACB-D00E-3CBF-88860EF0646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2" name="Arrow: Right 31">
            <a:extLst>
              <a:ext uri="{FF2B5EF4-FFF2-40B4-BE49-F238E27FC236}">
                <a16:creationId xmlns:a16="http://schemas.microsoft.com/office/drawing/2014/main" id="{6019D9AC-742B-EDC6-720B-AA4D31543B3D}"/>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13205E63-F0EC-58AA-D7D4-BED2ECDDC8CA}"/>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EC7CE5AF-0377-7CA5-1979-B4FE6A9B8772}"/>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A28FA4D3-9F74-4A28-FB0F-D6AC98B5AF4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0E899A84-8F1B-F392-62B6-F491975D9ECA}"/>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9BEA2D-D9B8-9E62-8311-BFAC3B4EA24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159BE1D-911A-44B4-B62A-78884FB2E4C5}"/>
              </a:ext>
            </a:extLst>
          </p:cNvPr>
          <p:cNvSpPr/>
          <p:nvPr/>
        </p:nvSpPr>
        <p:spPr>
          <a:xfrm rot="16944028">
            <a:off x="7289386" y="1416027"/>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99A0024-297C-3BD2-E98E-88B14F0C6F09}"/>
              </a:ext>
            </a:extLst>
          </p:cNvPr>
          <p:cNvSpPr txBox="1"/>
          <p:nvPr/>
        </p:nvSpPr>
        <p:spPr>
          <a:xfrm>
            <a:off x="7336981" y="886050"/>
            <a:ext cx="1406816"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Tree>
    <p:extLst>
      <p:ext uri="{BB962C8B-B14F-4D97-AF65-F5344CB8AC3E}">
        <p14:creationId xmlns:p14="http://schemas.microsoft.com/office/powerpoint/2010/main" val="124956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6" grpId="0"/>
      <p:bldP spid="37" grpId="0"/>
      <p:bldP spid="41" grpId="0" animBg="1"/>
      <p:bldP spid="42" grpId="0" animBg="1"/>
      <p:bldP spid="43" grpId="0" animBg="1"/>
      <p:bldP spid="44" grpId="0"/>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2B115-B831-0EBC-FF5C-DBA317593E4A}"/>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C3460DBC-F814-91EF-6791-CD21E1EAF753}"/>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FB9008FA-FAB9-2D5E-4AB0-7F0B10483FD8}"/>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6F8F9CBE-5325-8094-D10A-78F4A3B241C6}"/>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4A9E94FF-C33F-3D0A-5A68-02EAD5D5B64C}"/>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0549B575-1499-32FE-E2D2-E40990C8D0FF}"/>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EF76BB8-FF06-D9D5-C252-5957ABFD64A3}"/>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CA9F6921-A4EB-5459-AF8B-57703CA1F0E8}"/>
              </a:ext>
            </a:extLst>
          </p:cNvPr>
          <p:cNvSpPr/>
          <p:nvPr/>
        </p:nvSpPr>
        <p:spPr>
          <a:xfrm rot="6300000">
            <a:off x="7289386" y="1416027"/>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71A01FC0-7AD3-9D2D-34DA-D26098EA9C7E}"/>
              </a:ext>
            </a:extLst>
          </p:cNvPr>
          <p:cNvSpPr txBox="1"/>
          <p:nvPr/>
        </p:nvSpPr>
        <p:spPr>
          <a:xfrm>
            <a:off x="7336981" y="886050"/>
            <a:ext cx="1935607"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
        <p:nvSpPr>
          <p:cNvPr id="2" name="TextBox 1">
            <a:extLst>
              <a:ext uri="{FF2B5EF4-FFF2-40B4-BE49-F238E27FC236}">
                <a16:creationId xmlns:a16="http://schemas.microsoft.com/office/drawing/2014/main" id="{4DF74325-B0D3-9123-4FF9-3487FFE80FF6}"/>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18DE7A07-DDD5-F893-624D-585599645259}"/>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153270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C2A2B1-FB1E-8EDE-E015-EA40B14D22CE}"/>
              </a:ext>
            </a:extLst>
          </p:cNvPr>
          <p:cNvSpPr>
            <a:spLocks noGrp="1"/>
          </p:cNvSpPr>
          <p:nvPr>
            <p:ph type="title"/>
          </p:nvPr>
        </p:nvSpPr>
        <p:spPr/>
        <p:txBody>
          <a:bodyPr/>
          <a:lstStyle/>
          <a:p>
            <a:r>
              <a:rPr lang="en-US"/>
              <a:t>analogy</a:t>
            </a:r>
          </a:p>
        </p:txBody>
      </p:sp>
    </p:spTree>
    <p:extLst>
      <p:ext uri="{BB962C8B-B14F-4D97-AF65-F5344CB8AC3E}">
        <p14:creationId xmlns:p14="http://schemas.microsoft.com/office/powerpoint/2010/main" val="130488448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6DD03-04BE-CE99-837F-11697CFFDBD6}"/>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5E4026F6-CBE8-B61C-F33F-3899BC27D457}"/>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51197A2C-9273-0977-C953-8E33CE38F55F}"/>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5891006B-CE90-EC97-0232-DDD9CF5AB658}"/>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71154BB5-67E3-E199-5CD1-B3B8AB4CB490}"/>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0 + 2;</a:t>
            </a:r>
          </a:p>
        </p:txBody>
      </p:sp>
      <p:sp>
        <p:nvSpPr>
          <p:cNvPr id="41" name="Arrow: Right 40">
            <a:extLst>
              <a:ext uri="{FF2B5EF4-FFF2-40B4-BE49-F238E27FC236}">
                <a16:creationId xmlns:a16="http://schemas.microsoft.com/office/drawing/2014/main" id="{553A6C72-DFB0-3BE2-E3D2-2AEFFC9E8B73}"/>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68201290-8A68-4400-62F4-6E67202ADFF3}"/>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D686A35D-FD3F-6654-7F56-3AD7DC0553D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236ADAB7-D640-4D7D-DB5F-5A3674189102}"/>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01433688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3E6DF-5D31-CF9F-A642-5E4B153DF6BF}"/>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DC592C63-E87B-6D61-4B18-C7E2294D3B86}"/>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2CF31601-D59A-DFD8-4018-10897941125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000EC223-BEEB-7261-29D7-2892D146065F}"/>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8E9BD2C9-C71D-3680-DF20-F2CA2AD5F2CF}"/>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9E3629BD-0C3C-F658-0CA5-C6B0983F173A}"/>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DDDBF6E2-A6E5-E811-3057-1C882EF537F0}"/>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3CA046FA-F5F7-22FC-F992-65E8B174885C}"/>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607954CF-207C-AC11-D75F-56C0248CC274}"/>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5551545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78CF2-A008-1456-5C7E-65F0C52CCE5C}"/>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D443829A-1D17-80D4-54F3-B297109467A6}"/>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9C698D4E-CACE-9B9B-328A-18ABD6E0CBE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C4A61CBC-0543-E877-2635-A4CB322EAC3D}"/>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389A7124-4DF7-2CF0-842E-18435B33456A}"/>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F7177E42-20C9-A15E-942E-6030535CA170}"/>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702E7B91-F4E9-5FDF-833C-44B9FEAE0382}"/>
              </a:ext>
            </a:extLst>
          </p:cNvPr>
          <p:cNvSpPr/>
          <p:nvPr/>
        </p:nvSpPr>
        <p:spPr>
          <a:xfrm rot="6300000">
            <a:off x="6198571" y="2320236"/>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795AC538-1B07-68B9-7167-EA1F2AACFCED}"/>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5135FD09-4382-D21A-4090-E8DE89E10115}"/>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402919655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11F52-7335-8ABE-A2F7-C4EE6AE13108}"/>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6A366E7-666A-87BE-EA29-B177A498B9A9}"/>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CF08C284-365E-60CB-CD33-EBFAC343942E}"/>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D48C9892-34F2-9C5B-ACB4-708893A6C977}"/>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2 + 5;</a:t>
            </a:r>
          </a:p>
        </p:txBody>
      </p:sp>
      <p:sp>
        <p:nvSpPr>
          <p:cNvPr id="41" name="Arrow: Right 40">
            <a:extLst>
              <a:ext uri="{FF2B5EF4-FFF2-40B4-BE49-F238E27FC236}">
                <a16:creationId xmlns:a16="http://schemas.microsoft.com/office/drawing/2014/main" id="{65E084FC-4EC0-7907-944B-DC350BCF7A2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1371D3D7-B74D-CE64-2DEB-EC550BB0CE4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0EF624AE-C314-6FBC-BF88-F889A010D2CF}"/>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7928123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908D9-49C4-DD37-BE81-1031C66C811B}"/>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BC5E733-B92F-BAB5-8724-A068EDA88785}"/>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6AD5CE15-99BA-160D-5777-D776D0A756D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56C5A566-9B3B-6D70-A805-516C5A9B6851}"/>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003BD655-04AD-E031-68E7-2E19839D3C3C}"/>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565FC9DF-43C6-A702-52FD-E3C0535682B4}"/>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B3F1BEFA-314A-3D4D-205F-46857884C470}"/>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37850218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65E56-26F7-7E89-4A1E-6E731FEC0508}"/>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B2E8791E-E4F1-7418-2B9A-865F5DFBEA6B}"/>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B8A1AFBD-1683-0D41-412D-4966649421DE}"/>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24EC5776-9F3F-9F05-C68B-4067A07EB9D1}"/>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D4BCC18D-E418-0FE7-9243-0603D8B7D033}"/>
              </a:ext>
            </a:extLst>
          </p:cNvPr>
          <p:cNvSpPr/>
          <p:nvPr/>
        </p:nvSpPr>
        <p:spPr>
          <a:xfrm rot="6300000">
            <a:off x="5174058" y="3233413"/>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F3140148-E36E-AFC1-058F-4933E3CEFB5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A72914C8-CAA8-AF3C-9754-8A67C6F0E437}"/>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88318831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0AE6A-6B1A-A663-E064-CB7FC5BEABAB}"/>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B87E3E7-630F-933B-2D0D-4B19CB85D8B0}"/>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3A9F12C7-0F7D-0B37-A8E3-2BD620F620E2}"/>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7 + 6;</a:t>
            </a:r>
          </a:p>
        </p:txBody>
      </p:sp>
      <p:sp>
        <p:nvSpPr>
          <p:cNvPr id="3" name="TextBox 2">
            <a:extLst>
              <a:ext uri="{FF2B5EF4-FFF2-40B4-BE49-F238E27FC236}">
                <a16:creationId xmlns:a16="http://schemas.microsoft.com/office/drawing/2014/main" id="{77D7D714-A760-5B32-6955-60A6CB53DFDB}"/>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CFB4F23A-49C1-4180-DA65-CEE6B7A46720}"/>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68206124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F3149-00DB-49B3-6743-59136A8F7B2F}"/>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35AEAA61-72F9-EE0D-CA6B-2E53A3849373}"/>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1FA66BFD-34E8-72A6-5AD8-17E8D189C449}"/>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3" name="TextBox 2">
            <a:extLst>
              <a:ext uri="{FF2B5EF4-FFF2-40B4-BE49-F238E27FC236}">
                <a16:creationId xmlns:a16="http://schemas.microsoft.com/office/drawing/2014/main" id="{A37186DC-578E-9835-367A-2FF726A4FB8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0EBCA8B1-1769-CC68-FD6B-4F75038EFC71}"/>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04798183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E111D-4F13-CF3B-CAA7-ACAD9D931421}"/>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AB83D948-8DD2-AB1D-E311-FF160E0C18DF}"/>
              </a:ext>
            </a:extLst>
          </p:cNvPr>
          <p:cNvSpPr/>
          <p:nvPr/>
        </p:nvSpPr>
        <p:spPr>
          <a:xfrm rot="6300000">
            <a:off x="4163382" y="4179898"/>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309CDA3A-6AC0-207C-9E12-DED6C7A2763A}"/>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2" name="TextBox 1">
            <a:extLst>
              <a:ext uri="{FF2B5EF4-FFF2-40B4-BE49-F238E27FC236}">
                <a16:creationId xmlns:a16="http://schemas.microsoft.com/office/drawing/2014/main" id="{B9558065-0EC1-1465-4D39-B9BC1479DC47}"/>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0B7CABF3-1FE5-1359-DF0D-07EB1E61C402}"/>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55978818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D8CCC-DE7D-F7D5-B0FC-A7EDA83020C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1922EEA-841E-1223-7511-813A5599C6E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13;</a:t>
            </a:r>
          </a:p>
        </p:txBody>
      </p:sp>
      <p:sp>
        <p:nvSpPr>
          <p:cNvPr id="3" name="TextBox 2">
            <a:extLst>
              <a:ext uri="{FF2B5EF4-FFF2-40B4-BE49-F238E27FC236}">
                <a16:creationId xmlns:a16="http://schemas.microsoft.com/office/drawing/2014/main" id="{9CCBF4BF-A249-3BD7-95A6-6579CFF64AC8}"/>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136785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6D21E-6565-5C60-830D-1FF6DA356B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BC48E2-0724-F325-D16D-E5B78882BFC2}"/>
              </a:ext>
            </a:extLst>
          </p:cNvPr>
          <p:cNvSpPr>
            <a:spLocks noGrp="1"/>
          </p:cNvSpPr>
          <p:nvPr>
            <p:ph type="title"/>
          </p:nvPr>
        </p:nvSpPr>
        <p:spPr/>
        <p:txBody>
          <a:bodyPr/>
          <a:lstStyle/>
          <a:p>
            <a:r>
              <a:rPr lang="en-US" sz="4000"/>
              <a:t>a stack is like a helicopter pilot</a:t>
            </a:r>
            <a:br>
              <a:rPr lang="en-US" sz="4000"/>
            </a:br>
            <a:r>
              <a:rPr lang="en-US" sz="4000"/>
              <a:t>with a socially unacceptable hobby</a:t>
            </a:r>
          </a:p>
        </p:txBody>
      </p:sp>
    </p:spTree>
    <p:extLst>
      <p:ext uri="{BB962C8B-B14F-4D97-AF65-F5344CB8AC3E}">
        <p14:creationId xmlns:p14="http://schemas.microsoft.com/office/powerpoint/2010/main" val="409138676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10CD5-97B6-FFC3-AF4B-7714F7635C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5597F3-DA41-667F-E5EA-72B5EEA190B5}"/>
              </a:ext>
            </a:extLst>
          </p:cNvPr>
          <p:cNvSpPr>
            <a:spLocks noGrp="1"/>
          </p:cNvSpPr>
          <p:nvPr>
            <p:ph type="title"/>
          </p:nvPr>
        </p:nvSpPr>
        <p:spPr/>
        <p:txBody>
          <a:bodyPr/>
          <a:lstStyle/>
          <a:p>
            <a:r>
              <a:rPr lang="en-US">
                <a:latin typeface="Zapfino" panose="03030300040707070C03" pitchFamily="66" charset="77"/>
              </a:rPr>
              <a:t>fin.</a:t>
            </a:r>
          </a:p>
        </p:txBody>
      </p:sp>
    </p:spTree>
    <p:extLst>
      <p:ext uri="{BB962C8B-B14F-4D97-AF65-F5344CB8AC3E}">
        <p14:creationId xmlns:p14="http://schemas.microsoft.com/office/powerpoint/2010/main" val="72424556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74612-BCD4-5356-85FC-691189210B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7346760-836D-A17B-9424-02F64249AFEE}"/>
              </a:ext>
            </a:extLst>
          </p:cNvPr>
          <p:cNvSpPr>
            <a:spLocks noGrp="1"/>
          </p:cNvSpPr>
          <p:nvPr>
            <p:ph type="title"/>
          </p:nvPr>
        </p:nvSpPr>
        <p:spPr/>
        <p:txBody>
          <a:bodyPr/>
          <a:lstStyle/>
          <a:p>
            <a:r>
              <a:rPr lang="en-US"/>
              <a:t>recursion (2/2)</a:t>
            </a:r>
          </a:p>
        </p:txBody>
      </p:sp>
      <p:sp>
        <p:nvSpPr>
          <p:cNvPr id="2" name="Content Placeholder 1">
            <a:extLst>
              <a:ext uri="{FF2B5EF4-FFF2-40B4-BE49-F238E27FC236}">
                <a16:creationId xmlns:a16="http://schemas.microsoft.com/office/drawing/2014/main" id="{3D4C5979-FF32-A2A3-9F7E-D736FF0A555B}"/>
              </a:ext>
            </a:extLst>
          </p:cNvPr>
          <p:cNvSpPr>
            <a:spLocks noGrp="1"/>
          </p:cNvSpPr>
          <p:nvPr>
            <p:ph sz="quarter" idx="10"/>
          </p:nvPr>
        </p:nvSpPr>
        <p:spPr/>
        <p:txBody>
          <a:bodyPr/>
          <a:lstStyle/>
          <a:p>
            <a:r>
              <a:rPr lang="en-US"/>
              <a:t>a </a:t>
            </a:r>
            <a:r>
              <a:rPr lang="en-US" b="1"/>
              <a:t>stack overflow</a:t>
            </a:r>
            <a:r>
              <a:rPr lang="en-US"/>
              <a:t> error happens when functions call too many functions without returning; these errors are usually caused by broken recursive code</a:t>
            </a:r>
          </a:p>
        </p:txBody>
      </p:sp>
      <p:sp>
        <p:nvSpPr>
          <p:cNvPr id="7" name="TextBox 6">
            <a:extLst>
              <a:ext uri="{FF2B5EF4-FFF2-40B4-BE49-F238E27FC236}">
                <a16:creationId xmlns:a16="http://schemas.microsoft.com/office/drawing/2014/main" id="{2989ECF0-E4C3-8548-AEA5-9226243CE180}"/>
              </a:ext>
            </a:extLst>
          </p:cNvPr>
          <p:cNvSpPr txBox="1"/>
          <p:nvPr/>
        </p:nvSpPr>
        <p:spPr>
          <a:xfrm>
            <a:off x="457200" y="1694587"/>
            <a:ext cx="4341511" cy="1754326"/>
          </a:xfrm>
          <a:prstGeom prst="rect">
            <a:avLst/>
          </a:prstGeom>
          <a:solidFill>
            <a:schemeClr val="accent1">
              <a:lumMod val="20000"/>
              <a:lumOff val="80000"/>
            </a:schemeClr>
          </a:solidFill>
          <a:ln>
            <a:solidFill>
              <a:schemeClr val="tx1"/>
            </a:solidFill>
          </a:ln>
        </p:spPr>
        <p:txBody>
          <a:bodyPr wrap="square" rtlCol="0">
            <a:spAutoFit/>
          </a:bodyPr>
          <a:lstStyle/>
          <a:p>
            <a:r>
              <a:rPr lang="en-US" sz="1200">
                <a:latin typeface="+mj-lt"/>
              </a:rPr>
              <a:t>class Main {</a:t>
            </a:r>
          </a:p>
          <a:p>
            <a:r>
              <a:rPr lang="en-US" sz="1200">
                <a:latin typeface="+mj-lt"/>
              </a:rPr>
              <a:t>    static void stackOverflow() {</a:t>
            </a:r>
          </a:p>
          <a:p>
            <a:r>
              <a:rPr lang="en-US" sz="1200">
                <a:latin typeface="+mj-lt"/>
              </a:rPr>
              <a:t>        stackOverflow();</a:t>
            </a:r>
          </a:p>
          <a:p>
            <a:r>
              <a:rPr lang="en-US" sz="1200">
                <a:latin typeface="+mj-lt"/>
              </a:rPr>
              <a:t>    }</a:t>
            </a:r>
          </a:p>
          <a:p>
            <a:r>
              <a:rPr lang="en-US" sz="1200">
                <a:latin typeface="+mj-lt"/>
              </a:rPr>
              <a:t>    </a:t>
            </a:r>
          </a:p>
          <a:p>
            <a:r>
              <a:rPr lang="en-US" sz="1200">
                <a:latin typeface="+mj-lt"/>
              </a:rPr>
              <a:t>    public static void main(String[] arguments) {</a:t>
            </a:r>
          </a:p>
          <a:p>
            <a:r>
              <a:rPr lang="en-US" sz="1200">
                <a:latin typeface="+mj-lt"/>
              </a:rPr>
              <a:t>        stackOverflow();</a:t>
            </a:r>
          </a:p>
          <a:p>
            <a:r>
              <a:rPr lang="en-US" sz="1200">
                <a:latin typeface="+mj-lt"/>
              </a:rPr>
              <a:t>    }</a:t>
            </a:r>
          </a:p>
          <a:p>
            <a:r>
              <a:rPr lang="en-US" sz="1200">
                <a:latin typeface="+mj-lt"/>
              </a:rPr>
              <a:t>}</a:t>
            </a:r>
          </a:p>
        </p:txBody>
      </p:sp>
      <p:sp>
        <p:nvSpPr>
          <p:cNvPr id="10" name="TextBox 9">
            <a:extLst>
              <a:ext uri="{FF2B5EF4-FFF2-40B4-BE49-F238E27FC236}">
                <a16:creationId xmlns:a16="http://schemas.microsoft.com/office/drawing/2014/main" id="{94C77AC0-9413-F3F2-ECFA-91924DB18653}"/>
              </a:ext>
            </a:extLst>
          </p:cNvPr>
          <p:cNvSpPr txBox="1"/>
          <p:nvPr/>
        </p:nvSpPr>
        <p:spPr>
          <a:xfrm>
            <a:off x="4861686" y="1694587"/>
            <a:ext cx="3825114" cy="12464951"/>
          </a:xfrm>
          <a:prstGeom prst="rect">
            <a:avLst/>
          </a:prstGeom>
          <a:solidFill>
            <a:schemeClr val="bg1"/>
          </a:solidFill>
          <a:ln>
            <a:solidFill>
              <a:schemeClr val="tx1"/>
            </a:solidFill>
          </a:ln>
        </p:spPr>
        <p:txBody>
          <a:bodyPr wrap="square" rtlCol="0">
            <a:spAutoFit/>
          </a:bodyPr>
          <a:lstStyle/>
          <a:p>
            <a:r>
              <a:rPr lang="en-US" sz="1200" b="1">
                <a:solidFill>
                  <a:srgbClr val="C00000"/>
                </a:solidFill>
                <a:latin typeface="+mj-lt"/>
              </a:rPr>
              <a:t>java.lang.StackOverflowError</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p:txBody>
      </p:sp>
    </p:spTree>
    <p:extLst>
      <p:ext uri="{BB962C8B-B14F-4D97-AF65-F5344CB8AC3E}">
        <p14:creationId xmlns:p14="http://schemas.microsoft.com/office/powerpoint/2010/main" val="207142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F0374-4B90-080C-2332-4017EFCE4AFF}"/>
            </a:ext>
          </a:extLst>
        </p:cNvPr>
        <p:cNvGrpSpPr/>
        <p:nvPr/>
      </p:nvGrpSpPr>
      <p:grpSpPr>
        <a:xfrm>
          <a:off x="0" y="0"/>
          <a:ext cx="0" cy="0"/>
          <a:chOff x="0" y="0"/>
          <a:chExt cx="0" cy="0"/>
        </a:xfrm>
      </p:grpSpPr>
      <p:pic>
        <p:nvPicPr>
          <p:cNvPr id="4" name="Picture 2" descr="Freaking Vortex - The Perry Bible Fellowship">
            <a:extLst>
              <a:ext uri="{FF2B5EF4-FFF2-40B4-BE49-F238E27FC236}">
                <a16:creationId xmlns:a16="http://schemas.microsoft.com/office/drawing/2014/main" id="{A57BC4CA-5363-ADE8-EDA7-E3D8144360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16" y="1080655"/>
            <a:ext cx="8946568" cy="2982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12144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F1F4D-E443-7C49-E684-1EB8F5B763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3D4FCA-4CED-C3A9-81F7-0F9B6372B8D8}"/>
              </a:ext>
            </a:extLst>
          </p:cNvPr>
          <p:cNvSpPr>
            <a:spLocks noGrp="1"/>
          </p:cNvSpPr>
          <p:nvPr>
            <p:ph type="title"/>
          </p:nvPr>
        </p:nvSpPr>
        <p:spPr/>
        <p:txBody>
          <a:bodyPr/>
          <a:lstStyle/>
          <a:p>
            <a:r>
              <a:rPr lang="en-US"/>
              <a:t>classes</a:t>
            </a:r>
          </a:p>
        </p:txBody>
      </p:sp>
    </p:spTree>
    <p:extLst>
      <p:ext uri="{BB962C8B-B14F-4D97-AF65-F5344CB8AC3E}">
        <p14:creationId xmlns:p14="http://schemas.microsoft.com/office/powerpoint/2010/main" val="325019211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C7A3A-927D-4CE1-2C2D-CCA1EDCC4E9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D39CC5-2787-A8E0-B1B3-078F8DCEB527}"/>
              </a:ext>
            </a:extLst>
          </p:cNvPr>
          <p:cNvSpPr>
            <a:spLocks noGrp="1"/>
          </p:cNvSpPr>
          <p:nvPr>
            <p:ph type="title"/>
          </p:nvPr>
        </p:nvSpPr>
        <p:spPr/>
        <p:txBody>
          <a:bodyPr/>
          <a:lstStyle/>
          <a:p>
            <a:r>
              <a:rPr lang="en-US"/>
              <a:t>anatomy of a class</a:t>
            </a:r>
          </a:p>
        </p:txBody>
      </p:sp>
    </p:spTree>
    <p:extLst>
      <p:ext uri="{BB962C8B-B14F-4D97-AF65-F5344CB8AC3E}">
        <p14:creationId xmlns:p14="http://schemas.microsoft.com/office/powerpoint/2010/main" val="126849281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81F9D-01CF-9316-8A02-0419AEA9C9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4E0444-D770-24B2-4852-9887880882E9}"/>
              </a:ext>
            </a:extLst>
          </p:cNvPr>
          <p:cNvSpPr>
            <a:spLocks noGrp="1"/>
          </p:cNvSpPr>
          <p:nvPr>
            <p:ph type="title"/>
          </p:nvPr>
        </p:nvSpPr>
        <p:spPr/>
        <p:txBody>
          <a:bodyPr/>
          <a:lstStyle/>
          <a:p>
            <a:r>
              <a:rPr lang="en-US"/>
              <a:t>anatomy of a class (1/2)</a:t>
            </a:r>
          </a:p>
        </p:txBody>
      </p:sp>
      <p:sp>
        <p:nvSpPr>
          <p:cNvPr id="6" name="Content Placeholder 5">
            <a:extLst>
              <a:ext uri="{FF2B5EF4-FFF2-40B4-BE49-F238E27FC236}">
                <a16:creationId xmlns:a16="http://schemas.microsoft.com/office/drawing/2014/main" id="{7F23802A-BB1A-22D0-8D02-3FAFCC43BF0B}"/>
              </a:ext>
            </a:extLst>
          </p:cNvPr>
          <p:cNvSpPr>
            <a:spLocks noGrp="1"/>
          </p:cNvSpPr>
          <p:nvPr>
            <p:ph sz="quarter" idx="10"/>
          </p:nvPr>
        </p:nvSpPr>
        <p:spPr/>
        <p:txBody>
          <a:bodyPr/>
          <a:lstStyle/>
          <a:p>
            <a:endParaRPr lang="en-US"/>
          </a:p>
          <a:p>
            <a:endParaRPr lang="en-US"/>
          </a:p>
          <a:p>
            <a:pPr marL="0" indent="0">
              <a:buNone/>
            </a:pPr>
            <a:endParaRPr lang="en-US"/>
          </a:p>
          <a:p>
            <a:endParaRPr lang="en-US"/>
          </a:p>
          <a:p>
            <a:endParaRPr lang="en-US"/>
          </a:p>
          <a:p>
            <a:endParaRPr lang="en-US"/>
          </a:p>
          <a:p>
            <a:endParaRPr lang="en-US"/>
          </a:p>
          <a:p>
            <a:r>
              <a:rPr lang="en-US"/>
              <a:t>a </a:t>
            </a:r>
            <a:r>
              <a:rPr lang="en-US" b="1"/>
              <a:t>class</a:t>
            </a:r>
            <a:r>
              <a:rPr lang="en-US"/>
              <a:t> lets you bundle together data and functions</a:t>
            </a:r>
          </a:p>
          <a:p>
            <a:pPr lvl="1"/>
            <a:r>
              <a:rPr lang="en-US"/>
              <a:t>a class may have any number of </a:t>
            </a:r>
            <a:r>
              <a:rPr lang="en-US" b="1"/>
              <a:t>variables </a:t>
            </a:r>
            <a:r>
              <a:rPr lang="en-US"/>
              <a:t>(fields)</a:t>
            </a:r>
          </a:p>
          <a:p>
            <a:pPr lvl="2"/>
            <a:r>
              <a:rPr lang="en-US">
                <a:solidFill>
                  <a:srgbClr val="0000FF"/>
                </a:solidFill>
                <a:latin typeface="+mj-lt"/>
              </a:rPr>
              <a:t>int</a:t>
            </a:r>
            <a:r>
              <a:rPr lang="en-US">
                <a:latin typeface="+mj-lt"/>
              </a:rPr>
              <a:t> foo; </a:t>
            </a:r>
            <a:r>
              <a:rPr lang="en-US">
                <a:solidFill>
                  <a:srgbClr val="007B00"/>
                </a:solidFill>
                <a:latin typeface="+mj-lt"/>
              </a:rPr>
              <a:t>// objects of this class have an int called foo</a:t>
            </a:r>
          </a:p>
          <a:p>
            <a:pPr lvl="1"/>
            <a:r>
              <a:rPr lang="en-US"/>
              <a:t>a class may have any number of </a:t>
            </a:r>
            <a:r>
              <a:rPr lang="en-US" b="1"/>
              <a:t>functions </a:t>
            </a:r>
            <a:r>
              <a:rPr lang="en-US"/>
              <a:t>(methods)</a:t>
            </a:r>
          </a:p>
          <a:p>
            <a:pPr lvl="2"/>
            <a:r>
              <a:rPr lang="en-US">
                <a:solidFill>
                  <a:srgbClr val="0000FF"/>
                </a:solidFill>
                <a:latin typeface="+mj-lt"/>
              </a:rPr>
              <a:t>int</a:t>
            </a:r>
            <a:r>
              <a:rPr lang="en-US">
                <a:latin typeface="+mj-lt"/>
              </a:rPr>
              <a:t> bar() { </a:t>
            </a:r>
            <a:r>
              <a:rPr lang="en-US">
                <a:solidFill>
                  <a:srgbClr val="BFBFBF"/>
                </a:solidFill>
                <a:latin typeface="+mj-lt"/>
              </a:rPr>
              <a:t>...</a:t>
            </a:r>
            <a:r>
              <a:rPr lang="en-US">
                <a:latin typeface="+mj-lt"/>
              </a:rPr>
              <a:t> } </a:t>
            </a:r>
            <a:r>
              <a:rPr lang="en-US">
                <a:solidFill>
                  <a:srgbClr val="007B00"/>
                </a:solidFill>
                <a:latin typeface="+mj-lt"/>
              </a:rPr>
              <a:t>// objects of class have function bar</a:t>
            </a:r>
          </a:p>
          <a:p>
            <a:pPr lvl="2"/>
            <a:endParaRPr lang="en-US"/>
          </a:p>
        </p:txBody>
      </p:sp>
      <p:sp>
        <p:nvSpPr>
          <p:cNvPr id="5" name="TextBox 4">
            <a:extLst>
              <a:ext uri="{FF2B5EF4-FFF2-40B4-BE49-F238E27FC236}">
                <a16:creationId xmlns:a16="http://schemas.microsoft.com/office/drawing/2014/main" id="{3812DE54-6DBC-F07A-81CC-51A0011175A6}"/>
              </a:ext>
            </a:extLst>
          </p:cNvPr>
          <p:cNvSpPr txBox="1"/>
          <p:nvPr/>
        </p:nvSpPr>
        <p:spPr>
          <a:xfrm>
            <a:off x="457200" y="909960"/>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effectLst/>
                <a:latin typeface="Consolas" panose="020B0609020204030204" pitchFamily="49" charset="0"/>
                <a:cs typeface="Consolas" panose="020B0609020204030204" pitchFamily="49" charset="0"/>
              </a:rPr>
              <a:t>class</a:t>
            </a: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ClassName</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VariableOneType</a:t>
            </a:r>
            <a:r>
              <a:rPr lang="en-US">
                <a:latin typeface="Consolas" panose="020B0609020204030204" pitchFamily="49" charset="0"/>
                <a:cs typeface="Consolas" panose="020B0609020204030204" pitchFamily="49" charset="0"/>
              </a:rPr>
              <a:t> variableOne;</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FunctionOneReturnType</a:t>
            </a:r>
            <a:r>
              <a:rPr lang="en-US">
                <a:latin typeface="Consolas" panose="020B0609020204030204" pitchFamily="49" charset="0"/>
                <a:cs typeface="Consolas" panose="020B0609020204030204" pitchFamily="49" charset="0"/>
              </a:rPr>
              <a:t> functionOneName(</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 </a:t>
            </a:r>
            <a:r>
              <a:rPr lang="en-US">
                <a:solidFill>
                  <a:srgbClr val="BFBFBF"/>
                </a:solidFill>
                <a:latin typeface="Consolas" panose="020B0609020204030204" pitchFamily="49" charset="0"/>
                <a:cs typeface="Consolas" panose="020B0609020204030204" pitchFamily="49" charset="0"/>
              </a:rPr>
              <a:t>... </a:t>
            </a:r>
            <a:r>
              <a:rPr lang="en-US">
                <a:latin typeface="Consolas" panose="020B0609020204030204" pitchFamily="49" charset="0"/>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    </a:t>
            </a:r>
            <a:r>
              <a:rPr lang="en-US">
                <a:solidFill>
                  <a:srgbClr val="BFBFBF"/>
                </a:solidFill>
                <a:latin typeface="Consolas" panose="020B0609020204030204" pitchFamily="49" charset="0"/>
                <a:ea typeface="Segoe UI Emoji" panose="020B0502040204020203" pitchFamily="34" charset="0"/>
                <a:cs typeface="Consolas" panose="020B0609020204030204" pitchFamily="49" charset="0"/>
              </a:rPr>
              <a:t>...</a:t>
            </a:r>
            <a:endParaRPr lang="en-US">
              <a:solidFill>
                <a:srgbClr val="BFBFBF"/>
              </a:solidFill>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26484998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EAEE8-6944-B7D9-615F-E316DB8E8E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6B369BF-BF8E-1634-94EF-281A9F947A30}"/>
              </a:ext>
            </a:extLst>
          </p:cNvPr>
          <p:cNvSpPr>
            <a:spLocks noGrp="1"/>
          </p:cNvSpPr>
          <p:nvPr>
            <p:ph type="title"/>
          </p:nvPr>
        </p:nvSpPr>
        <p:spPr/>
        <p:txBody>
          <a:bodyPr/>
          <a:lstStyle/>
          <a:p>
            <a:r>
              <a:rPr lang="en-US"/>
              <a:t>anatomy of a class (2/2)</a:t>
            </a:r>
          </a:p>
        </p:txBody>
      </p:sp>
      <p:sp>
        <p:nvSpPr>
          <p:cNvPr id="5" name="TextBox 4">
            <a:extLst>
              <a:ext uri="{FF2B5EF4-FFF2-40B4-BE49-F238E27FC236}">
                <a16:creationId xmlns:a16="http://schemas.microsoft.com/office/drawing/2014/main" id="{6E891425-7394-56E3-9CB5-359777C05A1B}"/>
              </a:ext>
            </a:extLst>
          </p:cNvPr>
          <p:cNvSpPr txBox="1"/>
          <p:nvPr/>
        </p:nvSpPr>
        <p:spPr>
          <a:xfrm>
            <a:off x="457200" y="924335"/>
            <a:ext cx="8229600" cy="369331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variables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Color color;</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radius;</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methods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420822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D8081-B550-2717-16C6-97DC90AFC67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9E9D3F-57BE-B23E-DA45-1057B376A2DE}"/>
              </a:ext>
            </a:extLst>
          </p:cNvPr>
          <p:cNvSpPr>
            <a:spLocks noGrp="1"/>
          </p:cNvSpPr>
          <p:nvPr>
            <p:ph type="title"/>
          </p:nvPr>
        </p:nvSpPr>
        <p:spPr/>
        <p:txBody>
          <a:bodyPr/>
          <a:lstStyle/>
          <a:p>
            <a:r>
              <a:rPr lang="en-US"/>
              <a:t>dot</a:t>
            </a:r>
          </a:p>
        </p:txBody>
      </p:sp>
    </p:spTree>
    <p:extLst>
      <p:ext uri="{BB962C8B-B14F-4D97-AF65-F5344CB8AC3E}">
        <p14:creationId xmlns:p14="http://schemas.microsoft.com/office/powerpoint/2010/main" val="118414494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BE036-5891-2FA4-798E-6CFB9FDE14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3F87DDF-B847-0A47-9807-DF8D766CD02E}"/>
              </a:ext>
            </a:extLst>
          </p:cNvPr>
          <p:cNvSpPr>
            <a:spLocks noGrp="1"/>
          </p:cNvSpPr>
          <p:nvPr>
            <p:ph type="title"/>
          </p:nvPr>
        </p:nvSpPr>
        <p:spPr/>
        <p:txBody>
          <a:bodyPr/>
          <a:lstStyle/>
          <a:p>
            <a:r>
              <a:rPr lang="en-US"/>
              <a:t>dot</a:t>
            </a:r>
          </a:p>
        </p:txBody>
      </p:sp>
      <p:sp>
        <p:nvSpPr>
          <p:cNvPr id="4" name="Content Placeholder 3">
            <a:extLst>
              <a:ext uri="{FF2B5EF4-FFF2-40B4-BE49-F238E27FC236}">
                <a16:creationId xmlns:a16="http://schemas.microsoft.com/office/drawing/2014/main" id="{5B605140-7DAA-8FDF-20F4-956397DCD2E0}"/>
              </a:ext>
            </a:extLst>
          </p:cNvPr>
          <p:cNvSpPr>
            <a:spLocks noGrp="1"/>
          </p:cNvSpPr>
          <p:nvPr>
            <p:ph sz="quarter" idx="10"/>
          </p:nvPr>
        </p:nvSpPr>
        <p:spPr/>
        <p:txBody>
          <a:bodyPr/>
          <a:lstStyle/>
          <a:p>
            <a:r>
              <a:rPr lang="en-US"/>
              <a:t>the </a:t>
            </a:r>
            <a:r>
              <a:rPr lang="en-US" b="1"/>
              <a:t>dot</a:t>
            </a:r>
            <a:r>
              <a:rPr lang="en-US"/>
              <a:t> operator is used to access an object's variables and functions</a:t>
            </a:r>
            <a:endParaRPr lang="en-US" b="1"/>
          </a:p>
        </p:txBody>
      </p:sp>
      <p:sp>
        <p:nvSpPr>
          <p:cNvPr id="2" name="TextBox 1">
            <a:extLst>
              <a:ext uri="{FF2B5EF4-FFF2-40B4-BE49-F238E27FC236}">
                <a16:creationId xmlns:a16="http://schemas.microsoft.com/office/drawing/2014/main" id="{98BC893D-2D29-863B-5B26-4F42C41B2216}"/>
              </a:ext>
            </a:extLst>
          </p:cNvPr>
          <p:cNvSpPr txBox="1"/>
          <p:nvPr/>
        </p:nvSpPr>
        <p:spPr>
          <a:xfrm>
            <a:off x="457200" y="1460103"/>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 thing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thing.x</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thing.y</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a:latin typeface="Consolas" panose="020B0609020204030204" pitchFamily="49" charset="0"/>
                <a:cs typeface="Consolas" panose="020B0609020204030204" pitchFamily="49" charset="0"/>
              </a:rPr>
              <a:t>thing.draw();</a:t>
            </a:r>
          </a:p>
        </p:txBody>
      </p:sp>
    </p:spTree>
    <p:extLst>
      <p:ext uri="{BB962C8B-B14F-4D97-AF65-F5344CB8AC3E}">
        <p14:creationId xmlns:p14="http://schemas.microsoft.com/office/powerpoint/2010/main" val="138897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FB249-A289-378D-B3E2-833EC6C38D7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07AA0D9-7A6B-49A0-79BB-13296B91A1E4}"/>
              </a:ext>
            </a:extLst>
          </p:cNvPr>
          <p:cNvSpPr>
            <a:spLocks noGrp="1"/>
          </p:cNvSpPr>
          <p:nvPr>
            <p:ph type="title"/>
          </p:nvPr>
        </p:nvSpPr>
        <p:spPr/>
        <p:txBody>
          <a:bodyPr/>
          <a:lstStyle/>
          <a:p>
            <a:r>
              <a:rPr lang="en-US"/>
              <a:t>terminology</a:t>
            </a:r>
          </a:p>
        </p:txBody>
      </p:sp>
    </p:spTree>
    <p:extLst>
      <p:ext uri="{BB962C8B-B14F-4D97-AF65-F5344CB8AC3E}">
        <p14:creationId xmlns:p14="http://schemas.microsoft.com/office/powerpoint/2010/main" val="15379105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74F05D-A01D-486A-7C17-3579ACE6811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F825AE7-99A1-36C3-4141-E4318A22EFA9}"/>
              </a:ext>
            </a:extLst>
          </p:cNvPr>
          <p:cNvSpPr txBox="1"/>
          <p:nvPr/>
        </p:nvSpPr>
        <p:spPr>
          <a:xfrm>
            <a:off x="4113543" y="3874953"/>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0F7CB976-07D7-561A-852A-B20150402B0B}"/>
              </a:ext>
            </a:extLst>
          </p:cNvPr>
          <p:cNvSpPr txBox="1"/>
          <p:nvPr/>
        </p:nvSpPr>
        <p:spPr>
          <a:xfrm>
            <a:off x="3790140" y="3035251"/>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5" name="TextBox 4">
            <a:extLst>
              <a:ext uri="{FF2B5EF4-FFF2-40B4-BE49-F238E27FC236}">
                <a16:creationId xmlns:a16="http://schemas.microsoft.com/office/drawing/2014/main" id="{80E6CE3C-16CB-5E37-E555-747958F2227F}"/>
              </a:ext>
            </a:extLst>
          </p:cNvPr>
          <p:cNvSpPr txBox="1"/>
          <p:nvPr/>
        </p:nvSpPr>
        <p:spPr>
          <a:xfrm>
            <a:off x="3322674" y="2942637"/>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stack.push(</a:t>
            </a:r>
            <a:r>
              <a:rPr lang="en-US" sz="2400">
                <a:solidFill>
                  <a:srgbClr val="000000"/>
                </a:solidFill>
                <a:latin typeface="Arial" panose="020B0604020202020204" pitchFamily="34" charset="0"/>
                <a:ea typeface="Segoe UI Emoji" panose="020B0502040204020203" pitchFamily="34" charset="0"/>
                <a:cs typeface="Arial" panose="020B0604020202020204" pitchFamily="34" charset="0"/>
              </a:rPr>
              <a:t>🐨</a:t>
            </a:r>
            <a:r>
              <a:rPr lang="en-US" sz="2400">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257387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92B8F-8E2B-F5A0-6412-3EB4A47D5A9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0BD0EC-264B-695E-B9B0-7588BBC8F9B8}"/>
              </a:ext>
            </a:extLst>
          </p:cNvPr>
          <p:cNvSpPr>
            <a:spLocks noGrp="1"/>
          </p:cNvSpPr>
          <p:nvPr>
            <p:ph type="title"/>
          </p:nvPr>
        </p:nvSpPr>
        <p:spPr/>
        <p:txBody>
          <a:bodyPr/>
          <a:lstStyle/>
          <a:p>
            <a:r>
              <a:rPr lang="en-US"/>
              <a:t>class vs. object (instance of a class)</a:t>
            </a:r>
          </a:p>
        </p:txBody>
      </p:sp>
      <p:sp>
        <p:nvSpPr>
          <p:cNvPr id="4" name="Content Placeholder 3">
            <a:extLst>
              <a:ext uri="{FF2B5EF4-FFF2-40B4-BE49-F238E27FC236}">
                <a16:creationId xmlns:a16="http://schemas.microsoft.com/office/drawing/2014/main" id="{FFCDE4AA-EBCD-9A14-7F02-DDA035E9A0F4}"/>
              </a:ext>
            </a:extLst>
          </p:cNvPr>
          <p:cNvSpPr>
            <a:spLocks noGrp="1"/>
          </p:cNvSpPr>
          <p:nvPr>
            <p:ph sz="quarter" idx="10"/>
          </p:nvPr>
        </p:nvSpPr>
        <p:spPr/>
        <p:txBody>
          <a:bodyPr/>
          <a:lstStyle/>
          <a:p>
            <a:r>
              <a:rPr lang="en-US"/>
              <a:t>a </a:t>
            </a:r>
            <a:r>
              <a:rPr lang="en-US" b="1"/>
              <a:t>class</a:t>
            </a:r>
            <a:r>
              <a:rPr lang="en-US"/>
              <a:t> is NOT the same thing as an </a:t>
            </a:r>
            <a:r>
              <a:rPr lang="en-US" b="1"/>
              <a:t>object</a:t>
            </a:r>
          </a:p>
          <a:p>
            <a:pPr lvl="1"/>
            <a:r>
              <a:rPr lang="en-US"/>
              <a:t>a class is "a blueprint for making objects"</a:t>
            </a:r>
          </a:p>
          <a:p>
            <a:pPr lvl="1"/>
            <a:r>
              <a:rPr lang="en-US"/>
              <a:t>we can make an </a:t>
            </a:r>
            <a:r>
              <a:rPr lang="en-US" b="1"/>
              <a:t>instance of a class</a:t>
            </a:r>
            <a:r>
              <a:rPr lang="en-US"/>
              <a:t> (an </a:t>
            </a:r>
            <a:r>
              <a:rPr lang="en-US" b="1"/>
              <a:t>object</a:t>
            </a:r>
            <a:r>
              <a:rPr lang="en-US"/>
              <a:t>) using the </a:t>
            </a:r>
            <a:r>
              <a:rPr lang="en-US" b="1"/>
              <a:t>new</a:t>
            </a:r>
            <a:r>
              <a:rPr lang="en-US"/>
              <a:t> keyword</a:t>
            </a:r>
          </a:p>
          <a:p>
            <a:pPr lvl="2"/>
            <a:r>
              <a:rPr lang="en-US"/>
              <a:t>this is called "instantiating the class"</a:t>
            </a:r>
          </a:p>
          <a:p>
            <a:pPr lvl="2"/>
            <a:r>
              <a:rPr lang="en-US">
                <a:latin typeface="+mj-lt"/>
              </a:rPr>
              <a:t>Thing thing = new Thing();</a:t>
            </a:r>
          </a:p>
        </p:txBody>
      </p:sp>
    </p:spTree>
    <p:extLst>
      <p:ext uri="{BB962C8B-B14F-4D97-AF65-F5344CB8AC3E}">
        <p14:creationId xmlns:p14="http://schemas.microsoft.com/office/powerpoint/2010/main" val="111260882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8981BF-C952-5A74-30A9-65F051A61FAA}"/>
              </a:ext>
            </a:extLst>
          </p:cNvPr>
          <p:cNvSpPr>
            <a:spLocks noGrp="1"/>
          </p:cNvSpPr>
          <p:nvPr>
            <p:ph type="title"/>
          </p:nvPr>
        </p:nvSpPr>
        <p:spPr/>
        <p:txBody>
          <a:bodyPr/>
          <a:lstStyle/>
          <a:p>
            <a:r>
              <a:rPr lang="en-US"/>
              <a:t>[off the record note on</a:t>
            </a:r>
            <a:br>
              <a:rPr lang="en-US"/>
            </a:br>
            <a:r>
              <a:rPr lang="en-US"/>
              <a:t>OOP </a:t>
            </a:r>
            <a:r>
              <a:rPr lang="en-US" sz="1800"/>
              <a:t>(Object Oriented Programming)</a:t>
            </a:r>
            <a:r>
              <a:rPr lang="en-US"/>
              <a:t> terminology]</a:t>
            </a:r>
          </a:p>
        </p:txBody>
      </p:sp>
    </p:spTree>
    <p:extLst>
      <p:ext uri="{BB962C8B-B14F-4D97-AF65-F5344CB8AC3E}">
        <p14:creationId xmlns:p14="http://schemas.microsoft.com/office/powerpoint/2010/main" val="173047186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17E1A-BFB5-0282-A856-48D3D69C87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CE2761A-C04B-06BE-9FB0-9CBFF2315C8F}"/>
              </a:ext>
            </a:extLst>
          </p:cNvPr>
          <p:cNvSpPr>
            <a:spLocks noGrp="1"/>
          </p:cNvSpPr>
          <p:nvPr>
            <p:ph type="title"/>
          </p:nvPr>
        </p:nvSpPr>
        <p:spPr/>
        <p:txBody>
          <a:bodyPr/>
          <a:lstStyle/>
          <a:p>
            <a:r>
              <a:rPr lang="en-US"/>
              <a:t>new and constructors</a:t>
            </a:r>
          </a:p>
        </p:txBody>
      </p:sp>
    </p:spTree>
    <p:extLst>
      <p:ext uri="{BB962C8B-B14F-4D97-AF65-F5344CB8AC3E}">
        <p14:creationId xmlns:p14="http://schemas.microsoft.com/office/powerpoint/2010/main" val="152357627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CDC42-DA2B-33EC-6228-654FA407496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A9DEE6F-C94A-3543-E255-E7F7C66D6497}"/>
              </a:ext>
            </a:extLst>
          </p:cNvPr>
          <p:cNvSpPr>
            <a:spLocks noGrp="1"/>
          </p:cNvSpPr>
          <p:nvPr>
            <p:ph type="title"/>
          </p:nvPr>
        </p:nvSpPr>
        <p:spPr/>
        <p:txBody>
          <a:bodyPr/>
          <a:lstStyle/>
          <a:p>
            <a:r>
              <a:rPr lang="en-US"/>
              <a:t>new</a:t>
            </a:r>
          </a:p>
        </p:txBody>
      </p:sp>
      <p:sp>
        <p:nvSpPr>
          <p:cNvPr id="4" name="Content Placeholder 3">
            <a:extLst>
              <a:ext uri="{FF2B5EF4-FFF2-40B4-BE49-F238E27FC236}">
                <a16:creationId xmlns:a16="http://schemas.microsoft.com/office/drawing/2014/main" id="{708EE9AE-C0CC-19CA-567E-C627568D23CE}"/>
              </a:ext>
            </a:extLst>
          </p:cNvPr>
          <p:cNvSpPr>
            <a:spLocks noGrp="1"/>
          </p:cNvSpPr>
          <p:nvPr>
            <p:ph sz="quarter" idx="10"/>
          </p:nvPr>
        </p:nvSpPr>
        <p:spPr/>
        <p:txBody>
          <a:bodyPr/>
          <a:lstStyle/>
          <a:p>
            <a:r>
              <a:rPr lang="en-US"/>
              <a:t>the </a:t>
            </a:r>
            <a:r>
              <a:rPr lang="en-US" b="1"/>
              <a:t>new</a:t>
            </a:r>
            <a:r>
              <a:rPr lang="en-US"/>
              <a:t> keyword create a new instance of a class</a:t>
            </a:r>
            <a:br>
              <a:rPr lang="en-US"/>
            </a:br>
            <a:r>
              <a:rPr lang="en-US"/>
              <a:t>and calls its appropriate </a:t>
            </a:r>
            <a:r>
              <a:rPr lang="en-US" b="1"/>
              <a:t>constructor</a:t>
            </a:r>
          </a:p>
          <a:p>
            <a:pPr lvl="1"/>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int[5]; </a:t>
            </a:r>
            <a:r>
              <a:rPr lang="en-US">
                <a:solidFill>
                  <a:srgbClr val="007B00"/>
                </a:solidFill>
                <a:latin typeface="Consolas" panose="020B0609020204030204" pitchFamily="49" charset="0"/>
                <a:cs typeface="Consolas" panose="020B0609020204030204" pitchFamily="49" charset="0"/>
              </a:rPr>
              <a:t>// { 0, 0, 0, 0, 0 }</a:t>
            </a:r>
          </a:p>
          <a:p>
            <a:pPr lvl="1"/>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0.0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0.0, 0.0)</a:t>
            </a:r>
          </a:p>
          <a:p>
            <a:pPr lvl="1"/>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string</a:t>
            </a:r>
          </a:p>
          <a:p>
            <a:pPr lvl="2"/>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string = </a:t>
            </a:r>
            <a:r>
              <a:rPr lang="en-US">
                <a:solidFill>
                  <a:srgbClr val="B60E0E"/>
                </a:solidFill>
                <a:latin typeface="Consolas" panose="020B0609020204030204" pitchFamily="49" charset="0"/>
                <a:cs typeface="Consolas" panose="020B0609020204030204" pitchFamily="49" charset="0"/>
              </a:rPr>
              <a:t>"strings are their own thing"</a:t>
            </a:r>
            <a:r>
              <a:rPr lang="en-US">
                <a:latin typeface="Consolas" panose="020B0609020204030204" pitchFamily="49" charset="0"/>
                <a:cs typeface="Consolas" panose="020B0609020204030204" pitchFamily="49" charset="0"/>
              </a:rPr>
              <a:t>;</a:t>
            </a: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array when using {} syntax</a:t>
            </a:r>
          </a:p>
          <a:p>
            <a:pPr lvl="2"/>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 1, 2, 3 };</a:t>
            </a:r>
          </a:p>
          <a:p>
            <a:pPr lvl="2"/>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a:t>
            </a:r>
            <a:r>
              <a:rPr lang="en-US" b="1" i="1">
                <a:cs typeface="Consolas" panose="020B0609020204030204" pitchFamily="49" charset="0"/>
              </a:rPr>
              <a:t>object</a:t>
            </a:r>
            <a:r>
              <a:rPr lang="en-US" b="1">
                <a:cs typeface="Consolas" panose="020B0609020204030204" pitchFamily="49" charset="0"/>
              </a:rPr>
              <a: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a:t>
            </a:r>
            <a:endParaRPr lang="en-US" b="1">
              <a:cs typeface="Consolas" panose="020B0609020204030204" pitchFamily="49" charset="0"/>
            </a:endParaRPr>
          </a:p>
        </p:txBody>
      </p:sp>
    </p:spTree>
    <p:extLst>
      <p:ext uri="{BB962C8B-B14F-4D97-AF65-F5344CB8AC3E}">
        <p14:creationId xmlns:p14="http://schemas.microsoft.com/office/powerpoint/2010/main" val="266349916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61422-39C5-50A6-8C14-9959743F79F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C605B33-B8F1-C6A8-3E1F-B65BAF6CF9EE}"/>
              </a:ext>
            </a:extLst>
          </p:cNvPr>
          <p:cNvSpPr>
            <a:spLocks noGrp="1"/>
          </p:cNvSpPr>
          <p:nvPr>
            <p:ph type="title"/>
          </p:nvPr>
        </p:nvSpPr>
        <p:spPr/>
        <p:txBody>
          <a:bodyPr/>
          <a:lstStyle/>
          <a:p>
            <a:r>
              <a:rPr lang="en-US"/>
              <a:t>constructors (1/2)</a:t>
            </a:r>
          </a:p>
        </p:txBody>
      </p:sp>
      <p:sp>
        <p:nvSpPr>
          <p:cNvPr id="4" name="Content Placeholder 3">
            <a:extLst>
              <a:ext uri="{FF2B5EF4-FFF2-40B4-BE49-F238E27FC236}">
                <a16:creationId xmlns:a16="http://schemas.microsoft.com/office/drawing/2014/main" id="{34743F22-B9A3-DD31-62E1-88FD69BBC49D}"/>
              </a:ext>
            </a:extLst>
          </p:cNvPr>
          <p:cNvSpPr>
            <a:spLocks noGrp="1"/>
          </p:cNvSpPr>
          <p:nvPr>
            <p:ph sz="quarter" idx="10"/>
          </p:nvPr>
        </p:nvSpPr>
        <p:spPr/>
        <p:txBody>
          <a:bodyPr/>
          <a:lstStyle/>
          <a:p>
            <a:r>
              <a:rPr lang="en-US"/>
              <a:t>a </a:t>
            </a:r>
            <a:r>
              <a:rPr lang="en-US" b="1"/>
              <a:t>constructor</a:t>
            </a:r>
            <a:r>
              <a:rPr lang="en-US"/>
              <a:t> is called when an object is created</a:t>
            </a:r>
          </a:p>
          <a:p>
            <a:pPr lvl="1"/>
            <a:r>
              <a:rPr lang="en-US"/>
              <a:t>if the class does not have a constructor, then the </a:t>
            </a:r>
            <a:r>
              <a:rPr lang="en-US" b="1"/>
              <a:t>default constructor</a:t>
            </a:r>
            <a:r>
              <a:rPr lang="en-US"/>
              <a:t> must be called, which takes no arguments and sets all variables to zero</a:t>
            </a:r>
          </a:p>
          <a:p>
            <a:pPr lvl="2"/>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 0.0)</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2595812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12CFE-7148-6192-6D68-9B6A19482A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CE8962-6DBB-0CD5-C40A-190EDE13EC0D}"/>
              </a:ext>
            </a:extLst>
          </p:cNvPr>
          <p:cNvSpPr>
            <a:spLocks noGrp="1"/>
          </p:cNvSpPr>
          <p:nvPr>
            <p:ph type="title"/>
          </p:nvPr>
        </p:nvSpPr>
        <p:spPr/>
        <p:txBody>
          <a:bodyPr/>
          <a:lstStyle/>
          <a:p>
            <a:r>
              <a:rPr lang="en-US"/>
              <a:t>constructors (2/2)</a:t>
            </a:r>
          </a:p>
        </p:txBody>
      </p:sp>
      <p:sp>
        <p:nvSpPr>
          <p:cNvPr id="4" name="Content Placeholder 3">
            <a:extLst>
              <a:ext uri="{FF2B5EF4-FFF2-40B4-BE49-F238E27FC236}">
                <a16:creationId xmlns:a16="http://schemas.microsoft.com/office/drawing/2014/main" id="{E57D7E04-80F2-902E-E2E0-CE1EB3979375}"/>
              </a:ext>
            </a:extLst>
          </p:cNvPr>
          <p:cNvSpPr>
            <a:spLocks noGrp="1"/>
          </p:cNvSpPr>
          <p:nvPr>
            <p:ph sz="quarter" idx="10"/>
          </p:nvPr>
        </p:nvSpPr>
        <p:spPr/>
        <p:txBody>
          <a:bodyPr/>
          <a:lstStyle/>
          <a:p>
            <a:r>
              <a:rPr lang="en-US"/>
              <a:t>a (non-default) </a:t>
            </a:r>
            <a:r>
              <a:rPr lang="en-US" b="1"/>
              <a:t>constructor</a:t>
            </a:r>
            <a:r>
              <a:rPr lang="en-US"/>
              <a:t> is never necessary, but is often convenient</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51A8D1C8-168C-3BFA-F1F7-318F0C2D5B6A}"/>
              </a:ext>
            </a:extLst>
          </p:cNvPr>
          <p:cNvSpPr txBox="1"/>
          <p:nvPr/>
        </p:nvSpPr>
        <p:spPr>
          <a:xfrm>
            <a:off x="457200" y="1460103"/>
            <a:ext cx="8229600" cy="369332"/>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b=1.0)</a:t>
            </a:r>
          </a:p>
        </p:txBody>
      </p:sp>
      <p:sp>
        <p:nvSpPr>
          <p:cNvPr id="6" name="TextBox 5">
            <a:extLst>
              <a:ext uri="{FF2B5EF4-FFF2-40B4-BE49-F238E27FC236}">
                <a16:creationId xmlns:a16="http://schemas.microsoft.com/office/drawing/2014/main" id="{690FFD42-00F5-F07B-ADDF-5A4FE815E279}"/>
              </a:ext>
            </a:extLst>
          </p:cNvPr>
          <p:cNvSpPr txBox="1"/>
          <p:nvPr/>
        </p:nvSpPr>
        <p:spPr>
          <a:xfrm>
            <a:off x="457200" y="2051510"/>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 0.0)</a:t>
            </a:r>
          </a:p>
          <a:p>
            <a:r>
              <a:rPr lang="en-US">
                <a:latin typeface="Consolas" panose="020B0609020204030204" pitchFamily="49" charset="0"/>
                <a:cs typeface="Consolas" panose="020B0609020204030204" pitchFamily="49" charset="0"/>
              </a:rPr>
              <a:t>color.r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0.0,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color.g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1.0, 0.0)</a:t>
            </a:r>
          </a:p>
          <a:p>
            <a:r>
              <a:rPr lang="en-US">
                <a:latin typeface="Consolas" panose="020B0609020204030204" pitchFamily="49" charset="0"/>
                <a:cs typeface="Consolas" panose="020B0609020204030204" pitchFamily="49" charset="0"/>
              </a:rPr>
              <a:t>color.b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1.0, 1.0)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8846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87C0E-EC1A-C1F4-065A-D630E36CEA3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6CD481-8824-B1AF-51E1-05CA9B9BA982}"/>
              </a:ext>
            </a:extLst>
          </p:cNvPr>
          <p:cNvSpPr>
            <a:spLocks noGrp="1"/>
          </p:cNvSpPr>
          <p:nvPr>
            <p:ph type="title"/>
          </p:nvPr>
        </p:nvSpPr>
        <p:spPr/>
        <p:txBody>
          <a:bodyPr/>
          <a:lstStyle/>
          <a:p>
            <a:r>
              <a:rPr lang="en-US"/>
              <a:t>this</a:t>
            </a:r>
            <a:br>
              <a:rPr lang="en-US"/>
            </a:br>
            <a:r>
              <a:rPr lang="en-US" sz="3200"/>
              <a:t>🐍 in Python, </a:t>
            </a:r>
            <a:r>
              <a:rPr lang="en-US" sz="3200">
                <a:latin typeface="+mj-lt"/>
              </a:rPr>
              <a:t>this</a:t>
            </a:r>
            <a:r>
              <a:rPr lang="en-US" sz="3200"/>
              <a:t> is </a:t>
            </a:r>
            <a:r>
              <a:rPr lang="en-US" sz="3200">
                <a:latin typeface="+mj-lt"/>
              </a:rPr>
              <a:t>self</a:t>
            </a:r>
            <a:endParaRPr lang="en-US"/>
          </a:p>
        </p:txBody>
      </p:sp>
    </p:spTree>
    <p:extLst>
      <p:ext uri="{BB962C8B-B14F-4D97-AF65-F5344CB8AC3E}">
        <p14:creationId xmlns:p14="http://schemas.microsoft.com/office/powerpoint/2010/main" val="221315981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A6B50-4EAE-7427-BF61-4FC4BAD7A8F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1E25A8-208C-2EF5-7FE1-16AD2AA6A4BE}"/>
              </a:ext>
            </a:extLst>
          </p:cNvPr>
          <p:cNvSpPr>
            <a:spLocks noGrp="1"/>
          </p:cNvSpPr>
          <p:nvPr>
            <p:ph type="title"/>
          </p:nvPr>
        </p:nvSpPr>
        <p:spPr/>
        <p:txBody>
          <a:bodyPr/>
          <a:lstStyle/>
          <a:p>
            <a:r>
              <a:rPr lang="en-US"/>
              <a:t>this</a:t>
            </a:r>
          </a:p>
        </p:txBody>
      </p:sp>
      <p:sp>
        <p:nvSpPr>
          <p:cNvPr id="4" name="Content Placeholder 3">
            <a:extLst>
              <a:ext uri="{FF2B5EF4-FFF2-40B4-BE49-F238E27FC236}">
                <a16:creationId xmlns:a16="http://schemas.microsoft.com/office/drawing/2014/main" id="{3F6979CE-6E8C-7B43-2BF2-04356C0F0425}"/>
              </a:ext>
            </a:extLst>
          </p:cNvPr>
          <p:cNvSpPr>
            <a:spLocks noGrp="1"/>
          </p:cNvSpPr>
          <p:nvPr>
            <p:ph sz="quarter" idx="10"/>
          </p:nvPr>
        </p:nvSpPr>
        <p:spPr/>
        <p:txBody>
          <a:bodyPr/>
          <a:lstStyle/>
          <a:p>
            <a:r>
              <a:rPr lang="en-US" b="1"/>
              <a:t>this</a:t>
            </a:r>
            <a:r>
              <a:rPr lang="en-US"/>
              <a:t> is a reference to the instance of the class whose function we're inside of</a:t>
            </a:r>
          </a:p>
          <a:p>
            <a:pPr lvl="1"/>
            <a:r>
              <a:rPr lang="en-US" b="1"/>
              <a:t>✨ </a:t>
            </a:r>
            <a:r>
              <a:rPr lang="en-US"/>
              <a:t>especially useful inside a constructor</a:t>
            </a:r>
            <a:endParaRPr lang="en-US" b="1"/>
          </a:p>
        </p:txBody>
      </p:sp>
      <p:sp>
        <p:nvSpPr>
          <p:cNvPr id="2" name="TextBox 1">
            <a:extLst>
              <a:ext uri="{FF2B5EF4-FFF2-40B4-BE49-F238E27FC236}">
                <a16:creationId xmlns:a16="http://schemas.microsoft.com/office/drawing/2014/main" id="{320D3B36-DA05-CB74-A001-570955A19C47}"/>
              </a:ext>
            </a:extLst>
          </p:cNvPr>
          <p:cNvSpPr txBox="1"/>
          <p:nvPr/>
        </p:nvSpPr>
        <p:spPr>
          <a:xfrm>
            <a:off x="457200" y="1746784"/>
            <a:ext cx="8229600" cy="3785652"/>
          </a:xfrm>
          <a:prstGeom prst="rect">
            <a:avLst/>
          </a:prstGeom>
          <a:solidFill>
            <a:schemeClr val="bg1"/>
          </a:solidFill>
          <a:ln>
            <a:solidFill>
              <a:schemeClr val="tx1"/>
            </a:solidFill>
          </a:ln>
        </p:spPr>
        <p:txBody>
          <a:bodyPr wrap="square" rtlCol="0">
            <a:spAutoFit/>
          </a:bodyPr>
          <a:lstStyle/>
          <a:p>
            <a:r>
              <a:rPr lang="en-US" sz="1600">
                <a:solidFill>
                  <a:srgbClr val="0000FF"/>
                </a:solidFill>
                <a:latin typeface="Consolas" panose="020B0609020204030204" pitchFamily="49" charset="0"/>
                <a:cs typeface="Consolas" panose="020B0609020204030204" pitchFamily="49" charset="0"/>
              </a:rPr>
              <a:t>class</a:t>
            </a:r>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Color</a:t>
            </a:r>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p>
          <a:p>
            <a:endParaRPr lang="en-US" sz="1600">
              <a:latin typeface="Consolas" panose="020B0609020204030204" pitchFamily="49" charset="0"/>
              <a:cs typeface="Consolas" panose="020B0609020204030204" pitchFamily="49" charset="0"/>
            </a:endParaRPr>
          </a:p>
          <a:p>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void shade</a:t>
            </a:r>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.r /= 2;</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.g /= 2;</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.b /= 2;</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endParaRPr lang="en-US" sz="1600">
              <a:solidFill>
                <a:srgbClr val="BFBFBF"/>
              </a:solidFill>
              <a:latin typeface="Consolas" panose="020B0609020204030204" pitchFamily="49" charset="0"/>
              <a:cs typeface="Consolas" panose="020B0609020204030204" pitchFamily="49" charset="0"/>
            </a:endParaRPr>
          </a:p>
          <a:p>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Color</a:t>
            </a:r>
            <a:r>
              <a:rPr lang="en-US" sz="1600">
                <a:latin typeface="Consolas" panose="020B0609020204030204" pitchFamily="49" charset="0"/>
                <a:cs typeface="Consolas" panose="020B0609020204030204" pitchFamily="49" charset="0"/>
              </a:rPr>
              <a:t>(</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r, </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g, </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b) { </a:t>
            </a:r>
            <a:r>
              <a:rPr lang="en-US" sz="1600">
                <a:solidFill>
                  <a:srgbClr val="007B00"/>
                </a:solidFill>
                <a:latin typeface="Consolas" panose="020B0609020204030204" pitchFamily="49" charset="0"/>
                <a:cs typeface="Consolas" panose="020B0609020204030204" pitchFamily="49" charset="0"/>
              </a:rPr>
              <a:t>// constructor</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.r = r;</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.g = g;</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.b = b;</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93480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7F33A-16DD-D721-8A4B-9400378435BD}"/>
            </a:ext>
          </a:extLst>
        </p:cNvPr>
        <p:cNvGrpSpPr/>
        <p:nvPr/>
      </p:nvGrpSpPr>
      <p:grpSpPr>
        <a:xfrm>
          <a:off x="0" y="0"/>
          <a:ext cx="0" cy="0"/>
          <a:chOff x="0" y="0"/>
          <a:chExt cx="0" cy="0"/>
        </a:xfrm>
      </p:grpSpPr>
      <p:pic>
        <p:nvPicPr>
          <p:cNvPr id="1026" name="Picture 2" descr="Theme Park Chains | John King Chains">
            <a:extLst>
              <a:ext uri="{FF2B5EF4-FFF2-40B4-BE49-F238E27FC236}">
                <a16:creationId xmlns:a16="http://schemas.microsoft.com/office/drawing/2014/main" id="{6ABF213F-DA6C-2F27-04DE-41BA40D45436}"/>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l="23488" t="14997" r="7605" b="6931"/>
          <a:stretch/>
        </p:blipFill>
        <p:spPr bwMode="auto">
          <a:xfrm>
            <a:off x="5009315" y="815009"/>
            <a:ext cx="2829346" cy="2021452"/>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1EEE224A-B0DB-C849-85C8-C50B0AD444AA}"/>
              </a:ext>
            </a:extLst>
          </p:cNvPr>
          <p:cNvSpPr>
            <a:spLocks noGrp="1"/>
          </p:cNvSpPr>
          <p:nvPr>
            <p:ph type="title"/>
          </p:nvPr>
        </p:nvSpPr>
        <p:spPr>
          <a:xfrm>
            <a:off x="457200" y="254916"/>
            <a:ext cx="8229600" cy="1893924"/>
          </a:xfrm>
        </p:spPr>
        <p:txBody>
          <a:bodyPr/>
          <a:lstStyle/>
          <a:p>
            <a:pPr>
              <a:tabLst>
                <a:tab pos="7769225" algn="l"/>
              </a:tabLst>
            </a:pPr>
            <a:r>
              <a:rPr lang="en-US" sz="8800"/>
              <a:t>Week03b</a:t>
            </a:r>
          </a:p>
        </p:txBody>
      </p:sp>
      <p:sp>
        <p:nvSpPr>
          <p:cNvPr id="6" name="Content Placeholder 5">
            <a:extLst>
              <a:ext uri="{FF2B5EF4-FFF2-40B4-BE49-F238E27FC236}">
                <a16:creationId xmlns:a16="http://schemas.microsoft.com/office/drawing/2014/main" id="{AD662D29-D3EB-6B86-0BBC-3E4239094299}"/>
              </a:ext>
            </a:extLst>
          </p:cNvPr>
          <p:cNvSpPr>
            <a:spLocks noGrp="1"/>
          </p:cNvSpPr>
          <p:nvPr>
            <p:ph sz="quarter" idx="10"/>
          </p:nvPr>
        </p:nvSpPr>
        <p:spPr>
          <a:xfrm>
            <a:off x="457200" y="1993732"/>
            <a:ext cx="8229600" cy="2894013"/>
          </a:xfrm>
        </p:spPr>
        <p:txBody>
          <a:bodyPr>
            <a:noAutofit/>
          </a:bodyPr>
          <a:lstStyle/>
          <a:p>
            <a:r>
              <a:rPr lang="en-US" strike="sngStrike"/>
              <a:t>HW03 preview</a:t>
            </a:r>
          </a:p>
          <a:p>
            <a:r>
              <a:rPr lang="en-US" strike="sngStrike"/>
              <a:t>functions</a:t>
            </a:r>
          </a:p>
          <a:p>
            <a:r>
              <a:rPr lang="en-US" strike="sngStrike"/>
              <a:t>class</a:t>
            </a:r>
            <a:r>
              <a:rPr lang="en-US"/>
              <a:t>es (not quite done)</a:t>
            </a:r>
          </a:p>
          <a:p>
            <a:r>
              <a:rPr lang="en-US"/>
              <a:t>memory FUNdaMENTALs</a:t>
            </a:r>
          </a:p>
          <a:p>
            <a:r>
              <a:rPr lang="en-US"/>
              <a:t>the stack and the heap</a:t>
            </a:r>
          </a:p>
          <a:p>
            <a:r>
              <a:rPr lang="en-US"/>
              <a:t>passing arguments to functions</a:t>
            </a:r>
          </a:p>
        </p:txBody>
      </p:sp>
      <p:sp>
        <p:nvSpPr>
          <p:cNvPr id="2" name="TextBox 1">
            <a:extLst>
              <a:ext uri="{FF2B5EF4-FFF2-40B4-BE49-F238E27FC236}">
                <a16:creationId xmlns:a16="http://schemas.microsoft.com/office/drawing/2014/main" id="{63D8781E-3B2A-68AF-53CE-A6FA18C552ED}"/>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A7D4F729-9CD0-A838-775A-D73A759705F3}"/>
              </a:ext>
            </a:extLst>
          </p:cNvPr>
          <p:cNvSpPr txBox="1"/>
          <p:nvPr/>
        </p:nvSpPr>
        <p:spPr>
          <a:xfrm rot="2161353">
            <a:off x="4587961" y="329986"/>
            <a:ext cx="3301550"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4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13" name="TextBox 12">
            <a:extLst>
              <a:ext uri="{FF2B5EF4-FFF2-40B4-BE49-F238E27FC236}">
                <a16:creationId xmlns:a16="http://schemas.microsoft.com/office/drawing/2014/main" id="{0DF94A63-6055-C963-4680-9A8289A66FE6}"/>
              </a:ext>
            </a:extLst>
          </p:cNvPr>
          <p:cNvSpPr txBox="1"/>
          <p:nvPr/>
        </p:nvSpPr>
        <p:spPr>
          <a:xfrm>
            <a:off x="6712397" y="134163"/>
            <a:ext cx="3673061" cy="1015663"/>
          </a:xfrm>
          <a:prstGeom prst="rect">
            <a:avLst/>
          </a:prstGeom>
          <a:noFill/>
        </p:spPr>
        <p:txBody>
          <a:bodyPr wrap="square" rtlCol="0">
            <a:spAutoFit/>
          </a:bodyPr>
          <a:lstStyle/>
          <a:p>
            <a:r>
              <a:rPr lang="en-US" b="1">
                <a:solidFill>
                  <a:srgbClr val="F80B8D"/>
                </a:solidFill>
              </a:rPr>
              <a:t>Today is...</a:t>
            </a:r>
          </a:p>
          <a:p>
            <a:r>
              <a:rPr lang="en-US" b="1">
                <a:solidFill>
                  <a:srgbClr val="F80B8D"/>
                </a:solidFill>
              </a:rPr>
              <a:t>Wednesday!</a:t>
            </a:r>
          </a:p>
          <a:p>
            <a:r>
              <a:rPr lang="en-US" sz="1200" b="1">
                <a:solidFill>
                  <a:srgbClr val="F80B8D"/>
                </a:solidFill>
              </a:rPr>
              <a:t>(136 is a rollercoaster</a:t>
            </a:r>
          </a:p>
          <a:p>
            <a:r>
              <a:rPr lang="en-US" sz="1200" b="1">
                <a:solidFill>
                  <a:srgbClr val="F80B8D"/>
                </a:solidFill>
              </a:rPr>
              <a:t>that only goes up)</a:t>
            </a:r>
            <a:endParaRPr lang="en-US" sz="1200">
              <a:solidFill>
                <a:srgbClr val="F80B8D"/>
              </a:solidFill>
            </a:endParaRPr>
          </a:p>
        </p:txBody>
      </p:sp>
      <p:sp>
        <p:nvSpPr>
          <p:cNvPr id="14" name="TextBox 13">
            <a:extLst>
              <a:ext uri="{FF2B5EF4-FFF2-40B4-BE49-F238E27FC236}">
                <a16:creationId xmlns:a16="http://schemas.microsoft.com/office/drawing/2014/main" id="{4149CB43-7EAB-69CB-C89C-144E80C68212}"/>
              </a:ext>
            </a:extLst>
          </p:cNvPr>
          <p:cNvSpPr txBox="1"/>
          <p:nvPr/>
        </p:nvSpPr>
        <p:spPr>
          <a:xfrm>
            <a:off x="6080413" y="3175177"/>
            <a:ext cx="2321747" cy="1569660"/>
          </a:xfrm>
          <a:prstGeom prst="rect">
            <a:avLst/>
          </a:prstGeom>
          <a:solidFill>
            <a:schemeClr val="accent3"/>
          </a:solidFill>
          <a:ln>
            <a:solidFill>
              <a:schemeClr val="tx1"/>
            </a:solidFill>
          </a:ln>
        </p:spPr>
        <p:txBody>
          <a:bodyPr wrap="square" rtlCol="0">
            <a:spAutoFit/>
          </a:bodyPr>
          <a:lstStyle/>
          <a:p>
            <a:pPr algn="ctr"/>
            <a:r>
              <a:rPr lang="en-US" sz="3200" b="1"/>
              <a:t>WARMUP</a:t>
            </a:r>
          </a:p>
          <a:p>
            <a:pPr algn="ctr"/>
            <a:r>
              <a:rPr lang="en-US" sz="3200"/>
              <a:t>what is 42 in hex?</a:t>
            </a:r>
          </a:p>
        </p:txBody>
      </p:sp>
    </p:spTree>
    <p:extLst>
      <p:ext uri="{BB962C8B-B14F-4D97-AF65-F5344CB8AC3E}">
        <p14:creationId xmlns:p14="http://schemas.microsoft.com/office/powerpoint/2010/main" val="227774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D0466-15F4-001D-6440-AFF3666947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3F25CB-2D65-4297-24C1-A769C4FC50AA}"/>
              </a:ext>
            </a:extLst>
          </p:cNvPr>
          <p:cNvSpPr>
            <a:spLocks noGrp="1"/>
          </p:cNvSpPr>
          <p:nvPr>
            <p:ph type="title"/>
          </p:nvPr>
        </p:nvSpPr>
        <p:spPr/>
        <p:txBody>
          <a:bodyPr/>
          <a:lstStyle/>
          <a:p>
            <a:r>
              <a:rPr lang="en-US"/>
              <a:t>static</a:t>
            </a:r>
            <a:br>
              <a:rPr lang="en-US"/>
            </a:br>
            <a:r>
              <a:rPr lang="en-US" sz="2800"/>
              <a:t>(wrapping up last lecture)</a:t>
            </a:r>
            <a:endParaRPr lang="en-US"/>
          </a:p>
        </p:txBody>
      </p:sp>
    </p:spTree>
    <p:extLst>
      <p:ext uri="{BB962C8B-B14F-4D97-AF65-F5344CB8AC3E}">
        <p14:creationId xmlns:p14="http://schemas.microsoft.com/office/powerpoint/2010/main" val="2937971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B0A06-2732-A4E4-1E20-FD7E0158517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F81F94E-CC36-6637-76FC-286CAA80FD03}"/>
              </a:ext>
            </a:extLst>
          </p:cNvPr>
          <p:cNvSpPr txBox="1"/>
          <p:nvPr/>
        </p:nvSpPr>
        <p:spPr>
          <a:xfrm>
            <a:off x="4113544" y="3423215"/>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26513179-F3B6-201E-5002-C2DF09B37892}"/>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0D160835-CEED-F767-7595-6BC74C47AE90}"/>
              </a:ext>
            </a:extLst>
          </p:cNvPr>
          <p:cNvSpPr txBox="1"/>
          <p:nvPr/>
        </p:nvSpPr>
        <p:spPr>
          <a:xfrm>
            <a:off x="3790140" y="2475567"/>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7" name="TextBox 6">
            <a:extLst>
              <a:ext uri="{FF2B5EF4-FFF2-40B4-BE49-F238E27FC236}">
                <a16:creationId xmlns:a16="http://schemas.microsoft.com/office/drawing/2014/main" id="{0DD747A5-1C0F-05A7-2ACF-87D574182813}"/>
              </a:ext>
            </a:extLst>
          </p:cNvPr>
          <p:cNvSpPr txBox="1"/>
          <p:nvPr/>
        </p:nvSpPr>
        <p:spPr>
          <a:xfrm>
            <a:off x="3322674" y="2411009"/>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stack.push(</a:t>
            </a:r>
            <a:r>
              <a:rPr lang="en-US" sz="2400">
                <a:solidFill>
                  <a:srgbClr val="000000"/>
                </a:solidFill>
                <a:latin typeface="Arial" panose="020B0604020202020204" pitchFamily="34" charset="0"/>
                <a:ea typeface="Segoe UI Emoji" panose="020B0502040204020203" pitchFamily="34" charset="0"/>
                <a:cs typeface="Arial" panose="020B0604020202020204" pitchFamily="34" charset="0"/>
              </a:rPr>
              <a:t>🐻</a:t>
            </a:r>
            <a:r>
              <a:rPr lang="en-US" sz="2400">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812241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ED7CB-2E4B-3EDC-1CA3-CB15C7259B8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BE63F00-351B-4482-291D-D1766A45CF23}"/>
              </a:ext>
            </a:extLst>
          </p:cNvPr>
          <p:cNvSpPr>
            <a:spLocks noGrp="1"/>
          </p:cNvSpPr>
          <p:nvPr>
            <p:ph type="title"/>
          </p:nvPr>
        </p:nvSpPr>
        <p:spPr/>
        <p:txBody>
          <a:bodyPr/>
          <a:lstStyle/>
          <a:p>
            <a:r>
              <a:rPr lang="en-US"/>
              <a:t>static variables</a:t>
            </a:r>
            <a:br>
              <a:rPr lang="en-US"/>
            </a:br>
            <a:r>
              <a:rPr lang="en-US"/>
              <a:t>and static methods</a:t>
            </a:r>
            <a:endParaRPr lang="en-US">
              <a:latin typeface="+mj-lt"/>
            </a:endParaRPr>
          </a:p>
        </p:txBody>
      </p:sp>
    </p:spTree>
    <p:extLst>
      <p:ext uri="{BB962C8B-B14F-4D97-AF65-F5344CB8AC3E}">
        <p14:creationId xmlns:p14="http://schemas.microsoft.com/office/powerpoint/2010/main" val="197310615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7C748-AFF7-8FE8-50DA-59BBB61DAA6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22C3D1-EFE7-BA06-2645-6B5A4E731F71}"/>
              </a:ext>
            </a:extLst>
          </p:cNvPr>
          <p:cNvSpPr>
            <a:spLocks noGrp="1"/>
          </p:cNvSpPr>
          <p:nvPr>
            <p:ph type="title"/>
          </p:nvPr>
        </p:nvSpPr>
        <p:spPr/>
        <p:txBody>
          <a:bodyPr/>
          <a:lstStyle/>
          <a:p>
            <a:r>
              <a:rPr lang="en-US"/>
              <a:t>instance variables vs static variables</a:t>
            </a:r>
          </a:p>
        </p:txBody>
      </p:sp>
      <p:sp>
        <p:nvSpPr>
          <p:cNvPr id="4" name="Content Placeholder 3">
            <a:extLst>
              <a:ext uri="{FF2B5EF4-FFF2-40B4-BE49-F238E27FC236}">
                <a16:creationId xmlns:a16="http://schemas.microsoft.com/office/drawing/2014/main" id="{9D902EEF-90CD-0B46-7633-83B993B92631}"/>
              </a:ext>
            </a:extLst>
          </p:cNvPr>
          <p:cNvSpPr>
            <a:spLocks noGrp="1"/>
          </p:cNvSpPr>
          <p:nvPr>
            <p:ph sz="quarter" idx="10"/>
          </p:nvPr>
        </p:nvSpPr>
        <p:spPr/>
        <p:txBody>
          <a:bodyPr/>
          <a:lstStyle/>
          <a:p>
            <a:r>
              <a:rPr lang="en-US" sz="1800"/>
              <a:t>an </a:t>
            </a:r>
            <a:r>
              <a:rPr lang="en-US" sz="1800" b="1"/>
              <a:t>instance variable </a:t>
            </a:r>
            <a:r>
              <a:rPr lang="en-US" sz="1800"/>
              <a:t>is part of an instance of a class</a:t>
            </a:r>
            <a:endParaRPr lang="en-US" sz="1800" u="sng"/>
          </a:p>
          <a:p>
            <a:r>
              <a:rPr lang="en-US" sz="1800"/>
              <a:t>a </a:t>
            </a:r>
            <a:r>
              <a:rPr lang="en-US" sz="1800" b="1"/>
              <a:t>static variable</a:t>
            </a:r>
            <a:r>
              <a:rPr lang="en-US" sz="1800"/>
              <a:t> (class variable) is part of the class itself</a:t>
            </a:r>
          </a:p>
          <a:p>
            <a:pPr lvl="1"/>
            <a:r>
              <a:rPr lang="en-US"/>
              <a:t>there is only one, period. (it's a global variable that lives "on the class")</a:t>
            </a:r>
            <a:endParaRPr lang="en-US" u="sng"/>
          </a:p>
          <a:p>
            <a:endParaRPr lang="en-US"/>
          </a:p>
        </p:txBody>
      </p:sp>
      <p:sp>
        <p:nvSpPr>
          <p:cNvPr id="7" name="TextBox 6">
            <a:extLst>
              <a:ext uri="{FF2B5EF4-FFF2-40B4-BE49-F238E27FC236}">
                <a16:creationId xmlns:a16="http://schemas.microsoft.com/office/drawing/2014/main" id="{F76657B9-A3A9-87EA-3271-C7516D43C469}"/>
              </a:ext>
            </a:extLst>
          </p:cNvPr>
          <p:cNvSpPr txBox="1"/>
          <p:nvPr/>
        </p:nvSpPr>
        <p:spPr>
          <a:xfrm>
            <a:off x="457200" y="2148838"/>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Thing</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80"/>
                </a:solidFill>
                <a:latin typeface="Consolas"/>
              </a:rPr>
              <a:t>int</a:t>
            </a:r>
            <a:r>
              <a:rPr lang="en-US">
                <a:latin typeface="+mj-lt"/>
                <a:cs typeface="Consolas" panose="020B0609020204030204" pitchFamily="49" charset="0"/>
              </a:rPr>
              <a:t> type;</a:t>
            </a:r>
          </a:p>
          <a:p>
            <a:pPr lvl="0" defTabSz="342886">
              <a:spcBef>
                <a:spcPct val="20000"/>
              </a:spcBef>
              <a:buClr>
                <a:srgbClr val="FFFFFF">
                  <a:lumMod val="65000"/>
                </a:srgbClr>
              </a:buClr>
            </a:pPr>
            <a:r>
              <a:rPr lang="en-US">
                <a:solidFill>
                  <a:srgbClr val="0000FF"/>
                </a:solidFill>
                <a:latin typeface="+mj-lt"/>
              </a:rPr>
              <a:t>    static</a:t>
            </a:r>
            <a:r>
              <a:rPr lang="en-US">
                <a:latin typeface="+mj-lt"/>
              </a:rPr>
              <a:t> </a:t>
            </a:r>
            <a:r>
              <a:rPr lang="en-US">
                <a:solidFill>
                  <a:srgbClr val="000080"/>
                </a:solidFill>
                <a:latin typeface="+mj-lt"/>
              </a:rPr>
              <a:t>int</a:t>
            </a:r>
            <a:r>
              <a:rPr lang="en-US">
                <a:latin typeface="+mj-lt"/>
              </a:rPr>
              <a:t> TYPE_BULLET = </a:t>
            </a:r>
            <a:r>
              <a:rPr lang="en-US">
                <a:solidFill>
                  <a:srgbClr val="0CB5B5"/>
                </a:solidFill>
                <a:latin typeface="+mj-lt"/>
              </a:rPr>
              <a:t>1</a:t>
            </a:r>
            <a:r>
              <a:rPr lang="en-US">
                <a:latin typeface="+mj-lt"/>
              </a:rPr>
              <a:t>;</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Thing thing = new Thing()</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thing.type = Thing.TYPE_BULLET;</a:t>
            </a:r>
          </a:p>
        </p:txBody>
      </p:sp>
    </p:spTree>
    <p:extLst>
      <p:ext uri="{BB962C8B-B14F-4D97-AF65-F5344CB8AC3E}">
        <p14:creationId xmlns:p14="http://schemas.microsoft.com/office/powerpoint/2010/main" val="287510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3D3BE-DDAD-A1DF-63A9-CA44FA06CC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35ED9C-AB94-9D9D-3B85-361F3301C8A6}"/>
              </a:ext>
            </a:extLst>
          </p:cNvPr>
          <p:cNvSpPr>
            <a:spLocks noGrp="1"/>
          </p:cNvSpPr>
          <p:nvPr>
            <p:ph type="title"/>
          </p:nvPr>
        </p:nvSpPr>
        <p:spPr/>
        <p:txBody>
          <a:bodyPr/>
          <a:lstStyle/>
          <a:p>
            <a:r>
              <a:rPr lang="en-US"/>
              <a:t>instance methods vs static methods</a:t>
            </a:r>
          </a:p>
        </p:txBody>
      </p:sp>
      <p:sp>
        <p:nvSpPr>
          <p:cNvPr id="4" name="Content Placeholder 3">
            <a:extLst>
              <a:ext uri="{FF2B5EF4-FFF2-40B4-BE49-F238E27FC236}">
                <a16:creationId xmlns:a16="http://schemas.microsoft.com/office/drawing/2014/main" id="{CEDD5154-B3C5-8BEB-4D76-9B25520608C2}"/>
              </a:ext>
            </a:extLst>
          </p:cNvPr>
          <p:cNvSpPr>
            <a:spLocks noGrp="1"/>
          </p:cNvSpPr>
          <p:nvPr>
            <p:ph sz="quarter" idx="10"/>
          </p:nvPr>
        </p:nvSpPr>
        <p:spPr/>
        <p:txBody>
          <a:bodyPr/>
          <a:lstStyle/>
          <a:p>
            <a:r>
              <a:rPr lang="en-US" sz="1800"/>
              <a:t>an </a:t>
            </a:r>
            <a:r>
              <a:rPr lang="en-US" sz="1800" b="1"/>
              <a:t>instance method </a:t>
            </a:r>
            <a:r>
              <a:rPr lang="en-US" sz="1800"/>
              <a:t>must be called on an instance (object) of a class</a:t>
            </a:r>
            <a:endParaRPr lang="en-US" sz="1800" u="sng"/>
          </a:p>
          <a:p>
            <a:r>
              <a:rPr lang="en-US" sz="1800"/>
              <a:t>a </a:t>
            </a:r>
            <a:r>
              <a:rPr lang="en-US" sz="1800" b="1"/>
              <a:t>static method</a:t>
            </a:r>
            <a:r>
              <a:rPr lang="en-US" sz="1800"/>
              <a:t> (class method) can be called on the class itself</a:t>
            </a:r>
          </a:p>
          <a:p>
            <a:pPr lvl="1"/>
            <a:r>
              <a:rPr lang="en-US"/>
              <a:t>✅ there is no </a:t>
            </a:r>
            <a:r>
              <a:rPr lang="en-US">
                <a:solidFill>
                  <a:srgbClr val="0000FF"/>
                </a:solidFill>
                <a:latin typeface="+mj-lt"/>
              </a:rPr>
              <a:t>this</a:t>
            </a:r>
            <a:r>
              <a:rPr lang="en-US"/>
              <a:t> in a static method</a:t>
            </a:r>
          </a:p>
        </p:txBody>
      </p:sp>
      <p:sp>
        <p:nvSpPr>
          <p:cNvPr id="7" name="TextBox 6">
            <a:extLst>
              <a:ext uri="{FF2B5EF4-FFF2-40B4-BE49-F238E27FC236}">
                <a16:creationId xmlns:a16="http://schemas.microsoft.com/office/drawing/2014/main" id="{50FA2152-6731-503D-2884-B9D45B151208}"/>
              </a:ext>
            </a:extLst>
          </p:cNvPr>
          <p:cNvSpPr txBox="1"/>
          <p:nvPr/>
        </p:nvSpPr>
        <p:spPr>
          <a:xfrm>
            <a:off x="457200" y="219246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Thing</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rPr>
              <a:t>    </a:t>
            </a:r>
            <a:r>
              <a:rPr lang="en-US">
                <a:solidFill>
                  <a:srgbClr val="000080"/>
                </a:solidFill>
                <a:latin typeface="+mj-lt"/>
              </a:rPr>
              <a:t>void</a:t>
            </a:r>
            <a:r>
              <a:rPr lang="en-US">
                <a:latin typeface="+mj-lt"/>
              </a:rPr>
              <a:t> draw() { </a:t>
            </a:r>
            <a:r>
              <a:rPr lang="en-US">
                <a:solidFill>
                  <a:srgbClr val="BFBFBF"/>
                </a:solidFill>
                <a:latin typeface="+mj-lt"/>
              </a:rPr>
              <a:t>...</a:t>
            </a:r>
            <a:r>
              <a:rPr lang="en-US">
                <a:latin typeface="+mj-lt"/>
              </a:rPr>
              <a:t> }; </a:t>
            </a:r>
            <a:r>
              <a:rPr lang="en-US">
                <a:solidFill>
                  <a:srgbClr val="007B00"/>
                </a:solidFill>
                <a:latin typeface="+mj-lt"/>
              </a:rPr>
              <a:t>// (non-static method)</a:t>
            </a: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boolean</a:t>
            </a:r>
            <a:r>
              <a:rPr lang="en-US">
                <a:latin typeface="+mj-lt"/>
              </a:rPr>
              <a:t> </a:t>
            </a:r>
            <a:r>
              <a:rPr lang="en-US" err="1">
                <a:latin typeface="+mj-lt"/>
              </a:rPr>
              <a:t>collisionCheck</a:t>
            </a:r>
            <a:r>
              <a:rPr lang="en-US">
                <a:latin typeface="+mj-lt"/>
              </a:rPr>
              <a:t>(</a:t>
            </a:r>
            <a:r>
              <a:rPr lang="en-US">
                <a:solidFill>
                  <a:srgbClr val="000080"/>
                </a:solidFill>
                <a:latin typeface="+mj-lt"/>
              </a:rPr>
              <a:t>Thing</a:t>
            </a:r>
            <a:r>
              <a:rPr lang="en-US">
                <a:latin typeface="+mj-lt"/>
              </a:rPr>
              <a:t> a, </a:t>
            </a:r>
            <a:r>
              <a:rPr lang="en-US">
                <a:solidFill>
                  <a:srgbClr val="000080"/>
                </a:solidFill>
                <a:latin typeface="+mj-lt"/>
              </a:rPr>
              <a:t>Thing</a:t>
            </a:r>
            <a:r>
              <a:rPr lang="en-US">
                <a:latin typeface="+mj-lt"/>
              </a:rPr>
              <a:t> b) { </a:t>
            </a:r>
            <a:r>
              <a:rPr lang="en-US">
                <a:solidFill>
                  <a:srgbClr val="BFBFBF"/>
                </a:solidFill>
                <a:latin typeface="+mj-lt"/>
              </a:rPr>
              <a:t>...</a:t>
            </a:r>
            <a:r>
              <a:rPr lang="en-US">
                <a:latin typeface="+mj-lt"/>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Thing </a:t>
            </a:r>
            <a:r>
              <a:rPr lang="en-US" err="1">
                <a:solidFill>
                  <a:srgbClr val="007B00"/>
                </a:solidFill>
                <a:latin typeface="Consolas"/>
                <a:ea typeface="Segoe UI Emoji" panose="020B0502040204020203" pitchFamily="34" charset="0"/>
                <a:cs typeface="Consolas" panose="020B0609020204030204" pitchFamily="49" charset="0"/>
              </a:rPr>
              <a:t>a, b;</a:t>
            </a: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a.draw</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if (Thing.collisionCheck(...)) { ... }</a:t>
            </a:r>
          </a:p>
        </p:txBody>
      </p:sp>
    </p:spTree>
    <p:extLst>
      <p:ext uri="{BB962C8B-B14F-4D97-AF65-F5344CB8AC3E}">
        <p14:creationId xmlns:p14="http://schemas.microsoft.com/office/powerpoint/2010/main" val="107691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4D399-68C1-7C74-C439-F95816B319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09816A-E9F3-6D88-8E53-4EAF52D0BE5F}"/>
              </a:ext>
            </a:extLst>
          </p:cNvPr>
          <p:cNvSpPr>
            <a:spLocks noGrp="1"/>
          </p:cNvSpPr>
          <p:nvPr>
            <p:ph type="title"/>
          </p:nvPr>
        </p:nvSpPr>
        <p:spPr/>
        <p:txBody>
          <a:bodyPr/>
          <a:lstStyle/>
          <a:p>
            <a:r>
              <a:rPr lang="en-US" sz="8800"/>
              <a:t>and now...</a:t>
            </a:r>
            <a:br>
              <a:rPr lang="en-US" sz="8800"/>
            </a:br>
            <a:r>
              <a:rPr lang="en-US" sz="8800"/>
              <a:t>today's lecture!</a:t>
            </a:r>
          </a:p>
        </p:txBody>
      </p:sp>
    </p:spTree>
    <p:extLst>
      <p:ext uri="{BB962C8B-B14F-4D97-AF65-F5344CB8AC3E}">
        <p14:creationId xmlns:p14="http://schemas.microsoft.com/office/powerpoint/2010/main" val="248923505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D293DB-40F3-8929-1A75-F16564A61CBA}"/>
              </a:ext>
            </a:extLst>
          </p:cNvPr>
          <p:cNvSpPr>
            <a:spLocks noGrp="1"/>
          </p:cNvSpPr>
          <p:nvPr>
            <p:ph type="title"/>
          </p:nvPr>
        </p:nvSpPr>
        <p:spPr/>
        <p:txBody>
          <a:bodyPr/>
          <a:lstStyle/>
          <a:p>
            <a:r>
              <a:rPr lang="en-US"/>
              <a:t>☠️</a:t>
            </a:r>
            <a:br>
              <a:rPr lang="en-US"/>
            </a:br>
            <a:r>
              <a:rPr lang="en-US"/>
              <a:t>this is the hardest lecture in 136</a:t>
            </a:r>
          </a:p>
        </p:txBody>
      </p:sp>
    </p:spTree>
    <p:extLst>
      <p:ext uri="{BB962C8B-B14F-4D97-AF65-F5344CB8AC3E}">
        <p14:creationId xmlns:p14="http://schemas.microsoft.com/office/powerpoint/2010/main" val="256864956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4A6FE-32F9-1A35-E2C5-DA94B11DE26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886DE15-97F0-CE2C-7AAB-BEF53717097C}"/>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solidFill>
                  <a:schemeClr val="bg1"/>
                </a:solidFill>
              </a:rPr>
              <a:t>note: </a:t>
            </a:r>
            <a:r>
              <a:rPr lang="en-US">
                <a:solidFill>
                  <a:schemeClr val="bg1"/>
                </a:solidFill>
              </a:rPr>
              <a:t>you will likely need to review this lecture a few times</a:t>
            </a:r>
            <a:br>
              <a:rPr lang="en-US">
                <a:solidFill>
                  <a:schemeClr val="bg1"/>
                </a:solidFill>
              </a:rPr>
            </a:br>
            <a:br>
              <a:rPr lang="en-US">
                <a:solidFill>
                  <a:schemeClr val="bg1"/>
                </a:solidFill>
              </a:rPr>
            </a:br>
            <a:r>
              <a:rPr lang="en-US" sz="2400">
                <a:solidFill>
                  <a:schemeClr val="bg1"/>
                </a:solidFill>
              </a:rPr>
              <a:t>(i am sure you will all do this)</a:t>
            </a:r>
            <a:endParaRPr lang="en-US">
              <a:solidFill>
                <a:schemeClr val="bg1"/>
              </a:solidFill>
            </a:endParaRPr>
          </a:p>
        </p:txBody>
      </p:sp>
    </p:spTree>
    <p:extLst>
      <p:ext uri="{BB962C8B-B14F-4D97-AF65-F5344CB8AC3E}">
        <p14:creationId xmlns:p14="http://schemas.microsoft.com/office/powerpoint/2010/main" val="55432410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CEB89-6CFC-0170-E3EB-49DAE7BEBED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9FBF2C0-0790-4AE3-7871-F44AF3271A8A}"/>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solidFill>
                  <a:schemeClr val="bg1"/>
                </a:solidFill>
              </a:rPr>
              <a:t>(i am sure you will all do this)</a:t>
            </a:r>
            <a:endParaRPr lang="en-US">
              <a:solidFill>
                <a:schemeClr val="bg1"/>
              </a:solidFill>
            </a:endParaRPr>
          </a:p>
        </p:txBody>
      </p:sp>
    </p:spTree>
    <p:extLst>
      <p:ext uri="{BB962C8B-B14F-4D97-AF65-F5344CB8AC3E}">
        <p14:creationId xmlns:p14="http://schemas.microsoft.com/office/powerpoint/2010/main" val="347361311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409E0-3817-8DB1-FBB4-2B7780A3614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D6053B1-6A55-37B9-9FB8-59319A23CF7D}"/>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t>(i am sure you will all do this)</a:t>
            </a:r>
            <a:endParaRPr lang="en-US"/>
          </a:p>
        </p:txBody>
      </p:sp>
    </p:spTree>
    <p:extLst>
      <p:ext uri="{BB962C8B-B14F-4D97-AF65-F5344CB8AC3E}">
        <p14:creationId xmlns:p14="http://schemas.microsoft.com/office/powerpoint/2010/main" val="130549374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21934-DB24-5654-3D39-1E744ECC3A4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C10AC4C-0356-FF72-8D5D-53EBA588E23B}"/>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t>(i am sure you will all do this 🥲)</a:t>
            </a:r>
            <a:endParaRPr lang="en-US"/>
          </a:p>
        </p:txBody>
      </p:sp>
    </p:spTree>
    <p:extLst>
      <p:ext uri="{BB962C8B-B14F-4D97-AF65-F5344CB8AC3E}">
        <p14:creationId xmlns:p14="http://schemas.microsoft.com/office/powerpoint/2010/main" val="381688110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A893EF-F54E-01F0-70E1-B96B3B57DE66}"/>
              </a:ext>
            </a:extLst>
          </p:cNvPr>
          <p:cNvSpPr>
            <a:spLocks noGrp="1"/>
          </p:cNvSpPr>
          <p:nvPr>
            <p:ph type="title"/>
          </p:nvPr>
        </p:nvSpPr>
        <p:spPr/>
        <p:txBody>
          <a:bodyPr/>
          <a:lstStyle/>
          <a:p>
            <a:pPr algn="l"/>
            <a:r>
              <a:rPr lang="en-US" b="1"/>
              <a:t>note:</a:t>
            </a:r>
            <a:r>
              <a:rPr lang="en-US"/>
              <a:t> i am intentionally breaking these examples into many steps</a:t>
            </a:r>
            <a:br>
              <a:rPr lang="en-US"/>
            </a:br>
            <a:r>
              <a:rPr lang="en-US"/>
              <a:t>to teach you about memory</a:t>
            </a:r>
            <a:br>
              <a:rPr lang="en-US"/>
            </a:br>
            <a:br>
              <a:rPr lang="en-US"/>
            </a:br>
            <a:r>
              <a:rPr lang="en-US" b="1"/>
              <a:t>don't actually code this way!</a:t>
            </a:r>
            <a:br>
              <a:rPr lang="en-US"/>
            </a:br>
            <a:r>
              <a:rPr lang="en-US">
                <a:solidFill>
                  <a:srgbClr val="0000FF"/>
                </a:solidFill>
                <a:latin typeface="+mj-lt"/>
              </a:rPr>
              <a:t>int</a:t>
            </a:r>
            <a:r>
              <a:rPr lang="en-US">
                <a:latin typeface="+mj-lt"/>
              </a:rPr>
              <a:t> foo = </a:t>
            </a:r>
            <a:r>
              <a:rPr lang="en-US">
                <a:solidFill>
                  <a:srgbClr val="09B5B6"/>
                </a:solidFill>
                <a:latin typeface="+mj-lt"/>
              </a:rPr>
              <a:t>7</a:t>
            </a:r>
            <a:r>
              <a:rPr lang="en-US">
                <a:latin typeface="+mj-lt"/>
              </a:rPr>
              <a:t>; </a:t>
            </a:r>
            <a:r>
              <a:rPr lang="en-US">
                <a:solidFill>
                  <a:srgbClr val="007B00"/>
                </a:solidFill>
                <a:latin typeface="+mj-lt"/>
              </a:rPr>
              <a:t>// </a:t>
            </a:r>
            <a:r>
              <a:rPr lang="en-US">
                <a:solidFill>
                  <a:srgbClr val="007B00"/>
                </a:solidFill>
                <a:latin typeface="+mj-lt"/>
                <a:sym typeface="Wingdings" pitchFamily="2" charset="2"/>
              </a:rPr>
              <a:t>&lt;-- Good!</a:t>
            </a:r>
            <a:endParaRPr lang="en-US" b="1">
              <a:solidFill>
                <a:srgbClr val="007B00"/>
              </a:solidFill>
              <a:latin typeface="+mj-lt"/>
            </a:endParaRPr>
          </a:p>
        </p:txBody>
      </p:sp>
    </p:spTree>
    <p:extLst>
      <p:ext uri="{BB962C8B-B14F-4D97-AF65-F5344CB8AC3E}">
        <p14:creationId xmlns:p14="http://schemas.microsoft.com/office/powerpoint/2010/main" val="21052445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08D67-4231-B6FE-3A3B-830DBEE5DBF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4D6DC9D3-4F0A-2C9C-0140-92AB6AA1590A}"/>
              </a:ext>
            </a:extLst>
          </p:cNvPr>
          <p:cNvSpPr txBox="1"/>
          <p:nvPr/>
        </p:nvSpPr>
        <p:spPr>
          <a:xfrm>
            <a:off x="4102017" y="2908387"/>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5" name="TextBox 4">
            <a:extLst>
              <a:ext uri="{FF2B5EF4-FFF2-40B4-BE49-F238E27FC236}">
                <a16:creationId xmlns:a16="http://schemas.microsoft.com/office/drawing/2014/main" id="{CC00A84D-A102-F7C2-71E1-1B132853D208}"/>
              </a:ext>
            </a:extLst>
          </p:cNvPr>
          <p:cNvSpPr txBox="1"/>
          <p:nvPr/>
        </p:nvSpPr>
        <p:spPr>
          <a:xfrm>
            <a:off x="4113544" y="3912934"/>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6734708D-1C70-7161-865D-DAF475D52652}"/>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392F1246-34EC-819C-9D8B-DDAFCB542C11}"/>
              </a:ext>
            </a:extLst>
          </p:cNvPr>
          <p:cNvSpPr txBox="1"/>
          <p:nvPr/>
        </p:nvSpPr>
        <p:spPr>
          <a:xfrm>
            <a:off x="3790140" y="1976107"/>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7" name="TextBox 6">
            <a:extLst>
              <a:ext uri="{FF2B5EF4-FFF2-40B4-BE49-F238E27FC236}">
                <a16:creationId xmlns:a16="http://schemas.microsoft.com/office/drawing/2014/main" id="{8EE2CDC7-B4B2-43DF-0604-CA11BAA69154}"/>
              </a:ext>
            </a:extLst>
          </p:cNvPr>
          <p:cNvSpPr txBox="1"/>
          <p:nvPr/>
        </p:nvSpPr>
        <p:spPr>
          <a:xfrm>
            <a:off x="3322674" y="1858111"/>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stack.push(</a:t>
            </a:r>
            <a:r>
              <a:rPr lang="en-US" sz="2400">
                <a:solidFill>
                  <a:srgbClr val="000000"/>
                </a:solidFill>
                <a:latin typeface="Arial" panose="020B0604020202020204" pitchFamily="34" charset="0"/>
                <a:ea typeface="Segoe UI Emoji" panose="020B0502040204020203" pitchFamily="34" charset="0"/>
                <a:cs typeface="Arial" panose="020B0604020202020204" pitchFamily="34" charset="0"/>
              </a:rPr>
              <a:t>🐷</a:t>
            </a:r>
            <a:r>
              <a:rPr lang="en-US" sz="2400">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648039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4E649-4B32-4BB8-7C60-4969512A94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E1764A-B73C-B5D1-E7C6-92701E851B86}"/>
              </a:ext>
            </a:extLst>
          </p:cNvPr>
          <p:cNvSpPr>
            <a:spLocks noGrp="1"/>
          </p:cNvSpPr>
          <p:nvPr>
            <p:ph type="title"/>
          </p:nvPr>
        </p:nvSpPr>
        <p:spPr/>
        <p:txBody>
          <a:bodyPr/>
          <a:lstStyle/>
          <a:p>
            <a:r>
              <a:rPr lang="en-US" sz="6000"/>
              <a:t>memory FUNdaMENTALs</a:t>
            </a:r>
          </a:p>
        </p:txBody>
      </p:sp>
    </p:spTree>
    <p:extLst>
      <p:ext uri="{BB962C8B-B14F-4D97-AF65-F5344CB8AC3E}">
        <p14:creationId xmlns:p14="http://schemas.microsoft.com/office/powerpoint/2010/main" val="420771286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DEB36F-AAC5-99F7-CD1F-1F0BED8C10B6}"/>
              </a:ext>
            </a:extLst>
          </p:cNvPr>
          <p:cNvSpPr>
            <a:spLocks noGrp="1"/>
          </p:cNvSpPr>
          <p:nvPr>
            <p:ph type="title"/>
          </p:nvPr>
        </p:nvSpPr>
        <p:spPr/>
        <p:txBody>
          <a:bodyPr/>
          <a:lstStyle/>
          <a:p>
            <a:r>
              <a:rPr lang="en-US"/>
              <a:t>the two kinds of variables in Java</a:t>
            </a:r>
          </a:p>
        </p:txBody>
      </p:sp>
    </p:spTree>
    <p:extLst>
      <p:ext uri="{BB962C8B-B14F-4D97-AF65-F5344CB8AC3E}">
        <p14:creationId xmlns:p14="http://schemas.microsoft.com/office/powerpoint/2010/main" val="423861594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6A61C-95C5-79EC-1E50-E29D87A541DE}"/>
              </a:ext>
            </a:extLst>
          </p:cNvPr>
          <p:cNvSpPr>
            <a:spLocks noGrp="1"/>
          </p:cNvSpPr>
          <p:nvPr>
            <p:ph type="title"/>
          </p:nvPr>
        </p:nvSpPr>
        <p:spPr/>
        <p:txBody>
          <a:bodyPr/>
          <a:lstStyle/>
          <a:p>
            <a:r>
              <a:rPr lang="en-US" sz="4800"/>
              <a:t>a variable in Java is either...</a:t>
            </a:r>
            <a:br>
              <a:rPr lang="en-US" sz="4800"/>
            </a:br>
            <a:br>
              <a:rPr lang="en-US" sz="4800"/>
            </a:br>
            <a:r>
              <a:rPr lang="en-US" sz="4800" b="1"/>
              <a:t>a primitive</a:t>
            </a:r>
            <a:br>
              <a:rPr lang="en-US" sz="4800" b="1"/>
            </a:br>
            <a:r>
              <a:rPr lang="en-US" sz="4800"/>
              <a:t>or</a:t>
            </a:r>
            <a:br>
              <a:rPr lang="en-US" sz="4800"/>
            </a:br>
            <a:r>
              <a:rPr lang="en-US" sz="4800" b="1"/>
              <a:t>a reference to an Object</a:t>
            </a:r>
          </a:p>
        </p:txBody>
      </p:sp>
    </p:spTree>
    <p:extLst>
      <p:ext uri="{BB962C8B-B14F-4D97-AF65-F5344CB8AC3E}">
        <p14:creationId xmlns:p14="http://schemas.microsoft.com/office/powerpoint/2010/main" val="262842214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32733-A63A-7355-3A42-FFB181A20D1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364B5A-87D5-4B48-EE64-E971F18A1622}"/>
              </a:ext>
            </a:extLst>
          </p:cNvPr>
          <p:cNvSpPr>
            <a:spLocks noGrp="1"/>
          </p:cNvSpPr>
          <p:nvPr>
            <p:ph type="title"/>
          </p:nvPr>
        </p:nvSpPr>
        <p:spPr/>
        <p:txBody>
          <a:bodyPr/>
          <a:lstStyle/>
          <a:p>
            <a:r>
              <a:rPr lang="en-US"/>
              <a:t>primitives (review)</a:t>
            </a:r>
          </a:p>
        </p:txBody>
      </p:sp>
    </p:spTree>
    <p:extLst>
      <p:ext uri="{BB962C8B-B14F-4D97-AF65-F5344CB8AC3E}">
        <p14:creationId xmlns:p14="http://schemas.microsoft.com/office/powerpoint/2010/main" val="217354758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8714F-D5CA-5239-8FA2-F3A1D73141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AABB4C-562A-4DAC-CBCF-C4D6015C48D0}"/>
              </a:ext>
            </a:extLst>
          </p:cNvPr>
          <p:cNvSpPr>
            <a:spLocks noGrp="1"/>
          </p:cNvSpPr>
          <p:nvPr>
            <p:ph type="title"/>
          </p:nvPr>
        </p:nvSpPr>
        <p:spPr/>
        <p:txBody>
          <a:bodyPr/>
          <a:lstStyle/>
          <a:p>
            <a:r>
              <a:rPr lang="en-US" err="1"/>
              <a:t>primitive types</a:t>
            </a:r>
            <a:endParaRPr lang="en-US"/>
          </a:p>
        </p:txBody>
      </p:sp>
      <p:sp>
        <p:nvSpPr>
          <p:cNvPr id="3" name="Content Placeholder 2">
            <a:extLst>
              <a:ext uri="{FF2B5EF4-FFF2-40B4-BE49-F238E27FC236}">
                <a16:creationId xmlns:a16="http://schemas.microsoft.com/office/drawing/2014/main" id="{77D2B4C8-05FA-6942-5B4F-E940CEED9D8D}"/>
              </a:ext>
            </a:extLst>
          </p:cNvPr>
          <p:cNvSpPr>
            <a:spLocks noGrp="1"/>
          </p:cNvSpPr>
          <p:nvPr>
            <p:ph sz="quarter" idx="10"/>
          </p:nvPr>
        </p:nvSpPr>
        <p:spPr/>
        <p:txBody>
          <a:bodyPr/>
          <a:lstStyle/>
          <a:p>
            <a:r>
              <a:rPr lang="en-US"/>
              <a:t>in this class, "a variable being a </a:t>
            </a:r>
            <a:r>
              <a:rPr lang="en-US" b="1"/>
              <a:t>primitive</a:t>
            </a:r>
            <a:r>
              <a:rPr lang="en-US"/>
              <a:t>"</a:t>
            </a:r>
            <a:r>
              <a:rPr lang="en-US" b="1"/>
              <a:t> </a:t>
            </a:r>
            <a:r>
              <a:rPr lang="en-US"/>
              <a:t>means that the variable is a </a:t>
            </a:r>
            <a:r>
              <a:rPr lang="en-US" sz="1800" err="1">
                <a:solidFill>
                  <a:srgbClr val="000080"/>
                </a:solidFill>
                <a:effectLst/>
                <a:latin typeface="Consolas" panose="020B0609020204030204" pitchFamily="49" charset="0"/>
              </a:rPr>
              <a:t>boolean</a:t>
            </a:r>
            <a:r>
              <a:rPr lang="en-US"/>
              <a:t>, </a:t>
            </a:r>
            <a:r>
              <a:rPr lang="en-US" sz="1800">
                <a:solidFill>
                  <a:srgbClr val="000080"/>
                </a:solidFill>
                <a:effectLst/>
                <a:latin typeface="Consolas" panose="020B0609020204030204" pitchFamily="49" charset="0"/>
              </a:rPr>
              <a:t>char</a:t>
            </a:r>
            <a:r>
              <a:rPr lang="en-US"/>
              <a:t>, </a:t>
            </a:r>
            <a:r>
              <a:rPr lang="en-US" sz="1800">
                <a:solidFill>
                  <a:srgbClr val="000080"/>
                </a:solidFill>
                <a:effectLst/>
                <a:latin typeface="Consolas" panose="020B0609020204030204" pitchFamily="49" charset="0"/>
              </a:rPr>
              <a:t>double</a:t>
            </a:r>
            <a:r>
              <a:rPr lang="en-US"/>
              <a:t>, or </a:t>
            </a:r>
            <a:r>
              <a:rPr lang="en-US" sz="1800">
                <a:solidFill>
                  <a:srgbClr val="000080"/>
                </a:solidFill>
                <a:effectLst/>
                <a:latin typeface="Consolas" panose="020B0609020204030204" pitchFamily="49" charset="0"/>
              </a:rPr>
              <a:t>int</a:t>
            </a:r>
            <a:endParaRPr lang="en-US"/>
          </a:p>
          <a:p>
            <a:endParaRPr lang="en-US"/>
          </a:p>
          <a:p>
            <a:r>
              <a:rPr lang="en-US"/>
              <a:t>primitive types are simple</a:t>
            </a:r>
          </a:p>
          <a:p>
            <a:r>
              <a:rPr lang="en-US"/>
              <a:t>primitive types are small</a:t>
            </a:r>
          </a:p>
          <a:p>
            <a:r>
              <a:rPr lang="en-US"/>
              <a:t>primitive types are NOT Objects</a:t>
            </a:r>
          </a:p>
          <a:p>
            <a:pPr lvl="1"/>
            <a:r>
              <a:rPr lang="en-US"/>
              <a:t>we will talk about Objects later</a:t>
            </a:r>
          </a:p>
          <a:p>
            <a:pPr lvl="1"/>
            <a:r>
              <a:rPr lang="en-US" b="1"/>
              <a:t>examples of Objects:</a:t>
            </a:r>
            <a:r>
              <a:rPr lang="en-US"/>
              <a:t> </a:t>
            </a:r>
            <a:r>
              <a:rPr lang="en-US" sz="1800" err="1">
                <a:solidFill>
                  <a:srgbClr val="000080"/>
                </a:solidFill>
                <a:effectLst/>
                <a:latin typeface="Consolas" panose="020B0609020204030204" pitchFamily="49" charset="0"/>
              </a:rPr>
              <a:t>String</a:t>
            </a:r>
            <a:r>
              <a:rPr lang="en-US"/>
              <a:t>, </a:t>
            </a:r>
            <a:r>
              <a:rPr lang="en-US" sz="1800" err="1">
                <a:solidFill>
                  <a:srgbClr val="000080"/>
                </a:solidFill>
                <a:effectLst/>
                <a:latin typeface="Consolas" panose="020B0609020204030204" pitchFamily="49" charset="0"/>
              </a:rPr>
              <a:t>MyCoolClass</a:t>
            </a:r>
            <a:r>
              <a:rPr lang="en-US"/>
              <a:t>, </a:t>
            </a:r>
            <a:r>
              <a:rPr lang="en-US" sz="1800">
                <a:solidFill>
                  <a:srgbClr val="000080"/>
                </a:solidFill>
                <a:effectLst/>
                <a:latin typeface="Consolas" panose="020B0609020204030204" pitchFamily="49" charset="0"/>
              </a:rPr>
              <a:t>int[]</a:t>
            </a:r>
            <a:r>
              <a:rPr lang="en-US"/>
              <a:t> (array of ints)</a:t>
            </a:r>
          </a:p>
          <a:p>
            <a:endParaRPr lang="en-US"/>
          </a:p>
        </p:txBody>
      </p:sp>
    </p:spTree>
    <p:extLst>
      <p:ext uri="{BB962C8B-B14F-4D97-AF65-F5344CB8AC3E}">
        <p14:creationId xmlns:p14="http://schemas.microsoft.com/office/powerpoint/2010/main" val="93847115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FE030-D7F8-FB72-46DA-FA3A1728C7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6FA194-6A9B-0D7F-3568-6CD178FC6296}"/>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46C6A989-0A9E-6AE8-0C3F-E8CF42C3422D}"/>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real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62104385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7EF26-4BCC-F52F-5C55-2DF2E4EBCD3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6C5124B-7793-E8F0-7D45-0C35BE549F0A}"/>
              </a:ext>
            </a:extLst>
          </p:cNvPr>
          <p:cNvSpPr>
            <a:spLocks noGrp="1"/>
          </p:cNvSpPr>
          <p:nvPr>
            <p:ph type="title"/>
          </p:nvPr>
        </p:nvSpPr>
        <p:spPr/>
        <p:txBody>
          <a:bodyPr/>
          <a:lstStyle/>
          <a:p>
            <a:r>
              <a:rPr lang="en-US"/>
              <a:t>primitives</a:t>
            </a:r>
          </a:p>
        </p:txBody>
      </p:sp>
      <p:sp>
        <p:nvSpPr>
          <p:cNvPr id="5" name="Content Placeholder 4">
            <a:extLst>
              <a:ext uri="{FF2B5EF4-FFF2-40B4-BE49-F238E27FC236}">
                <a16:creationId xmlns:a16="http://schemas.microsoft.com/office/drawing/2014/main" id="{4F0F2E61-6C5E-0728-BB58-06252989767C}"/>
              </a:ext>
            </a:extLst>
          </p:cNvPr>
          <p:cNvSpPr>
            <a:spLocks noGrp="1"/>
          </p:cNvSpPr>
          <p:nvPr>
            <p:ph sz="quarter" idx="10"/>
          </p:nvPr>
        </p:nvSpPr>
        <p:spPr/>
        <p:txBody>
          <a:bodyPr/>
          <a:lstStyle/>
          <a:p>
            <a:r>
              <a:rPr lang="en-US"/>
              <a:t>some examples of primitives</a:t>
            </a:r>
          </a:p>
          <a:p>
            <a:pPr lvl="1"/>
            <a:r>
              <a:rPr lang="en-US">
                <a:solidFill>
                  <a:srgbClr val="000080"/>
                </a:solidFill>
                <a:latin typeface="+mj-lt"/>
              </a:rPr>
              <a:t>int</a:t>
            </a:r>
            <a:r>
              <a:rPr lang="en-US">
                <a:latin typeface="+mj-lt"/>
              </a:rPr>
              <a:t> a;     </a:t>
            </a:r>
            <a:r>
              <a:rPr lang="en-US">
                <a:solidFill>
                  <a:srgbClr val="007B00"/>
                </a:solidFill>
                <a:latin typeface="+mj-lt"/>
              </a:rPr>
              <a:t>// a is an int</a:t>
            </a:r>
          </a:p>
          <a:p>
            <a:pPr lvl="1"/>
            <a:r>
              <a:rPr lang="en-US">
                <a:solidFill>
                  <a:srgbClr val="000080"/>
                </a:solidFill>
                <a:latin typeface="+mj-lt"/>
              </a:rPr>
              <a:t>boolean</a:t>
            </a:r>
            <a:r>
              <a:rPr lang="en-US">
                <a:latin typeface="+mj-lt"/>
              </a:rPr>
              <a:t> b; </a:t>
            </a:r>
            <a:r>
              <a:rPr lang="en-US">
                <a:solidFill>
                  <a:srgbClr val="007B00"/>
                </a:solidFill>
                <a:latin typeface="+mj-lt"/>
              </a:rPr>
              <a:t>// b is a boolean</a:t>
            </a:r>
          </a:p>
          <a:p>
            <a:pPr lvl="1"/>
            <a:r>
              <a:rPr lang="en-US">
                <a:solidFill>
                  <a:srgbClr val="000080"/>
                </a:solidFill>
                <a:latin typeface="+mj-lt"/>
              </a:rPr>
              <a:t>char</a:t>
            </a:r>
            <a:r>
              <a:rPr lang="en-US">
                <a:latin typeface="+mj-lt"/>
              </a:rPr>
              <a:t> c;    </a:t>
            </a:r>
            <a:r>
              <a:rPr lang="en-US">
                <a:solidFill>
                  <a:srgbClr val="007B00"/>
                </a:solidFill>
                <a:latin typeface="+mj-lt"/>
              </a:rPr>
              <a:t>// c is a char</a:t>
            </a:r>
            <a:endParaRPr lang="en-US">
              <a:solidFill>
                <a:srgbClr val="007B00"/>
              </a:solidFill>
            </a:endParaRPr>
          </a:p>
        </p:txBody>
      </p:sp>
    </p:spTree>
    <p:extLst>
      <p:ext uri="{BB962C8B-B14F-4D97-AF65-F5344CB8AC3E}">
        <p14:creationId xmlns:p14="http://schemas.microsoft.com/office/powerpoint/2010/main" val="314960107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C78B2-5C22-FAF7-3ECB-5C875623591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45B4B46-3836-F271-DFDA-01520655758C}"/>
              </a:ext>
            </a:extLst>
          </p:cNvPr>
          <p:cNvSpPr>
            <a:spLocks noGrp="1"/>
          </p:cNvSpPr>
          <p:nvPr>
            <p:ph type="title"/>
          </p:nvPr>
        </p:nvSpPr>
        <p:spPr/>
        <p:txBody>
          <a:bodyPr/>
          <a:lstStyle/>
          <a:p>
            <a:r>
              <a:rPr lang="en-US"/>
              <a:t>references to Objects</a:t>
            </a:r>
          </a:p>
        </p:txBody>
      </p:sp>
    </p:spTree>
    <p:extLst>
      <p:ext uri="{BB962C8B-B14F-4D97-AF65-F5344CB8AC3E}">
        <p14:creationId xmlns:p14="http://schemas.microsoft.com/office/powerpoint/2010/main" val="32671844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C651A-5016-A260-0DB1-37DAE87FF24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5DD5E8B-DDE8-481E-E4DA-5EAA58EF87F0}"/>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05F801CC-2F54-D8F1-27A1-7B6C687A05DB}"/>
              </a:ext>
            </a:extLst>
          </p:cNvPr>
          <p:cNvSpPr>
            <a:spLocks noGrp="1"/>
          </p:cNvSpPr>
          <p:nvPr>
            <p:ph sz="quarter" idx="10"/>
          </p:nvPr>
        </p:nvSpPr>
        <p:spPr/>
        <p:txBody>
          <a:bodyPr/>
          <a:lstStyle/>
          <a:p>
            <a:r>
              <a:rPr lang="en-US"/>
              <a:t>we interact with Object's through </a:t>
            </a:r>
            <a:r>
              <a:rPr lang="en-US" b="1"/>
              <a:t>references</a:t>
            </a:r>
            <a:endParaRPr lang="en-US"/>
          </a:p>
          <a:p>
            <a:pPr lvl="1"/>
            <a:r>
              <a:rPr lang="en-US">
                <a:solidFill>
                  <a:srgbClr val="000080"/>
                </a:solidFill>
                <a:latin typeface="+mj-lt"/>
              </a:rPr>
              <a:t>String</a:t>
            </a:r>
            <a:r>
              <a:rPr lang="en-US">
                <a:latin typeface="+mj-lt"/>
              </a:rPr>
              <a:t> string; </a:t>
            </a:r>
            <a:r>
              <a:rPr lang="en-US">
                <a:solidFill>
                  <a:srgbClr val="007B00"/>
                </a:solidFill>
                <a:latin typeface="+mj-lt"/>
              </a:rPr>
              <a:t>// string is a reference to a String object</a:t>
            </a:r>
          </a:p>
          <a:p>
            <a:pPr lvl="1"/>
            <a:r>
              <a:rPr lang="en-US">
                <a:solidFill>
                  <a:srgbClr val="000080"/>
                </a:solidFill>
                <a:latin typeface="+mj-lt"/>
              </a:rPr>
              <a:t>Color</a:t>
            </a:r>
            <a:r>
              <a:rPr lang="en-US">
                <a:latin typeface="+mj-lt"/>
              </a:rPr>
              <a:t> color;   </a:t>
            </a:r>
            <a:r>
              <a:rPr lang="en-US">
                <a:solidFill>
                  <a:srgbClr val="007B00"/>
                </a:solidFill>
                <a:latin typeface="+mj-lt"/>
              </a:rPr>
              <a:t>// color is a reference to a Color object</a:t>
            </a:r>
          </a:p>
          <a:p>
            <a:pPr lvl="1"/>
            <a:r>
              <a:rPr lang="en-US">
                <a:solidFill>
                  <a:srgbClr val="000080"/>
                </a:solidFill>
                <a:latin typeface="+mj-lt"/>
              </a:rPr>
              <a:t>int</a:t>
            </a:r>
            <a:r>
              <a:rPr lang="en-US">
                <a:latin typeface="+mj-lt"/>
              </a:rPr>
              <a:t>[] array;   </a:t>
            </a:r>
            <a:r>
              <a:rPr lang="en-US">
                <a:solidFill>
                  <a:srgbClr val="007B00"/>
                </a:solidFill>
                <a:latin typeface="+mj-lt"/>
              </a:rPr>
              <a:t>// array is a reference to an int array</a:t>
            </a:r>
          </a:p>
        </p:txBody>
      </p:sp>
    </p:spTree>
    <p:extLst>
      <p:ext uri="{BB962C8B-B14F-4D97-AF65-F5344CB8AC3E}">
        <p14:creationId xmlns:p14="http://schemas.microsoft.com/office/powerpoint/2010/main" val="383029403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6ABEE-D286-0962-FD2D-82F9D19D4B5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3127D4-D0B7-A040-4EFB-16E276C64E1F}"/>
              </a:ext>
            </a:extLst>
          </p:cNvPr>
          <p:cNvSpPr>
            <a:spLocks noGrp="1"/>
          </p:cNvSpPr>
          <p:nvPr>
            <p:ph type="title"/>
          </p:nvPr>
        </p:nvSpPr>
        <p:spPr/>
        <p:txBody>
          <a:bodyPr/>
          <a:lstStyle/>
          <a:p>
            <a:r>
              <a:rPr lang="en-US"/>
              <a:t>references (2/2)</a:t>
            </a:r>
          </a:p>
        </p:txBody>
      </p:sp>
      <p:sp>
        <p:nvSpPr>
          <p:cNvPr id="4" name="Content Placeholder 3">
            <a:extLst>
              <a:ext uri="{FF2B5EF4-FFF2-40B4-BE49-F238E27FC236}">
                <a16:creationId xmlns:a16="http://schemas.microsoft.com/office/drawing/2014/main" id="{878B81F1-9795-7184-0ECC-E32D38EC83AB}"/>
              </a:ext>
            </a:extLst>
          </p:cNvPr>
          <p:cNvSpPr>
            <a:spLocks noGrp="1"/>
          </p:cNvSpPr>
          <p:nvPr>
            <p:ph sz="quarter" idx="10"/>
          </p:nvPr>
        </p:nvSpPr>
        <p:spPr>
          <a:xfrm>
            <a:off x="457200" y="963337"/>
            <a:ext cx="8686800" cy="4080271"/>
          </a:xfrm>
        </p:spPr>
        <p:txBody>
          <a:bodyPr/>
          <a:lstStyle/>
          <a:p>
            <a:r>
              <a:rPr lang="en-US"/>
              <a:t>a </a:t>
            </a:r>
            <a:r>
              <a:rPr lang="en-US" b="1"/>
              <a:t>reference</a:t>
            </a:r>
            <a:r>
              <a:rPr lang="en-US"/>
              <a:t> is a memory address ("where the object lives in memory")</a:t>
            </a:r>
          </a:p>
          <a:p>
            <a:pPr lvl="1"/>
            <a:r>
              <a:rPr lang="en-US"/>
              <a:t>a </a:t>
            </a:r>
            <a:r>
              <a:rPr lang="en-US" b="1"/>
              <a:t>memory address </a:t>
            </a:r>
            <a:r>
              <a:rPr lang="en-US"/>
              <a:t>is an </a:t>
            </a:r>
            <a:r>
              <a:rPr lang="en-US" b="1"/>
              <a:t>integer</a:t>
            </a:r>
            <a:r>
              <a:rPr lang="en-US"/>
              <a:t> </a:t>
            </a:r>
          </a:p>
          <a:p>
            <a:pPr lvl="1"/>
            <a:r>
              <a:rPr lang="en-US"/>
              <a:t>a memory address is often written in </a:t>
            </a:r>
            <a:r>
              <a:rPr lang="en-US" b="1"/>
              <a:t>hexadecimal</a:t>
            </a:r>
            <a:br>
              <a:rPr lang="en-US"/>
            </a:br>
            <a:r>
              <a:rPr lang="en-US"/>
              <a:t>												(</a:t>
            </a:r>
            <a:r>
              <a:rPr lang="en-US" b="1"/>
              <a:t>hex, base-16</a:t>
            </a:r>
            <a:r>
              <a:rPr lang="en-US"/>
              <a:t>, 0...9A...F)</a:t>
            </a:r>
          </a:p>
          <a:p>
            <a:pPr marL="342886" lvl="1" indent="0">
              <a:buNone/>
            </a:pPr>
            <a:endParaRPr lang="en-US">
              <a:solidFill>
                <a:srgbClr val="000080"/>
              </a:solidFill>
              <a:latin typeface="+mj-lt"/>
            </a:endParaRPr>
          </a:p>
          <a:p>
            <a:r>
              <a:rPr lang="en-US">
                <a:solidFill>
                  <a:srgbClr val="000080"/>
                </a:solidFill>
                <a:latin typeface="+mj-lt"/>
              </a:rPr>
              <a:t>Thing </a:t>
            </a:r>
            <a:r>
              <a:rPr lang="en-US">
                <a:latin typeface="+mj-lt"/>
              </a:rPr>
              <a:t>a = </a:t>
            </a:r>
            <a:r>
              <a:rPr lang="en-US">
                <a:solidFill>
                  <a:srgbClr val="0000FF"/>
                </a:solidFill>
                <a:latin typeface="+mj-lt"/>
              </a:rPr>
              <a:t>new </a:t>
            </a:r>
            <a:r>
              <a:rPr lang="en-US">
                <a:solidFill>
                  <a:srgbClr val="00007F"/>
                </a:solidFill>
                <a:latin typeface="+mj-lt"/>
              </a:rPr>
              <a:t>Thing</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a Thing object at memory address </a:t>
            </a:r>
            <a:r>
              <a:rPr lang="en-US">
                <a:solidFill>
                  <a:srgbClr val="007B00"/>
                </a:solidFill>
                <a:effectLst/>
                <a:latin typeface="Consolas" panose="020B0609020204030204" pitchFamily="49" charset="0"/>
                <a:cs typeface="Consolas" panose="020B0609020204030204" pitchFamily="49" charset="0"/>
              </a:rPr>
              <a:t>0x70f806418</a:t>
            </a:r>
          </a:p>
          <a:p>
            <a:endParaRPr lang="en-US">
              <a:solidFill>
                <a:srgbClr val="000080"/>
              </a:solidFill>
              <a:latin typeface="+mj-lt"/>
            </a:endParaRPr>
          </a:p>
        </p:txBody>
      </p:sp>
    </p:spTree>
    <p:extLst>
      <p:ext uri="{BB962C8B-B14F-4D97-AF65-F5344CB8AC3E}">
        <p14:creationId xmlns:p14="http://schemas.microsoft.com/office/powerpoint/2010/main" val="8723334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0D398-0C7B-B375-E314-DDF783D02AC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BEEA294-CB93-327E-CCC2-57DFBA41FFA8}"/>
              </a:ext>
            </a:extLst>
          </p:cNvPr>
          <p:cNvSpPr txBox="1"/>
          <p:nvPr/>
        </p:nvSpPr>
        <p:spPr>
          <a:xfrm>
            <a:off x="4113544" y="3912934"/>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5D5D6C71-A6E3-EF68-AD94-68C35A5550A0}"/>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6" name="TextBox 5">
            <a:extLst>
              <a:ext uri="{FF2B5EF4-FFF2-40B4-BE49-F238E27FC236}">
                <a16:creationId xmlns:a16="http://schemas.microsoft.com/office/drawing/2014/main" id="{81F8CD65-FF41-AB91-6EFD-62DADD96117F}"/>
              </a:ext>
            </a:extLst>
          </p:cNvPr>
          <p:cNvSpPr txBox="1"/>
          <p:nvPr/>
        </p:nvSpPr>
        <p:spPr>
          <a:xfrm>
            <a:off x="4102017" y="340579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3" name="TextBox 2">
            <a:extLst>
              <a:ext uri="{FF2B5EF4-FFF2-40B4-BE49-F238E27FC236}">
                <a16:creationId xmlns:a16="http://schemas.microsoft.com/office/drawing/2014/main" id="{5C8DE830-F515-1AC6-F598-4AB794E53932}"/>
              </a:ext>
            </a:extLst>
          </p:cNvPr>
          <p:cNvSpPr txBox="1"/>
          <p:nvPr/>
        </p:nvSpPr>
        <p:spPr>
          <a:xfrm>
            <a:off x="3790140" y="1441263"/>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7" name="TextBox 6">
            <a:extLst>
              <a:ext uri="{FF2B5EF4-FFF2-40B4-BE49-F238E27FC236}">
                <a16:creationId xmlns:a16="http://schemas.microsoft.com/office/drawing/2014/main" id="{05F32D17-4A1D-3C02-0E6E-932BEA14BFA5}"/>
              </a:ext>
            </a:extLst>
          </p:cNvPr>
          <p:cNvSpPr txBox="1"/>
          <p:nvPr/>
        </p:nvSpPr>
        <p:spPr>
          <a:xfrm>
            <a:off x="3322674" y="1337112"/>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stack.pop()</a:t>
            </a:r>
            <a:endParaRPr lang="en-US" sz="2400">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822461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011BC-9EA3-8217-1342-47EF05322CF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60D2ADB-77D7-445A-F9DA-7BCE1BA2E9A9}"/>
              </a:ext>
            </a:extLst>
          </p:cNvPr>
          <p:cNvSpPr>
            <a:spLocks noGrp="1"/>
          </p:cNvSpPr>
          <p:nvPr>
            <p:ph type="title"/>
          </p:nvPr>
        </p:nvSpPr>
        <p:spPr/>
        <p:txBody>
          <a:bodyPr/>
          <a:lstStyle/>
          <a:p>
            <a:r>
              <a:rPr lang="en-US"/>
              <a:t>null</a:t>
            </a:r>
          </a:p>
        </p:txBody>
      </p:sp>
    </p:spTree>
    <p:extLst>
      <p:ext uri="{BB962C8B-B14F-4D97-AF65-F5344CB8AC3E}">
        <p14:creationId xmlns:p14="http://schemas.microsoft.com/office/powerpoint/2010/main" val="132992987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AA6CB-9304-6120-32AD-AB1C7823817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166397E-B754-5653-E41D-4F5C2A9DB8B4}"/>
              </a:ext>
            </a:extLst>
          </p:cNvPr>
          <p:cNvSpPr>
            <a:spLocks noGrp="1"/>
          </p:cNvSpPr>
          <p:nvPr>
            <p:ph type="title"/>
          </p:nvPr>
        </p:nvSpPr>
        <p:spPr/>
        <p:txBody>
          <a:bodyPr/>
          <a:lstStyle/>
          <a:p>
            <a:r>
              <a:rPr lang="en-US"/>
              <a:t>null (1/2)</a:t>
            </a:r>
          </a:p>
        </p:txBody>
      </p:sp>
      <p:sp>
        <p:nvSpPr>
          <p:cNvPr id="4" name="Content Placeholder 3">
            <a:extLst>
              <a:ext uri="{FF2B5EF4-FFF2-40B4-BE49-F238E27FC236}">
                <a16:creationId xmlns:a16="http://schemas.microsoft.com/office/drawing/2014/main" id="{217E3604-F08E-C1B5-BC3D-A66A1D188335}"/>
              </a:ext>
            </a:extLst>
          </p:cNvPr>
          <p:cNvSpPr>
            <a:spLocks noGrp="1"/>
          </p:cNvSpPr>
          <p:nvPr>
            <p:ph sz="quarter" idx="10"/>
          </p:nvPr>
        </p:nvSpPr>
        <p:spPr/>
        <p:txBody>
          <a:bodyPr/>
          <a:lstStyle/>
          <a:p>
            <a:r>
              <a:rPr lang="en-US"/>
              <a:t>a </a:t>
            </a:r>
            <a:r>
              <a:rPr lang="en-US" b="1"/>
              <a:t>null</a:t>
            </a:r>
            <a:r>
              <a:rPr lang="en-US"/>
              <a:t> reference refers to nothing</a:t>
            </a:r>
            <a:endParaRPr lang="en-US">
              <a:solidFill>
                <a:srgbClr val="007B00"/>
              </a:solidFill>
              <a:latin typeface="+mj-lt"/>
            </a:endParaRPr>
          </a:p>
          <a:p>
            <a:r>
              <a:rPr lang="en-US"/>
              <a:t>the actual memory address referred to by null is zero (0x00... in hex)</a:t>
            </a:r>
          </a:p>
          <a:p>
            <a:endParaRPr lang="en-US"/>
          </a:p>
          <a:p>
            <a:r>
              <a:rPr lang="en-US">
                <a:solidFill>
                  <a:srgbClr val="000080"/>
                </a:solidFill>
                <a:latin typeface="+mj-lt"/>
              </a:rPr>
              <a:t>Thing </a:t>
            </a:r>
            <a:r>
              <a:rPr lang="en-US">
                <a:latin typeface="+mj-lt"/>
              </a:rPr>
              <a:t>b = </a:t>
            </a:r>
            <a:r>
              <a:rPr lang="en-US">
                <a:solidFill>
                  <a:srgbClr val="0000FF"/>
                </a:solidFill>
                <a:latin typeface="+mj-lt"/>
              </a:rPr>
              <a:t>null</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nothing (memory address </a:t>
            </a:r>
            <a:r>
              <a:rPr lang="en-US">
                <a:solidFill>
                  <a:srgbClr val="007B00"/>
                </a:solidFill>
                <a:effectLst/>
                <a:latin typeface="Consolas" panose="020B0609020204030204" pitchFamily="49" charset="0"/>
                <a:cs typeface="Consolas" panose="020B0609020204030204" pitchFamily="49" charset="0"/>
              </a:rPr>
              <a:t>0x000000000)</a:t>
            </a:r>
          </a:p>
        </p:txBody>
      </p:sp>
    </p:spTree>
    <p:extLst>
      <p:ext uri="{BB962C8B-B14F-4D97-AF65-F5344CB8AC3E}">
        <p14:creationId xmlns:p14="http://schemas.microsoft.com/office/powerpoint/2010/main" val="268739639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7731F-92B3-1218-5313-7FFE5D4A792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FEC3EA-93E1-4EA1-246C-1B6ED5F66074}"/>
              </a:ext>
            </a:extLst>
          </p:cNvPr>
          <p:cNvSpPr>
            <a:spLocks noGrp="1"/>
          </p:cNvSpPr>
          <p:nvPr>
            <p:ph type="title"/>
          </p:nvPr>
        </p:nvSpPr>
        <p:spPr/>
        <p:txBody>
          <a:bodyPr/>
          <a:lstStyle/>
          <a:p>
            <a:r>
              <a:rPr lang="en-US"/>
              <a:t>null (2/2)</a:t>
            </a:r>
          </a:p>
        </p:txBody>
      </p:sp>
      <p:sp>
        <p:nvSpPr>
          <p:cNvPr id="4" name="Content Placeholder 3">
            <a:extLst>
              <a:ext uri="{FF2B5EF4-FFF2-40B4-BE49-F238E27FC236}">
                <a16:creationId xmlns:a16="http://schemas.microsoft.com/office/drawing/2014/main" id="{DE4B49A4-1591-5158-A735-7788C14B44A4}"/>
              </a:ext>
            </a:extLst>
          </p:cNvPr>
          <p:cNvSpPr>
            <a:spLocks noGrp="1"/>
          </p:cNvSpPr>
          <p:nvPr>
            <p:ph sz="quarter" idx="10"/>
          </p:nvPr>
        </p:nvSpPr>
        <p:spPr>
          <a:xfrm>
            <a:off x="457200" y="963337"/>
            <a:ext cx="8686800" cy="4080271"/>
          </a:xfrm>
        </p:spPr>
        <p:txBody>
          <a:bodyPr/>
          <a:lstStyle/>
          <a:p>
            <a:r>
              <a:rPr lang="en-US">
                <a:solidFill>
                  <a:srgbClr val="000080"/>
                </a:solidFill>
                <a:latin typeface="+mj-lt"/>
              </a:rPr>
              <a:t>Thing[] </a:t>
            </a:r>
            <a:r>
              <a:rPr lang="en-US">
                <a:latin typeface="+mj-lt"/>
              </a:rPr>
              <a:t>pool = </a:t>
            </a:r>
            <a:r>
              <a:rPr lang="en-US">
                <a:solidFill>
                  <a:srgbClr val="0000FF"/>
                </a:solidFill>
                <a:latin typeface="+mj-lt"/>
              </a:rPr>
              <a:t>new </a:t>
            </a:r>
            <a:r>
              <a:rPr lang="en-US">
                <a:solidFill>
                  <a:srgbClr val="000080"/>
                </a:solidFill>
                <a:latin typeface="+mj-lt"/>
              </a:rPr>
              <a:t>Thing</a:t>
            </a:r>
            <a:r>
              <a:rPr lang="en-US">
                <a:latin typeface="+mj-lt"/>
              </a:rPr>
              <a:t>[</a:t>
            </a:r>
            <a:r>
              <a:rPr lang="en-US" sz="1800">
                <a:solidFill>
                  <a:srgbClr val="09B5B6"/>
                </a:solidFill>
                <a:latin typeface="+mj-lt"/>
              </a:rPr>
              <a:t>7</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a Thing[] object at memory address </a:t>
            </a:r>
            <a:r>
              <a:rPr lang="en-US">
                <a:solidFill>
                  <a:srgbClr val="007B00"/>
                </a:solidFill>
                <a:effectLst/>
                <a:latin typeface="Consolas" panose="020B0609020204030204" pitchFamily="49" charset="0"/>
                <a:cs typeface="Consolas" panose="020B0609020204030204" pitchFamily="49" charset="0"/>
              </a:rPr>
              <a:t>0x70f805b68</a:t>
            </a:r>
          </a:p>
          <a:p>
            <a:r>
              <a:rPr lang="en-US">
                <a:solidFill>
                  <a:srgbClr val="007B00"/>
                </a:solidFill>
                <a:effectLst/>
                <a:latin typeface="Consolas" panose="020B0609020204030204" pitchFamily="49" charset="0"/>
                <a:cs typeface="Consolas" panose="020B0609020204030204" pitchFamily="49" charset="0"/>
              </a:rPr>
              <a:t>//</a:t>
            </a: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NOTE:</a:t>
            </a:r>
            <a:r>
              <a:rPr lang="en-US">
                <a:solidFill>
                  <a:srgbClr val="007B00"/>
                </a:solidFill>
                <a:latin typeface="Consolas" panose="020B0609020204030204" pitchFamily="49" charset="0"/>
                <a:cs typeface="Consolas" panose="020B0609020204030204" pitchFamily="49" charset="0"/>
              </a:rPr>
              <a:t> the Thing array referred to by pool has 7 entries,</a:t>
            </a:r>
          </a:p>
          <a:p>
            <a:r>
              <a:rPr lang="en-US">
                <a:solidFill>
                  <a:srgbClr val="007B00"/>
                </a:solidFill>
                <a:latin typeface="Consolas" panose="020B0609020204030204" pitchFamily="49" charset="0"/>
                <a:cs typeface="Consolas" panose="020B0609020204030204" pitchFamily="49" charset="0"/>
              </a:rPr>
              <a:t>// all zero-initialized (null; memory address </a:t>
            </a:r>
            <a:r>
              <a:rPr lang="en-US">
                <a:solidFill>
                  <a:srgbClr val="007B00"/>
                </a:solidFill>
                <a:effectLst/>
                <a:latin typeface="Consolas" panose="020B0609020204030204" pitchFamily="49" charset="0"/>
                <a:cs typeface="Consolas" panose="020B0609020204030204" pitchFamily="49" charset="0"/>
              </a:rPr>
              <a:t>0x000000000)</a:t>
            </a:r>
          </a:p>
          <a:p>
            <a:endParaRPr lang="en-US">
              <a:solidFill>
                <a:srgbClr val="007B00"/>
              </a:solidFill>
              <a:latin typeface="Consolas" panose="020B0609020204030204" pitchFamily="49" charset="0"/>
              <a:cs typeface="Consolas" panose="020B0609020204030204" pitchFamily="49" charset="0"/>
            </a:endParaRPr>
          </a:p>
          <a:p>
            <a:r>
              <a:rPr lang="en-US">
                <a:latin typeface="+mj-lt"/>
              </a:rPr>
              <a:t>pool[0] = </a:t>
            </a:r>
            <a:r>
              <a:rPr lang="en-US">
                <a:solidFill>
                  <a:srgbClr val="0000FF"/>
                </a:solidFill>
                <a:latin typeface="+mj-lt"/>
              </a:rPr>
              <a:t>new </a:t>
            </a:r>
            <a:r>
              <a:rPr lang="en-US">
                <a:solidFill>
                  <a:srgbClr val="000080"/>
                </a:solidFill>
                <a:latin typeface="+mj-lt"/>
              </a:rPr>
              <a:t>Thing</a:t>
            </a:r>
            <a:r>
              <a:rPr lang="en-US">
                <a:latin typeface="+mj-lt"/>
              </a:rPr>
              <a:t>(); </a:t>
            </a:r>
            <a:endParaRPr lang="en-US">
              <a:solidFill>
                <a:srgbClr val="007B00"/>
              </a:solidFill>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pool[0] now refers to a Thing object at memory address </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0x70f8079c0</a:t>
            </a:r>
          </a:p>
          <a:p>
            <a:endParaRPr lang="en-US">
              <a:solidFill>
                <a:srgbClr val="007B00"/>
              </a:solidFill>
              <a:latin typeface="Consolas" panose="020B0609020204030204" pitchFamily="49" charset="0"/>
              <a:cs typeface="Consolas" panose="020B0609020204030204" pitchFamily="49" charset="0"/>
            </a:endParaRPr>
          </a:p>
          <a:p>
            <a:endParaRPr lang="en-US">
              <a:solidFill>
                <a:srgbClr val="007B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9092484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0516D-581F-B7E7-2920-D9D9023337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B1BA38-E41E-33FE-62F6-AE8D64D4D4E8}"/>
              </a:ext>
            </a:extLst>
          </p:cNvPr>
          <p:cNvSpPr>
            <a:spLocks noGrp="1"/>
          </p:cNvSpPr>
          <p:nvPr>
            <p:ph type="title"/>
          </p:nvPr>
        </p:nvSpPr>
        <p:spPr/>
        <p:txBody>
          <a:bodyPr/>
          <a:lstStyle/>
          <a:p>
            <a:r>
              <a:rPr lang="en-US" sz="6000"/>
              <a:t>the stack and the heap</a:t>
            </a:r>
            <a:br>
              <a:rPr lang="en-US" sz="6000"/>
            </a:br>
            <a:r>
              <a:rPr lang="en-US" sz="1800"/>
              <a:t>(where stuff lives)</a:t>
            </a:r>
            <a:endParaRPr lang="en-US" sz="6000"/>
          </a:p>
        </p:txBody>
      </p:sp>
    </p:spTree>
    <p:extLst>
      <p:ext uri="{BB962C8B-B14F-4D97-AF65-F5344CB8AC3E}">
        <p14:creationId xmlns:p14="http://schemas.microsoft.com/office/powerpoint/2010/main" val="278919496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556353-6192-C45F-9B33-BC3F0253F9FC}"/>
              </a:ext>
            </a:extLst>
          </p:cNvPr>
          <p:cNvSpPr>
            <a:spLocks noGrp="1"/>
          </p:cNvSpPr>
          <p:nvPr>
            <p:ph type="title"/>
          </p:nvPr>
        </p:nvSpPr>
        <p:spPr/>
        <p:txBody>
          <a:bodyPr/>
          <a:lstStyle/>
          <a:p>
            <a:r>
              <a:rPr lang="en-US"/>
              <a:t>overview</a:t>
            </a:r>
          </a:p>
        </p:txBody>
      </p:sp>
    </p:spTree>
    <p:extLst>
      <p:ext uri="{BB962C8B-B14F-4D97-AF65-F5344CB8AC3E}">
        <p14:creationId xmlns:p14="http://schemas.microsoft.com/office/powerpoint/2010/main" val="395329506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94565-33B7-8F58-37B6-1B047ABD3C8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68B200C-8EB8-426C-EA66-97E1B43797C9}"/>
              </a:ext>
            </a:extLst>
          </p:cNvPr>
          <p:cNvSpPr>
            <a:spLocks noGrp="1"/>
          </p:cNvSpPr>
          <p:nvPr>
            <p:ph type="title"/>
          </p:nvPr>
        </p:nvSpPr>
        <p:spPr>
          <a:xfrm>
            <a:off x="457200" y="1160543"/>
            <a:ext cx="8229600" cy="2822414"/>
          </a:xfrm>
        </p:spPr>
        <p:txBody>
          <a:bodyPr/>
          <a:lstStyle/>
          <a:p>
            <a:r>
              <a:rPr lang="en-US" sz="4000"/>
              <a:t>let's get more specific than saying "variables live in memory"</a:t>
            </a:r>
            <a:br>
              <a:rPr lang="en-US" sz="4000"/>
            </a:br>
            <a:br>
              <a:rPr lang="en-US" sz="4000"/>
            </a:br>
            <a:r>
              <a:rPr lang="en-US" sz="4000"/>
              <a:t>we divide memory into two parts: </a:t>
            </a:r>
            <a:r>
              <a:rPr lang="en-US" sz="4000" b="1"/>
              <a:t>the stack</a:t>
            </a:r>
            <a:r>
              <a:rPr lang="en-US" sz="4000"/>
              <a:t> and </a:t>
            </a:r>
            <a:r>
              <a:rPr lang="en-US" sz="4000" b="1"/>
              <a:t>the heap </a:t>
            </a:r>
          </a:p>
        </p:txBody>
      </p:sp>
    </p:spTree>
    <p:extLst>
      <p:ext uri="{BB962C8B-B14F-4D97-AF65-F5344CB8AC3E}">
        <p14:creationId xmlns:p14="http://schemas.microsoft.com/office/powerpoint/2010/main" val="248703222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05EA2E66-8356-D830-042D-1C25847DC30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194A78F-0FF6-4E48-C9AE-3E7E2A2AC5FE}"/>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539CDF63-F47C-11DF-D47C-EF2F37B64EA6}"/>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411309535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8B289-1834-DD3D-9196-024F14DB18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817F9D-21F3-035A-BAE3-47A837BFE48E}"/>
              </a:ext>
            </a:extLst>
          </p:cNvPr>
          <p:cNvSpPr>
            <a:spLocks noGrp="1"/>
          </p:cNvSpPr>
          <p:nvPr>
            <p:ph type="title"/>
          </p:nvPr>
        </p:nvSpPr>
        <p:spPr/>
        <p:txBody>
          <a:bodyPr/>
          <a:lstStyle/>
          <a:p>
            <a:r>
              <a:rPr lang="en-US" sz="4800"/>
              <a:t>primitives live on the stack</a:t>
            </a:r>
            <a:endParaRPr lang="en-US"/>
          </a:p>
        </p:txBody>
      </p:sp>
    </p:spTree>
    <p:extLst>
      <p:ext uri="{BB962C8B-B14F-4D97-AF65-F5344CB8AC3E}">
        <p14:creationId xmlns:p14="http://schemas.microsoft.com/office/powerpoint/2010/main" val="390339722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33256-B860-7CA4-5603-D672E150265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4EF2527A-C034-34C0-B7B5-99F7CF02B15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974F89C9-8C2A-F0BF-770E-3E126A17D54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90BB02F-2F6D-4CB2-0DCB-D397AA5DCF9D}"/>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E19E3817-FCAD-EC2F-5371-A7116C694D49}"/>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299306016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62EF6-8609-D9AA-2ED6-0DC42CD4A11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2F42510-9603-4E79-779A-A7B4432C64A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D746A0F1-71E7-D3F4-72C2-9140D68F1428}"/>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2126395-E373-C9D8-EA66-00518E188973}"/>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Tree>
    <p:extLst>
      <p:ext uri="{BB962C8B-B14F-4D97-AF65-F5344CB8AC3E}">
        <p14:creationId xmlns:p14="http://schemas.microsoft.com/office/powerpoint/2010/main" val="369969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51FDDE-CACE-2120-E56D-9CC5D6E73A0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FFB3767-0997-3E59-4DEE-6DD6036D7307}"/>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8811F86B-822D-2655-39C8-0BB1DFACB1EB}"/>
              </a:ext>
            </a:extLst>
          </p:cNvPr>
          <p:cNvSpPr txBox="1"/>
          <p:nvPr/>
        </p:nvSpPr>
        <p:spPr>
          <a:xfrm>
            <a:off x="3790140" y="1967049"/>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8" name="TextBox 7">
            <a:extLst>
              <a:ext uri="{FF2B5EF4-FFF2-40B4-BE49-F238E27FC236}">
                <a16:creationId xmlns:a16="http://schemas.microsoft.com/office/drawing/2014/main" id="{535BDEB3-C6FD-7A32-272D-47268AE895A5}"/>
              </a:ext>
            </a:extLst>
          </p:cNvPr>
          <p:cNvSpPr txBox="1"/>
          <p:nvPr/>
        </p:nvSpPr>
        <p:spPr>
          <a:xfrm rot="10800000">
            <a:off x="4140438" y="514350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9" name="TextBox 8">
            <a:extLst>
              <a:ext uri="{FF2B5EF4-FFF2-40B4-BE49-F238E27FC236}">
                <a16:creationId xmlns:a16="http://schemas.microsoft.com/office/drawing/2014/main" id="{C3C435F9-1607-FE99-1D3B-B0FD6F3072CA}"/>
              </a:ext>
            </a:extLst>
          </p:cNvPr>
          <p:cNvSpPr txBox="1"/>
          <p:nvPr/>
        </p:nvSpPr>
        <p:spPr>
          <a:xfrm>
            <a:off x="4113544" y="3912934"/>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10" name="TextBox 9">
            <a:extLst>
              <a:ext uri="{FF2B5EF4-FFF2-40B4-BE49-F238E27FC236}">
                <a16:creationId xmlns:a16="http://schemas.microsoft.com/office/drawing/2014/main" id="{2A2306B4-C39D-6764-1BD7-BF0CAC37AED2}"/>
              </a:ext>
            </a:extLst>
          </p:cNvPr>
          <p:cNvSpPr txBox="1"/>
          <p:nvPr/>
        </p:nvSpPr>
        <p:spPr>
          <a:xfrm>
            <a:off x="3322674" y="1921909"/>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stack.pop()</a:t>
            </a:r>
            <a:endParaRPr lang="en-US" sz="2400">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6565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25D36-7E9E-561F-2C8B-D1EEB693E64E}"/>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4616E2D-F76D-AC93-4966-0D26A1A042D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73D976E1-97FB-A808-DAA1-32CE8A8C2A9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88E7C10-128E-9DF2-E0E7-57DFBAF21D4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highlight>
                  <a:srgbClr val="FFFF00"/>
                </a:highlight>
                <a:latin typeface="+mj-lt"/>
              </a:rPr>
              <a:t>int</a:t>
            </a:r>
            <a:r>
              <a:rPr lang="en-US" sz="3600">
                <a:solidFill>
                  <a:schemeClr val="tx1"/>
                </a:solidFill>
                <a:highlight>
                  <a:srgbClr val="FFFF00"/>
                </a:highlight>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96FF4B42-0830-3E3F-3D02-4CF0AB20F134}"/>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36A7E456-808F-0B30-C5F0-123823CA03AE}"/>
              </a:ext>
            </a:extLst>
          </p:cNvPr>
          <p:cNvSpPr/>
          <p:nvPr/>
        </p:nvSpPr>
        <p:spPr>
          <a:xfrm>
            <a:off x="100413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68102838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1FF72-6D17-4FB3-71FD-2F4FFA49511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15CD7D8-A2C1-1014-B02C-FBCF7545EC2C}"/>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ED37BD6-B6A3-C512-374B-25B590D7929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C12959A-6A23-04EC-DD4E-3646C048C884}"/>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highlight>
                  <a:srgbClr val="FFFF00"/>
                </a:highlight>
                <a:latin typeface="+mj-lt"/>
              </a:rPr>
              <a:t>int</a:t>
            </a:r>
            <a:r>
              <a:rPr lang="en-US" sz="3600">
                <a:solidFill>
                  <a:schemeClr val="tx1"/>
                </a:solidFill>
                <a:highlight>
                  <a:srgbClr val="FFFF00"/>
                </a:highlight>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F2C6EC6B-41B8-E8EC-0D51-B29CD668108E}"/>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D0BDB2DC-E025-F202-D29C-57B059F88FCF}"/>
              </a:ext>
            </a:extLst>
          </p:cNvPr>
          <p:cNvSpPr/>
          <p:nvPr/>
        </p:nvSpPr>
        <p:spPr>
          <a:xfrm>
            <a:off x="100413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Consolas" panose="020B0609020204030204" pitchFamily="49" charset="0"/>
                <a:cs typeface="Consolas" panose="020B0609020204030204" pitchFamily="49" charset="0"/>
              </a:rPr>
              <a:t>?</a:t>
            </a:r>
          </a:p>
        </p:txBody>
      </p:sp>
      <p:sp>
        <p:nvSpPr>
          <p:cNvPr id="6" name="TextBox 5">
            <a:extLst>
              <a:ext uri="{FF2B5EF4-FFF2-40B4-BE49-F238E27FC236}">
                <a16:creationId xmlns:a16="http://schemas.microsoft.com/office/drawing/2014/main" id="{B6BD25D4-A995-C85B-5F40-9480E32FB115}"/>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C29A2F25-D1BE-B549-120D-5B2085889920}"/>
              </a:ext>
            </a:extLst>
          </p:cNvPr>
          <p:cNvSpPr/>
          <p:nvPr/>
        </p:nvSpPr>
        <p:spPr>
          <a:xfrm>
            <a:off x="3836508"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8848997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4D40F-3C37-D8ED-7088-F4BEFAD0BD2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92A4F17-2AD1-F9EE-84FA-EE296EB7FAF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7F4FE554-70B4-59D9-F3C0-690F3B83782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EFB8462-228C-AA9E-00AD-436C74FAF872}"/>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highlight>
                  <a:srgbClr val="FFFF00"/>
                </a:highlight>
                <a:latin typeface="+mj-lt"/>
              </a:rPr>
              <a:t>a = </a:t>
            </a:r>
            <a:r>
              <a:rPr lang="en-US" sz="3600">
                <a:solidFill>
                  <a:srgbClr val="09B5B6"/>
                </a:solidFill>
                <a:highlight>
                  <a:srgbClr val="FFFF00"/>
                </a:highlight>
                <a:latin typeface="+mj-lt"/>
              </a:rPr>
              <a:t>3</a:t>
            </a:r>
            <a:r>
              <a:rPr lang="en-US" sz="3600">
                <a:solidFill>
                  <a:schemeClr val="tx1"/>
                </a:solidFill>
                <a:highlight>
                  <a:srgbClr val="FFFF00"/>
                </a:highlight>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8A70A3E4-171D-D14C-171F-66B055C04DB8}"/>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5154B7B2-68F1-491E-1BC2-B1776691FBBD}"/>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2EDFECAB-D501-E1A3-45FA-CB51C9EEF780}"/>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973E1A49-C6EB-7DA9-8CBF-BEF975094FC0}"/>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0815664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3CE78-8CC1-4DDA-647E-5A678A03938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28AEDB3-FC31-FA84-26F0-A22480BEABF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CF905FC-F3AB-B0DE-DDE5-DB91191B8942}"/>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565C1E9-227F-8EAB-F6D0-14DA1426F2EF}"/>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highlight>
                  <a:srgbClr val="FFFF00"/>
                </a:highlight>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DF32F55B-2CF9-0579-9653-504C2560DA05}"/>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412484E2-8268-05C5-6943-A7EDD1F86291}"/>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4E354ED-109E-FD00-8AA5-26B655DCAB3E}"/>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24052A32-A657-2C60-A4FF-5B88D982A277}"/>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096924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12132-58FB-045D-2285-BB9BD74C090C}"/>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AD9D500-796F-F412-30A6-3EDFD1CCA4A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D107240A-7BE3-FF19-916E-A8B3F001D17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0CB7159-7BFC-C4A5-CF59-95B5CE1F8270}"/>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highlight>
                  <a:srgbClr val="FFFF00"/>
                </a:highlight>
                <a:latin typeface="+mj-lt"/>
              </a:rPr>
              <a:t>a = </a:t>
            </a:r>
            <a:r>
              <a:rPr lang="en-US" sz="3600">
                <a:solidFill>
                  <a:srgbClr val="09B5B6"/>
                </a:solidFill>
                <a:highlight>
                  <a:srgbClr val="FFFF00"/>
                </a:highlight>
                <a:latin typeface="+mj-lt"/>
              </a:rPr>
              <a:t>7</a:t>
            </a:r>
            <a:r>
              <a:rPr lang="en-US" sz="3600">
                <a:solidFill>
                  <a:schemeClr val="tx1"/>
                </a:solidFill>
                <a:highlight>
                  <a:srgbClr val="FFFF00"/>
                </a:highlight>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AE50FDE3-A59D-E852-8573-3D665238067C}"/>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12A3D9AA-A845-AA91-581E-4505906F1353}"/>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B7A6EE62-48D5-0BBC-4BD2-CB48D351CCB0}"/>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4CB3E06F-9AEC-B90C-DF1B-CECB7A03B1C6}"/>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2061747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73D01-290F-E8CC-6399-33207C12421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D02418A-A1C2-CBC4-F853-02C43CA5781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BE3EF29C-FE3A-9333-65C9-391EF376ECA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8E1BB28-42B8-7264-B995-24E158F6C99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46E254F6-203A-C558-D864-C028170745B4}"/>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5510408F-01B8-B2AD-9844-7031B42F40F9}"/>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chemeClr val="accent1"/>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F64E740-6264-473D-A515-9AD85EDBAC6A}"/>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1DD310D0-BC0A-F135-40ED-AC41766C0AF4}"/>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9235150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7888F-23D3-4A68-F1E5-A28EF303C5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53B8F9-3A5B-F92B-0F43-C7401E8C733F}"/>
              </a:ext>
            </a:extLst>
          </p:cNvPr>
          <p:cNvSpPr>
            <a:spLocks noGrp="1"/>
          </p:cNvSpPr>
          <p:nvPr>
            <p:ph type="title"/>
          </p:nvPr>
        </p:nvSpPr>
        <p:spPr/>
        <p:txBody>
          <a:bodyPr/>
          <a:lstStyle/>
          <a:p>
            <a:r>
              <a:rPr lang="en-US" sz="4800"/>
              <a:t>Objects live on the heap</a:t>
            </a:r>
            <a:br>
              <a:rPr lang="en-US" sz="4800"/>
            </a:br>
            <a:r>
              <a:rPr lang="en-US" sz="3200"/>
              <a:t>(but </a:t>
            </a:r>
            <a:r>
              <a:rPr lang="en-US" sz="3200" i="1"/>
              <a:t>references to objects</a:t>
            </a:r>
            <a:r>
              <a:rPr lang="en-US" sz="3200"/>
              <a:t> live on the stack)</a:t>
            </a:r>
            <a:endParaRPr lang="en-US"/>
          </a:p>
        </p:txBody>
      </p:sp>
    </p:spTree>
    <p:extLst>
      <p:ext uri="{BB962C8B-B14F-4D97-AF65-F5344CB8AC3E}">
        <p14:creationId xmlns:p14="http://schemas.microsoft.com/office/powerpoint/2010/main" val="140185288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03364-78EE-3C4B-F9E7-E8785D3790C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F3EE2BD-761E-A448-EBB9-BFFC19CAD9C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5E1CE104-F05A-FDDB-9687-A15CD392D99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196CDAA-CCE3-4458-094A-556992E7CF0A}"/>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0278C8A9-334B-794B-C0E6-22C7F0ED2FD9}"/>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186151201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E2F3D-E61E-7137-49B0-45DA8A6D257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CFE46FB-C596-7F12-46CF-5BB9AB4910E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3258A6A1-EB81-7151-E3AB-F95071696BF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7481610-A4B6-0B93-FC19-1034691ECD2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chemeClr val="bg1">
                    <a:lumMod val="65000"/>
                  </a:schemeClr>
                </a:solidFill>
                <a:latin typeface="+mj-lt"/>
              </a:rPr>
              <a:t>class Thing {</a:t>
            </a:r>
          </a:p>
          <a:p>
            <a:r>
              <a:rPr lang="en-US" sz="2400">
                <a:solidFill>
                  <a:schemeClr val="bg1">
                    <a:lumMod val="65000"/>
                  </a:schemeClr>
                </a:solidFill>
                <a:latin typeface="+mj-lt"/>
              </a:rPr>
              <a:t>  double x;</a:t>
            </a:r>
          </a:p>
          <a:p>
            <a:r>
              <a:rPr lang="en-US" sz="2400">
                <a:solidFill>
                  <a:schemeClr val="bg1">
                    <a:lumMod val="65000"/>
                  </a:schemeClr>
                </a:solidFill>
                <a:latin typeface="+mj-lt"/>
              </a:rPr>
              <a:t>  double y;</a:t>
            </a:r>
          </a:p>
          <a:p>
            <a:r>
              <a:rPr lang="en-US" sz="2400">
                <a:solidFill>
                  <a:schemeClr val="bg1">
                    <a:lumMod val="65000"/>
                  </a:schemeClr>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Tree>
    <p:extLst>
      <p:ext uri="{BB962C8B-B14F-4D97-AF65-F5344CB8AC3E}">
        <p14:creationId xmlns:p14="http://schemas.microsoft.com/office/powerpoint/2010/main" val="99490399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6D785-6CE4-0427-E8E4-E1EE2631848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004250C-6819-56EC-8AF1-A1F4F6344AF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A1B66684-21D4-18A3-DA53-E16A674372E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CF25A2A-E860-6780-8618-9AD07FA9BEB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highlight>
                  <a:srgbClr val="FFFF00"/>
                </a:highlight>
                <a:latin typeface="+mj-lt"/>
              </a:rPr>
              <a:t>Thing </a:t>
            </a:r>
            <a:r>
              <a:rPr lang="en-US" sz="2400">
                <a:solidFill>
                  <a:schemeClr val="tx1"/>
                </a:solidFill>
                <a:highlight>
                  <a:srgbClr val="FFFF00"/>
                </a:highlight>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5CA99ECF-7076-B0F4-7C0C-935939612B07}"/>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6" name="Rectangle 5">
            <a:extLst>
              <a:ext uri="{FF2B5EF4-FFF2-40B4-BE49-F238E27FC236}">
                <a16:creationId xmlns:a16="http://schemas.microsoft.com/office/drawing/2014/main" id="{7023F91B-D525-357A-B55F-80BAA2955C56}"/>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552724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DA04A-2DFE-69C9-4448-66E542B350B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F5AAA2A-8E7C-EACC-7F80-1C3A8355F146}"/>
              </a:ext>
            </a:extLst>
          </p:cNvPr>
          <p:cNvSpPr txBox="1"/>
          <p:nvPr/>
        </p:nvSpPr>
        <p:spPr>
          <a:xfrm rot="10800000">
            <a:off x="4113544" y="5134705"/>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9159B7DC-7AAE-ABC6-DBA2-BB731D98E5C9}"/>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6" name="TextBox 5">
            <a:extLst>
              <a:ext uri="{FF2B5EF4-FFF2-40B4-BE49-F238E27FC236}">
                <a16:creationId xmlns:a16="http://schemas.microsoft.com/office/drawing/2014/main" id="{800C6D6A-25BC-611E-5B83-1FC361596A59}"/>
              </a:ext>
            </a:extLst>
          </p:cNvPr>
          <p:cNvSpPr txBox="1"/>
          <p:nvPr/>
        </p:nvSpPr>
        <p:spPr>
          <a:xfrm rot="10800000">
            <a:off x="4140438" y="514350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2" name="TextBox 1">
            <a:extLst>
              <a:ext uri="{FF2B5EF4-FFF2-40B4-BE49-F238E27FC236}">
                <a16:creationId xmlns:a16="http://schemas.microsoft.com/office/drawing/2014/main" id="{0F040FE9-E21F-89E6-1938-58BC6F5B4F2A}"/>
              </a:ext>
            </a:extLst>
          </p:cNvPr>
          <p:cNvSpPr txBox="1"/>
          <p:nvPr/>
        </p:nvSpPr>
        <p:spPr>
          <a:xfrm>
            <a:off x="4101569" y="3396561"/>
            <a:ext cx="839972"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AA9D3B36-9866-EF94-8E62-77998F6B40B5}"/>
              </a:ext>
            </a:extLst>
          </p:cNvPr>
          <p:cNvSpPr txBox="1"/>
          <p:nvPr/>
        </p:nvSpPr>
        <p:spPr>
          <a:xfrm>
            <a:off x="3790140" y="2488043"/>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7" name="TextBox 6">
            <a:extLst>
              <a:ext uri="{FF2B5EF4-FFF2-40B4-BE49-F238E27FC236}">
                <a16:creationId xmlns:a16="http://schemas.microsoft.com/office/drawing/2014/main" id="{50035315-47E3-6AC9-7AEC-ACA11271AC74}"/>
              </a:ext>
            </a:extLst>
          </p:cNvPr>
          <p:cNvSpPr txBox="1"/>
          <p:nvPr/>
        </p:nvSpPr>
        <p:spPr>
          <a:xfrm>
            <a:off x="3322674" y="2442900"/>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stack.push(</a:t>
            </a:r>
            <a:r>
              <a:rPr lang="en-US" sz="2400">
                <a:solidFill>
                  <a:srgbClr val="000000"/>
                </a:solidFill>
                <a:latin typeface="Arial" panose="020B0604020202020204" pitchFamily="34" charset="0"/>
                <a:ea typeface="Segoe UI Emoji" panose="020B0502040204020203" pitchFamily="34" charset="0"/>
                <a:cs typeface="Arial" panose="020B0604020202020204" pitchFamily="34" charset="0"/>
              </a:rPr>
              <a:t>🐮</a:t>
            </a:r>
            <a:r>
              <a:rPr lang="en-US" sz="2400">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80939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85E15-807E-8AC5-082B-7969F10197A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0AB1562-7FF9-437E-1DF3-3BA9909F651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D8ADA766-71EC-9D23-CBA2-0DC2EF38234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B0F1220-5BE9-5F37-2F56-1D0D396E495F}"/>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highlight>
                  <a:srgbClr val="FFFF00"/>
                </a:highlight>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C620B86A-0AE9-994D-1577-9505382A0D29}"/>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F84BCAA8-8930-FFCF-07FB-7DBB45A9F96A}"/>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AC9FE519-C8CD-E695-B90C-6337A52B7492}"/>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B8625116-11CA-8831-47D8-DEC379AF461E}"/>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4305163F-71EA-899B-2173-A5DCE68FD301}"/>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90DCA4F6-9EC1-9215-48E2-9A8045213D2F}"/>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FA9FEAE4-64FE-7645-6ABD-1D3F2A969A1D}"/>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5314344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8BD49-059D-5F78-8FCB-4E9FA4536ED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A560FB0-E92F-B8CA-C68F-CEFC641BC2C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DD9D7C7-11B4-2D66-7FE4-D776A770B39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3668E48-DB71-BC93-40D2-B741AE37BB5A}"/>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highlight>
                  <a:srgbClr val="FFFF00"/>
                </a:highlight>
                <a:latin typeface="+mj-lt"/>
              </a:rPr>
              <a:t>Thing </a:t>
            </a:r>
            <a:r>
              <a:rPr lang="en-US" sz="2400">
                <a:solidFill>
                  <a:schemeClr val="tx1"/>
                </a:solidFill>
                <a:highlight>
                  <a:srgbClr val="FFFF00"/>
                </a:highlight>
                <a:latin typeface="+mj-lt"/>
              </a:rPr>
              <a:t>b</a:t>
            </a:r>
            <a:r>
              <a:rPr lang="en-US" sz="2400">
                <a:solidFill>
                  <a:srgbClr val="00007F"/>
                </a:solidFill>
                <a:highlight>
                  <a:srgbClr val="FFFF00"/>
                </a:highlight>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442C784D-FD82-E0E0-245F-DBC6D9B5BA2B}"/>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75BD038E-137F-F422-0872-1E0DDF98BDA7}"/>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495E4973-603A-593D-891A-7521F8B771DB}"/>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40827ADE-DD1A-F8FD-6167-994D7FD385BA}"/>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296373F7-55F4-5AA5-E2D3-A83BF670041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38651903-8333-B77B-AA57-3359B569A0B1}"/>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22F8CFD7-4C3A-6C0E-A5A0-3C474158BBB6}"/>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0EBB4D9E-A407-D374-D900-162A72B58D95}"/>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sp>
        <p:nvSpPr>
          <p:cNvPr id="14" name="Rectangle 13">
            <a:extLst>
              <a:ext uri="{FF2B5EF4-FFF2-40B4-BE49-F238E27FC236}">
                <a16:creationId xmlns:a16="http://schemas.microsoft.com/office/drawing/2014/main" id="{605E4C72-B2B7-73B6-87C3-0F54BB8386D0}"/>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9958665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B0C92-210F-8555-C862-8CAA722375F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DBA3CE2-0B09-4917-F5B6-423D61F9F14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B12E9F1-323D-7748-2987-68BFC2AD2A8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7530291-9CC2-138A-DEEB-B783A8FFD0D3}"/>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highlight>
                  <a:srgbClr val="FFFF00"/>
                </a:highlight>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0BAE21EB-06F2-5713-5DE9-3FA5325F17BC}"/>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31969242-AD5C-41AB-07D9-B5311582F2CC}"/>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80CCCBD8-BBB0-E967-1806-2664274BFF51}"/>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F9F8BF90-0E76-E555-FDD9-69356002234B}"/>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0F4313DC-FB9D-A354-C713-D79FA275E658}"/>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DC2A723-354E-17E5-E1D4-DFEE3726649F}"/>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A6588C0A-C335-F6D2-13F2-1DE2DEB4D58C}"/>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113AAD59-9AF9-14F2-D6C0-4F9D74DC488E}"/>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8108855D-FB25-AD65-38DC-E293D8D3384B}"/>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B46242B2-FBAD-48F5-3464-C4ED63370990}"/>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4431669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6E31E0-681A-7D51-66FF-A897F1707CD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3431A1C-746C-F76F-02BD-B480EA13426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601E5ABB-6010-9CA8-D0A3-BC6CA50DE2D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F469AC1-AE1D-5A0A-623E-C4D0EC9603FD}"/>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highlight>
                  <a:srgbClr val="FFFF00"/>
                </a:highlight>
                <a:latin typeface="+mj-lt"/>
              </a:rPr>
              <a:t>a.x = </a:t>
            </a:r>
            <a:r>
              <a:rPr lang="en-US" sz="2400">
                <a:solidFill>
                  <a:srgbClr val="09B5B6"/>
                </a:solidFill>
                <a:highlight>
                  <a:srgbClr val="FFFF00"/>
                </a:highlight>
                <a:latin typeface="+mj-lt"/>
              </a:rPr>
              <a:t>3.0</a:t>
            </a:r>
            <a:r>
              <a:rPr lang="en-US" sz="2400">
                <a:solidFill>
                  <a:schemeClr val="tx1"/>
                </a:solidFill>
                <a:highlight>
                  <a:srgbClr val="FFFF00"/>
                </a:highlight>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36324B96-7717-793B-0BA0-E5B616475564}"/>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1AD3AF59-3A5A-2E28-89FE-A56071E0F0F6}"/>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4C8470CD-DD3D-0237-81F2-97ADA83F44BA}"/>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31AAFC73-6A04-89B8-42CC-4980665231CB}"/>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6A80D4B3-AB0E-D786-E73E-0DFE2E9F58A4}"/>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E7D816DD-A298-05F6-0BF9-E713B48E61B1}"/>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53011ACF-7DA6-5983-221B-247C9031B1B1}"/>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EF3E243B-C8F1-CBBD-1907-10A02D9785BD}"/>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82E40671-3559-3192-8377-4459D0B20DEF}"/>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197F1824-5ABE-316A-E4CA-5D739A18D58D}"/>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62936545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878AC-E491-2009-DE44-7DB4A397213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AAA0C36-0512-BF1A-33E9-5FD69A7D813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B84FC16C-0F88-F2E6-4BC8-1FC5881E439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3E9A59B-D98A-F161-2B81-2ACBCA970014}"/>
              </a:ext>
            </a:extLst>
          </p:cNvPr>
          <p:cNvSpPr/>
          <p:nvPr/>
        </p:nvSpPr>
        <p:spPr>
          <a:xfrm>
            <a:off x="5995686" y="-2"/>
            <a:ext cx="3148314" cy="514350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highlight>
                  <a:srgbClr val="FFFF00"/>
                </a:highlight>
                <a:latin typeface="+mj-lt"/>
              </a:rPr>
              <a:t>b.y = </a:t>
            </a:r>
            <a:r>
              <a:rPr lang="en-US" sz="2400">
                <a:solidFill>
                  <a:srgbClr val="09B5B6"/>
                </a:solidFill>
                <a:highlight>
                  <a:srgbClr val="FFFF00"/>
                </a:highlight>
                <a:latin typeface="+mj-lt"/>
              </a:rPr>
              <a:t>4.0</a:t>
            </a:r>
            <a:r>
              <a:rPr lang="en-US" sz="2400">
                <a:solidFill>
                  <a:schemeClr val="tx1"/>
                </a:solidFill>
                <a:highlight>
                  <a:srgbClr val="FFFF00"/>
                </a:highlight>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D4FF62EF-4E82-D233-6E8D-E2321EAA8A4A}"/>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0A4F3CB7-F843-9664-C4DE-C420CF6DD115}"/>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B36C549A-4E7E-5181-F69B-2BA408BEE2C2}"/>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F7E1E6E7-BBB5-A0A1-5AA6-4009F3D2FB5A}"/>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67BFDB15-BB77-07D2-0AB0-E88342C7099A}"/>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4.0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FFF4E36C-D6F3-0B79-2B95-39FC37AB46D9}"/>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121239E3-4007-6D69-EB32-56D93DFCC66F}"/>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4BF5629B-DCCC-5A0C-ACA8-25688164BDDE}"/>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7B5B07A4-2D91-1402-820C-C91257A5D84E}"/>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1B80B692-1D69-1584-97AB-3480BD4BAB9E}"/>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1230120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6249D-7ABB-5A7E-4D95-26ABD3D1284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CF311C9-C261-2188-4AE1-A0A01786DFF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1776A99E-5214-7743-BADE-ED2C16594AD4}"/>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56F1067-6CBB-9A5F-3A17-496A3DA1D6B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highlight>
                  <a:srgbClr val="FFFF00"/>
                </a:highlight>
                <a:latin typeface="+mj-lt"/>
              </a:rPr>
              <a:t>a = </a:t>
            </a:r>
            <a:r>
              <a:rPr lang="en-US" sz="2400">
                <a:solidFill>
                  <a:srgbClr val="0432FF"/>
                </a:solidFill>
                <a:highlight>
                  <a:srgbClr val="FFFF00"/>
                </a:highlight>
                <a:latin typeface="+mj-lt"/>
              </a:rPr>
              <a:t>null</a:t>
            </a:r>
            <a:r>
              <a:rPr lang="en-US" sz="2400">
                <a:solidFill>
                  <a:schemeClr val="tx1"/>
                </a:solidFill>
                <a:highlight>
                  <a:srgbClr val="FFFF00"/>
                </a:highlight>
                <a:latin typeface="+mj-lt"/>
              </a:rPr>
              <a:t>;</a:t>
            </a:r>
          </a:p>
        </p:txBody>
      </p:sp>
      <p:sp>
        <p:nvSpPr>
          <p:cNvPr id="5" name="TextBox 4">
            <a:extLst>
              <a:ext uri="{FF2B5EF4-FFF2-40B4-BE49-F238E27FC236}">
                <a16:creationId xmlns:a16="http://schemas.microsoft.com/office/drawing/2014/main" id="{C617ADDB-5E22-6883-2380-3423D12ABEC3}"/>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2D62E0DB-4746-B83D-0DFA-FF39055B6BD4}"/>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553E7061-969C-7F63-2FDE-68F77646BAC7}"/>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5EBEA8CF-E815-7D54-5F44-F73BB77561E3}"/>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34D35F18-A992-D51C-F32E-E273F12CB7A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4.0</a:t>
            </a:r>
            <a:endParaRPr lang="en-US" sz="2800">
              <a:solidFill>
                <a:schemeClr val="accent1"/>
              </a:solidFill>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C7A9F3CA-A790-15DC-361B-FE88D0652139}"/>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0x00</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5F09B8EB-1A30-BA39-C5B3-5674EEB4CB99}"/>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EC5E4871-E432-1EC4-D0F1-738570422443}"/>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B5C5473C-4F0F-368C-844B-1B7F1776F1AB}"/>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3133421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78FA5-05C5-68F4-E0AC-FEE4EECBCEC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AF8706C-52D8-C021-57B9-74FFA38E3EE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0ABB124E-A349-7BA8-9D1E-D4D9848681B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FB94B3D-B84D-2852-36D1-B60696870113}"/>
              </a:ext>
            </a:extLst>
          </p:cNvPr>
          <p:cNvSpPr/>
          <p:nvPr/>
        </p:nvSpPr>
        <p:spPr>
          <a:xfrm>
            <a:off x="5995686" y="-2"/>
            <a:ext cx="3148314" cy="514350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F38ABB14-5AEC-C138-C158-330E5A53F820}"/>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FC979FE5-CAF6-A83F-34C3-4EA6122CA611}"/>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7E092120-8B95-D9B1-4188-DD5EBC00354B}"/>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2D0B9D50-60D4-AF1F-CCC9-4DE72EA331D4}"/>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C57BDB4E-A3A9-5ABA-C0C3-0C0C6E6838B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4.0</a:t>
            </a:r>
            <a:endParaRPr lang="en-US" sz="2800">
              <a:solidFill>
                <a:schemeClr val="accent1"/>
              </a:solidFill>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352017CC-0B27-7780-3215-8FCF5CC48A2A}"/>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0x00</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13E789A6-2409-308F-D123-C02C2C813650}"/>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D1E0AC01-A7E0-E5DB-6CD2-F00DE815F1E1}"/>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4528972F-FCEC-BA26-1FA8-0F3D7FE0FF73}"/>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6572645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92A9A-8018-D5A1-7EB7-54665F37F0C6}"/>
              </a:ext>
            </a:extLst>
          </p:cNvPr>
          <p:cNvSpPr>
            <a:spLocks noGrp="1"/>
          </p:cNvSpPr>
          <p:nvPr>
            <p:ph type="title"/>
          </p:nvPr>
        </p:nvSpPr>
        <p:spPr/>
        <p:txBody>
          <a:bodyPr/>
          <a:lstStyle/>
          <a:p>
            <a:r>
              <a:rPr lang="en-US" sz="3600"/>
              <a:t>stack variables disappear</a:t>
            </a:r>
            <a:br>
              <a:rPr lang="en-US" sz="3600"/>
            </a:br>
            <a:r>
              <a:rPr lang="en-US" sz="3600"/>
              <a:t>when they leave scope</a:t>
            </a:r>
            <a:br>
              <a:rPr lang="en-US" sz="4800"/>
            </a:br>
            <a:br>
              <a:rPr lang="en-US" sz="4800"/>
            </a:br>
            <a:r>
              <a:rPr lang="en-US" sz="3600"/>
              <a:t>Objects are </a:t>
            </a:r>
            <a:r>
              <a:rPr lang="en-US" sz="3600" b="1"/>
              <a:t>garbage collected</a:t>
            </a:r>
            <a:r>
              <a:rPr lang="en-US" sz="3600"/>
              <a:t> when nothing refers to them anymore</a:t>
            </a:r>
            <a:endParaRPr lang="en-US"/>
          </a:p>
        </p:txBody>
      </p:sp>
    </p:spTree>
    <p:extLst>
      <p:ext uri="{BB962C8B-B14F-4D97-AF65-F5344CB8AC3E}">
        <p14:creationId xmlns:p14="http://schemas.microsoft.com/office/powerpoint/2010/main" val="323973329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D352A-A879-7E89-17AD-44DD80A40E5E}"/>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C7EBAD7-5ADD-6D74-40D0-CB94897629E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71EB2E00-6FF9-351D-990B-79CA45B7F08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A810F5-3224-91C1-EA0D-B1B6F61D0BAF}"/>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8E4E2E08-04AA-B8B1-B4D4-C537FBC04B68}"/>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271596785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B05B9-578D-7D13-FAA6-B2C3AD58A4B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6C7046C-9A80-570C-70D0-5E4E86C7FB6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442D68D-F21B-AE94-606F-D1265A1C8F54}"/>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0300495-2125-3EA5-D496-ACD4C456DD91}"/>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1407440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b="1"/>
              <a:t>review:</a:t>
            </a:r>
            <a:r>
              <a:rPr lang="en-US"/>
              <a:t> data structures</a:t>
            </a:r>
          </a:p>
        </p:txBody>
      </p:sp>
    </p:spTree>
    <p:extLst>
      <p:ext uri="{BB962C8B-B14F-4D97-AF65-F5344CB8AC3E}">
        <p14:creationId xmlns:p14="http://schemas.microsoft.com/office/powerpoint/2010/main" val="28590035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F9000-8DA2-18B5-3BC4-E3910D34FA0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562B701-63C7-C3E3-BAE9-0EB650111B4B}"/>
              </a:ext>
            </a:extLst>
          </p:cNvPr>
          <p:cNvSpPr txBox="1"/>
          <p:nvPr/>
        </p:nvSpPr>
        <p:spPr>
          <a:xfrm rot="10800000">
            <a:off x="4113544" y="5134705"/>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03A3DB22-7CDA-6ED0-BFA1-71B17295E4C7}"/>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6" name="TextBox 5">
            <a:extLst>
              <a:ext uri="{FF2B5EF4-FFF2-40B4-BE49-F238E27FC236}">
                <a16:creationId xmlns:a16="http://schemas.microsoft.com/office/drawing/2014/main" id="{62056FCF-FEA1-CFFD-8F9D-843345EC7811}"/>
              </a:ext>
            </a:extLst>
          </p:cNvPr>
          <p:cNvSpPr txBox="1"/>
          <p:nvPr/>
        </p:nvSpPr>
        <p:spPr>
          <a:xfrm rot="10800000">
            <a:off x="4140438" y="514350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8" name="TextBox 7">
            <a:extLst>
              <a:ext uri="{FF2B5EF4-FFF2-40B4-BE49-F238E27FC236}">
                <a16:creationId xmlns:a16="http://schemas.microsoft.com/office/drawing/2014/main" id="{7C998866-DBFA-2C16-2485-2143471EA714}"/>
              </a:ext>
            </a:extLst>
          </p:cNvPr>
          <p:cNvSpPr txBox="1"/>
          <p:nvPr/>
        </p:nvSpPr>
        <p:spPr>
          <a:xfrm>
            <a:off x="4101569" y="3917552"/>
            <a:ext cx="839972"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6271D37A-8C35-0AEB-B619-E6D87698E688}"/>
              </a:ext>
            </a:extLst>
          </p:cNvPr>
          <p:cNvSpPr txBox="1"/>
          <p:nvPr/>
        </p:nvSpPr>
        <p:spPr>
          <a:xfrm>
            <a:off x="3790140" y="1965811"/>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11" name="TextBox 10">
            <a:extLst>
              <a:ext uri="{FF2B5EF4-FFF2-40B4-BE49-F238E27FC236}">
                <a16:creationId xmlns:a16="http://schemas.microsoft.com/office/drawing/2014/main" id="{ADC50232-F53C-B9E4-755B-768C80C96174}"/>
              </a:ext>
            </a:extLst>
          </p:cNvPr>
          <p:cNvSpPr txBox="1"/>
          <p:nvPr/>
        </p:nvSpPr>
        <p:spPr>
          <a:xfrm>
            <a:off x="3322674" y="1975070"/>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stack.pop()</a:t>
            </a:r>
            <a:endParaRPr lang="en-US" sz="2400">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065088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7BA23-B004-D719-9F3E-F7BBC2AF201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F3493F1-6674-1C47-7F57-84A5B4C6BB28}"/>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D92E9DA6-071B-5427-75EE-35C14F5367E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EF997B7-4CC6-396B-BF88-6306C1D30CEF}"/>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highlight>
                  <a:srgbClr val="FFFF00"/>
                </a:highlight>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167566172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7A593-556F-600E-AB50-E60B390474E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34004F9-17F2-7410-8F88-4263B2E4E28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FC6A06CE-A35C-F6D3-0DAD-89BB6ACE638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708A052-273A-ACE5-714A-E360777CFC8E}"/>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highlight>
                  <a:srgbClr val="FFFF00"/>
                </a:highlight>
                <a:latin typeface="+mj-lt"/>
              </a:rPr>
              <a:t>  int</a:t>
            </a:r>
            <a:r>
              <a:rPr lang="en-US" sz="2800">
                <a:solidFill>
                  <a:schemeClr val="tx1"/>
                </a:solidFill>
                <a:highlight>
                  <a:srgbClr val="FFFF00"/>
                </a:highlight>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4" name="TextBox 3">
            <a:extLst>
              <a:ext uri="{FF2B5EF4-FFF2-40B4-BE49-F238E27FC236}">
                <a16:creationId xmlns:a16="http://schemas.microsoft.com/office/drawing/2014/main" id="{AE841C17-CBC4-D635-51BC-B4D9E2BB699A}"/>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8E70B76E-C372-B56D-3E48-BEE750EA4D5C}"/>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F80B8D"/>
                </a:solidFill>
                <a:latin typeface="+mj-lt"/>
              </a:rPr>
              <a:t>?</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6458612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1525F-F4AD-9E51-7BCC-5977F911986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800F29D6-421D-CFA9-F7C8-A9F8CDAC0A0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CEC6318D-D982-B8DF-BFFB-ACC79DDBA9A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3B1E95C-41EE-155E-3A73-C49DEEB2F068}"/>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highlight>
                  <a:srgbClr val="FFFF00"/>
                </a:highlight>
                <a:latin typeface="+mj-lt"/>
              </a:rPr>
              <a:t>  a = </a:t>
            </a:r>
            <a:r>
              <a:rPr lang="en-US" sz="2800">
                <a:solidFill>
                  <a:srgbClr val="09B5B6"/>
                </a:solidFill>
                <a:highlight>
                  <a:srgbClr val="FFFF00"/>
                </a:highlight>
                <a:latin typeface="+mj-lt"/>
              </a:rPr>
              <a:t>7</a:t>
            </a:r>
            <a:r>
              <a:rPr lang="en-US" sz="2800">
                <a:solidFill>
                  <a:schemeClr val="tx1"/>
                </a:solidFill>
                <a:highlight>
                  <a:srgbClr val="FFFF00"/>
                </a:highlight>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4" name="TextBox 3">
            <a:extLst>
              <a:ext uri="{FF2B5EF4-FFF2-40B4-BE49-F238E27FC236}">
                <a16:creationId xmlns:a16="http://schemas.microsoft.com/office/drawing/2014/main" id="{3A811C35-05E6-2285-D6F2-C8B39FE496C2}"/>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0CF77C16-B58E-2F81-D3A7-9327A0EB7F67}"/>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4663316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B8262-87AF-9729-80D0-92EEF980E0C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17AE893-C309-B857-DD7B-3888BD4AA80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0CEAA87F-79E1-AD1D-13E4-3B15883E37D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5D92D1E-00E9-4842-D935-F9E4196A18C8}"/>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highlight>
                  <a:srgbClr val="FFFF00"/>
                </a:highlight>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34A8DA2C-20B0-15EC-A7F5-CAE5D072F5A5}"/>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Rectangle 6">
            <a:extLst>
              <a:ext uri="{FF2B5EF4-FFF2-40B4-BE49-F238E27FC236}">
                <a16:creationId xmlns:a16="http://schemas.microsoft.com/office/drawing/2014/main" id="{4756D621-84AD-F3D1-A247-537B04E2633E}"/>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749206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80E85-E544-084B-B039-D4CB07B9DBF8}"/>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E4D6E82-C056-35D1-B0A1-977882762C5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68A1F5A8-34B7-1861-A720-F69C22E11952}"/>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48761B0-A6B8-E1F5-5012-BB2B5A0C7190}"/>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3490458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32A30-2575-D80F-06C3-D7C5F9AF9F6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71C41D4-97B5-30FE-3ADC-8561EA2B27E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310609BD-16C9-9081-C64B-FEC46E9E4AA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922D539-1425-C6EE-7446-43FC3BFB7A6E}"/>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highlight>
                  <a:srgbClr val="FFFF00"/>
                </a:highlight>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241061893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10E11-E4B3-221F-9397-DF7509357EF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ACE242A-6BDF-A772-4B6A-3D8E6A194C8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120A369D-F1DD-C4D1-B758-1C0FD72CCD5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497C94F-F770-D39F-35BC-5A8F282893B7}"/>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highlight>
                  <a:srgbClr val="FFFF00"/>
                </a:highlight>
                <a:latin typeface="+mj-lt"/>
              </a:rPr>
              <a:t>  int[]</a:t>
            </a:r>
            <a:r>
              <a:rPr lang="en-US" sz="2800">
                <a:solidFill>
                  <a:schemeClr val="tx1"/>
                </a:solidFill>
                <a:highlight>
                  <a:srgbClr val="FFFF00"/>
                </a:highlight>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AF78C1E8-97D3-7F8D-389B-941E24A922AC}"/>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44FAA297-A145-61D3-7288-F9EBC3B1BC1A}"/>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0844995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87004-5CEE-4D19-0DA2-EC46C025C37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E8FBD1D-A005-ACF0-F787-4B75ABB449C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E3B928B6-8BB3-5396-5168-46976155B978}"/>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F4ED419-A1EE-4F92-E235-0C17C612057F}"/>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highlight>
                  <a:srgbClr val="FFFF00"/>
                </a:highlight>
                <a:latin typeface="+mj-lt"/>
              </a:rPr>
              <a:t>  b = </a:t>
            </a:r>
            <a:r>
              <a:rPr lang="en-US" sz="2800">
                <a:solidFill>
                  <a:srgbClr val="0000FF"/>
                </a:solidFill>
                <a:highlight>
                  <a:srgbClr val="FFFF00"/>
                </a:highlight>
                <a:latin typeface="+mj-lt"/>
              </a:rPr>
              <a:t>new</a:t>
            </a:r>
            <a:r>
              <a:rPr lang="en-US" sz="2800">
                <a:solidFill>
                  <a:schemeClr val="tx1"/>
                </a:solidFill>
                <a:highlight>
                  <a:srgbClr val="FFFF00"/>
                </a:highlight>
                <a:latin typeface="+mj-lt"/>
              </a:rPr>
              <a:t> int[</a:t>
            </a:r>
            <a:r>
              <a:rPr lang="en-US" sz="2800">
                <a:solidFill>
                  <a:srgbClr val="09B5B6"/>
                </a:solidFill>
                <a:highlight>
                  <a:srgbClr val="FFFF00"/>
                </a:highlight>
                <a:latin typeface="+mj-lt"/>
              </a:rPr>
              <a:t>5</a:t>
            </a:r>
            <a:r>
              <a:rPr lang="en-US" sz="2800">
                <a:solidFill>
                  <a:schemeClr val="tx1"/>
                </a:solidFill>
                <a:highlight>
                  <a:srgbClr val="FFFF00"/>
                </a:highlight>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41745272-A99A-0AA9-EF97-4A98D7ED88FE}"/>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4FCF486E-2A87-6552-3E01-E606CE43F9D9}"/>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ED416C9A-DFBE-E254-E315-50A796F8CA09}"/>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45D73D67-E546-F043-A4CE-850B180A2CFF}"/>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C5A22136-1DA8-76D3-695C-560B93826A61}"/>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D45D0157-8D3C-A6EF-2263-6B221CE212B0}"/>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6808F461-A504-446B-3113-8B4D47720AFD}"/>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42D584A8-31DC-D4BF-DBD3-C77D35EC5992}"/>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CF7F66F7-8697-0F10-7F81-5BB92B4946A0}"/>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90A4A82D-5738-D0D0-62F7-D0E4ADE9746D}"/>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A1CAE75F-62D8-5B17-5231-0ED6C2734597}"/>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2BA1FA8C-EBE9-7FA8-6FE8-8B8DC5894CB0}"/>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0889945D-5846-87FC-6AB1-D7B5F0D1FD91}"/>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9947084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647CC-BA8C-55E3-3F43-4C7757EEE4D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F78348C3-F02A-AD26-EF71-8617E3B8B105}"/>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415A5241-AA95-6B72-A070-5AC207122F8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C5F62DD-4047-83F3-E792-C5B6AC778160}"/>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highlight>
                  <a:srgbClr val="FFFF00"/>
                </a:highlight>
                <a:latin typeface="Consolas"/>
              </a:rPr>
              <a:t>  b[</a:t>
            </a:r>
            <a:r>
              <a:rPr lang="en-US" sz="2800">
                <a:solidFill>
                  <a:srgbClr val="09B5B6"/>
                </a:solidFill>
                <a:highlight>
                  <a:srgbClr val="FFFF00"/>
                </a:highlight>
                <a:latin typeface="Consolas"/>
              </a:rPr>
              <a:t>4</a:t>
            </a:r>
            <a:r>
              <a:rPr lang="en-US" sz="2800">
                <a:solidFill>
                  <a:srgbClr val="000000"/>
                </a:solidFill>
                <a:highlight>
                  <a:srgbClr val="FFFF00"/>
                </a:highlight>
                <a:latin typeface="Consolas"/>
              </a:rPr>
              <a:t>] = </a:t>
            </a:r>
            <a:r>
              <a:rPr lang="en-US" sz="2800">
                <a:solidFill>
                  <a:srgbClr val="09B5B6"/>
                </a:solidFill>
                <a:highlight>
                  <a:srgbClr val="FFFF00"/>
                </a:highlight>
                <a:latin typeface="Consolas"/>
              </a:rPr>
              <a:t>8</a:t>
            </a:r>
            <a:r>
              <a:rPr lang="en-US" sz="2800">
                <a:solidFill>
                  <a:srgbClr val="000000"/>
                </a:solidFill>
                <a:highlight>
                  <a:srgbClr val="FFFF00"/>
                </a:highlight>
                <a:latin typeface="Consolas"/>
              </a:rPr>
              <a:t>;</a:t>
            </a:r>
            <a:endParaRPr lang="en-US" sz="2800">
              <a:solidFill>
                <a:schemeClr val="tx1"/>
              </a:solidFill>
              <a:highlight>
                <a:srgbClr val="FFFF00"/>
              </a:highlight>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92551684-8DED-A2E9-4767-DEFA2797E76D}"/>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901DDCE7-11D9-18B2-DFB9-9CACF837A09C}"/>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0F6FCBD0-2CFE-082E-21ED-82302487638E}"/>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0C0F987E-DA74-0EC5-2C34-7F02EEF7720E}"/>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7E13E770-35D9-05B1-2BA3-051AF6A96C2C}"/>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EEFB6CE7-D389-6A11-E96E-616F4307F458}"/>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E8F542B5-9196-4986-35E4-ECE5E650BF47}"/>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DF09F771-0A93-1B2A-5C44-5117A884D8CE}"/>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0345170E-4EB5-82AF-6F0F-86A8A4598364}"/>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0FC28194-E9B9-3041-943A-92192B0171BC}"/>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94B94A6A-5C48-1B92-6CF8-7C03912BAF12}"/>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A069541D-C43E-2E43-5288-B31BE4DE98C2}"/>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1A646090-D143-51EC-2982-E461E7DF48E2}"/>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8</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2835699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EEF9B-8D36-5AA6-6C6C-EDC04E424BD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E1EB9D1F-8E9E-DD13-BD0D-EA8D124F11B2}"/>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F3714EF6-DCE8-DA0C-9731-E5E99D7FD9D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33CED58-043F-4C0B-C04C-D2A5EC07DBB7}"/>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highlight>
                  <a:srgbClr val="FFFF00"/>
                </a:highlight>
                <a:latin typeface="+mj-lt"/>
              </a:rPr>
              <a:t>}</a:t>
            </a:r>
          </a:p>
        </p:txBody>
      </p:sp>
      <p:sp>
        <p:nvSpPr>
          <p:cNvPr id="6" name="TextBox 5">
            <a:extLst>
              <a:ext uri="{FF2B5EF4-FFF2-40B4-BE49-F238E27FC236}">
                <a16:creationId xmlns:a16="http://schemas.microsoft.com/office/drawing/2014/main" id="{8792E32B-6CAB-7903-65A2-ED83EA77F2E9}"/>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F5DDD027-1655-B683-DDC2-F4DB99E77374}"/>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91CFF2F9-04F9-998F-5863-0F63A99F594E}"/>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0CE87E5D-5921-757A-4D8E-333E5D350044}"/>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4C799A1B-6DEE-95B8-E7F6-81F9CC836F98}"/>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A4EB651E-4FF0-A17B-BE18-B6CD6619A511}"/>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A323BC0A-A50B-CAB3-8A49-E5A9B860D8FE}"/>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1523CE09-2FF5-ACD1-26A1-836E3635085E}"/>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BCA9EB3D-A995-F158-AC98-FC605C1ED195}"/>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D4140AD9-E3B5-5E3E-0B62-F69C0109C58A}"/>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253C5283-7340-EBFB-F164-04CC62DB86DC}"/>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238F6331-468B-1CF6-BAB2-25BA3C9D62D3}"/>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5FABD0EF-775A-0BEB-B080-43DB3BF1623C}"/>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48980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11526-6255-C8B8-8F1C-0769FCC62FD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39027D5-626B-C2BA-8D7F-9D792236E35A}"/>
              </a:ext>
            </a:extLst>
          </p:cNvPr>
          <p:cNvSpPr txBox="1"/>
          <p:nvPr/>
        </p:nvSpPr>
        <p:spPr>
          <a:xfrm rot="10800000">
            <a:off x="4113544" y="5134705"/>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558DDC7C-B815-E1AD-42A2-205646437C00}"/>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6" name="TextBox 5">
            <a:extLst>
              <a:ext uri="{FF2B5EF4-FFF2-40B4-BE49-F238E27FC236}">
                <a16:creationId xmlns:a16="http://schemas.microsoft.com/office/drawing/2014/main" id="{654D4267-9FC9-04DD-4D9A-A31F6CD88236}"/>
              </a:ext>
            </a:extLst>
          </p:cNvPr>
          <p:cNvSpPr txBox="1"/>
          <p:nvPr/>
        </p:nvSpPr>
        <p:spPr>
          <a:xfrm rot="10800000">
            <a:off x="4140438" y="514350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8" name="TextBox 7">
            <a:extLst>
              <a:ext uri="{FF2B5EF4-FFF2-40B4-BE49-F238E27FC236}">
                <a16:creationId xmlns:a16="http://schemas.microsoft.com/office/drawing/2014/main" id="{72465835-272B-9535-DC81-041244042560}"/>
              </a:ext>
            </a:extLst>
          </p:cNvPr>
          <p:cNvSpPr txBox="1"/>
          <p:nvPr/>
        </p:nvSpPr>
        <p:spPr>
          <a:xfrm rot="10800000">
            <a:off x="4101569" y="5097767"/>
            <a:ext cx="839972"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4561835E-7AC0-6850-BCD9-3491FF309935}"/>
              </a:ext>
            </a:extLst>
          </p:cNvPr>
          <p:cNvSpPr txBox="1"/>
          <p:nvPr/>
        </p:nvSpPr>
        <p:spPr>
          <a:xfrm>
            <a:off x="3790140" y="2486805"/>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2" name="TextBox 1">
            <a:extLst>
              <a:ext uri="{FF2B5EF4-FFF2-40B4-BE49-F238E27FC236}">
                <a16:creationId xmlns:a16="http://schemas.microsoft.com/office/drawing/2014/main" id="{3F7B8CF5-B51E-D63F-0D6B-6E85C801F756}"/>
              </a:ext>
            </a:extLst>
          </p:cNvPr>
          <p:cNvSpPr txBox="1"/>
          <p:nvPr/>
        </p:nvSpPr>
        <p:spPr>
          <a:xfrm>
            <a:off x="3322674" y="2400368"/>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stack.pop()</a:t>
            </a:r>
            <a:endParaRPr lang="en-US" sz="2400">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814239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EAC4E-B052-AA9B-E4C9-920BAD0C447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87931EF1-3A24-570A-1B6E-BDACF1E97E3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8ABE5B72-8844-E765-8770-9740328F457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3AB2100-702A-775E-0DBA-C9604A8D52F1}"/>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7" name="Rectangle 6">
            <a:extLst>
              <a:ext uri="{FF2B5EF4-FFF2-40B4-BE49-F238E27FC236}">
                <a16:creationId xmlns:a16="http://schemas.microsoft.com/office/drawing/2014/main" id="{EF2EDE57-166B-841D-9397-515AAB85C393}"/>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648F15BD-17AB-F1DC-1FFD-FC8297E72CD7}"/>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C13B457A-627E-D083-3760-56F2C3839551}"/>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FFD8F241-243D-2425-C2AC-7A1010A7836C}"/>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DBDB1E0D-D72D-63C6-F22D-D34DAA696F57}"/>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14105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3D270-3EA9-4FC4-E9E3-AD2DD568062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6F9B304-4C3C-BA41-EEC8-F4D50B0BF27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463967B1-9F55-93E5-0688-C87DE200391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433EA43-2846-E905-FEAE-C561E2AD976B}"/>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grpSp>
        <p:nvGrpSpPr>
          <p:cNvPr id="5" name="Group 4">
            <a:extLst>
              <a:ext uri="{FF2B5EF4-FFF2-40B4-BE49-F238E27FC236}">
                <a16:creationId xmlns:a16="http://schemas.microsoft.com/office/drawing/2014/main" id="{CA3D3BF3-6CD3-ECEB-3AB6-72C8E3ADD0D6}"/>
              </a:ext>
            </a:extLst>
          </p:cNvPr>
          <p:cNvGrpSpPr/>
          <p:nvPr/>
        </p:nvGrpSpPr>
        <p:grpSpPr>
          <a:xfrm>
            <a:off x="1625297" y="3824660"/>
            <a:ext cx="3339849" cy="529781"/>
            <a:chOff x="1625297" y="3824660"/>
            <a:chExt cx="3339849" cy="529781"/>
          </a:xfrm>
        </p:grpSpPr>
        <p:sp>
          <p:nvSpPr>
            <p:cNvPr id="7" name="Rectangle 6">
              <a:extLst>
                <a:ext uri="{FF2B5EF4-FFF2-40B4-BE49-F238E27FC236}">
                  <a16:creationId xmlns:a16="http://schemas.microsoft.com/office/drawing/2014/main" id="{E976B5E8-84E7-8C72-22CD-3303874BCAD1}"/>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BFEEF60E-2CCA-E5C4-EECD-7BC47A52C795}"/>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EC89A774-2F56-0519-C7CB-5031CA337B4B}"/>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2C9C1E3C-D233-23BB-EAE3-0B0FA3D1BF91}"/>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DF4C8FD1-DED6-8D27-88C0-6C49C103EB69}"/>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grpSp>
      <p:sp>
        <p:nvSpPr>
          <p:cNvPr id="4" name="TextBox 3">
            <a:extLst>
              <a:ext uri="{FF2B5EF4-FFF2-40B4-BE49-F238E27FC236}">
                <a16:creationId xmlns:a16="http://schemas.microsoft.com/office/drawing/2014/main" id="{DB3DC60B-DEF8-A019-B257-4D6E16DA9D6F}"/>
              </a:ext>
            </a:extLst>
          </p:cNvPr>
          <p:cNvSpPr txBox="1"/>
          <p:nvPr/>
        </p:nvSpPr>
        <p:spPr>
          <a:xfrm>
            <a:off x="2861677" y="4042684"/>
            <a:ext cx="468086" cy="1323439"/>
          </a:xfrm>
          <a:prstGeom prst="rect">
            <a:avLst/>
          </a:prstGeom>
          <a:noFill/>
        </p:spPr>
        <p:txBody>
          <a:bodyPr wrap="square">
            <a:spAutoFit/>
          </a:bodyPr>
          <a:lstStyle/>
          <a:p>
            <a:pPr algn="ctr"/>
            <a:r>
              <a:rPr kumimoji="0" lang="en-US" sz="8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lang="en-US" sz="8800"/>
          </a:p>
        </p:txBody>
      </p:sp>
    </p:spTree>
    <p:extLst>
      <p:ext uri="{BB962C8B-B14F-4D97-AF65-F5344CB8AC3E}">
        <p14:creationId xmlns:p14="http://schemas.microsoft.com/office/powerpoint/2010/main" val="40077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1+#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xit" presetSubtype="8" fill="hold" grpId="1" nodeType="clickEffect">
                                  <p:stCondLst>
                                    <p:cond delay="0"/>
                                  </p:stCondLst>
                                  <p:childTnLst>
                                    <p:anim calcmode="lin" valueType="num">
                                      <p:cBhvr additive="base">
                                        <p:cTn id="12" dur="3000"/>
                                        <p:tgtEl>
                                          <p:spTgt spid="4"/>
                                        </p:tgtEl>
                                        <p:attrNameLst>
                                          <p:attrName>ppt_x</p:attrName>
                                        </p:attrNameLst>
                                      </p:cBhvr>
                                      <p:tavLst>
                                        <p:tav tm="0">
                                          <p:val>
                                            <p:strVal val="ppt_x"/>
                                          </p:val>
                                        </p:tav>
                                        <p:tav tm="100000">
                                          <p:val>
                                            <p:strVal val="0-ppt_w/2"/>
                                          </p:val>
                                        </p:tav>
                                      </p:tavLst>
                                    </p:anim>
                                    <p:anim calcmode="lin" valueType="num">
                                      <p:cBhvr additive="base">
                                        <p:cTn id="13" dur="3000"/>
                                        <p:tgtEl>
                                          <p:spTgt spid="4"/>
                                        </p:tgtEl>
                                        <p:attrNameLst>
                                          <p:attrName>ppt_y</p:attrName>
                                        </p:attrNameLst>
                                      </p:cBhvr>
                                      <p:tavLst>
                                        <p:tav tm="0">
                                          <p:val>
                                            <p:strVal val="ppt_y"/>
                                          </p:val>
                                        </p:tav>
                                        <p:tav tm="100000">
                                          <p:val>
                                            <p:strVal val="ppt_y"/>
                                          </p:val>
                                        </p:tav>
                                      </p:tavLst>
                                    </p:anim>
                                    <p:set>
                                      <p:cBhvr>
                                        <p:cTn id="14" dur="1" fill="hold">
                                          <p:stCondLst>
                                            <p:cond delay="2999"/>
                                          </p:stCondLst>
                                        </p:cTn>
                                        <p:tgtEl>
                                          <p:spTgt spid="4"/>
                                        </p:tgtEl>
                                        <p:attrNameLst>
                                          <p:attrName>style.visibility</p:attrName>
                                        </p:attrNameLst>
                                      </p:cBhvr>
                                      <p:to>
                                        <p:strVal val="hidden"/>
                                      </p:to>
                                    </p:set>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par>
                                <p:cTn id="15" presetID="2" presetClass="exit" presetSubtype="8" fill="hold" nodeType="withEffect">
                                  <p:stCondLst>
                                    <p:cond delay="0"/>
                                  </p:stCondLst>
                                  <p:childTnLst>
                                    <p:anim calcmode="lin" valueType="num">
                                      <p:cBhvr additive="base">
                                        <p:cTn id="16" dur="3000"/>
                                        <p:tgtEl>
                                          <p:spTgt spid="5"/>
                                        </p:tgtEl>
                                        <p:attrNameLst>
                                          <p:attrName>ppt_x</p:attrName>
                                        </p:attrNameLst>
                                      </p:cBhvr>
                                      <p:tavLst>
                                        <p:tav tm="0">
                                          <p:val>
                                            <p:strVal val="ppt_x"/>
                                          </p:val>
                                        </p:tav>
                                        <p:tav tm="100000">
                                          <p:val>
                                            <p:strVal val="0-ppt_w/2"/>
                                          </p:val>
                                        </p:tav>
                                      </p:tavLst>
                                    </p:anim>
                                    <p:anim calcmode="lin" valueType="num">
                                      <p:cBhvr additive="base">
                                        <p:cTn id="17" dur="3000"/>
                                        <p:tgtEl>
                                          <p:spTgt spid="5"/>
                                        </p:tgtEl>
                                        <p:attrNameLst>
                                          <p:attrName>ppt_y</p:attrName>
                                        </p:attrNameLst>
                                      </p:cBhvr>
                                      <p:tavLst>
                                        <p:tav tm="0">
                                          <p:val>
                                            <p:strVal val="ppt_y"/>
                                          </p:val>
                                        </p:tav>
                                        <p:tav tm="100000">
                                          <p:val>
                                            <p:strVal val="ppt_y"/>
                                          </p:val>
                                        </p:tav>
                                      </p:tavLst>
                                    </p:anim>
                                    <p:set>
                                      <p:cBhvr>
                                        <p:cTn id="18" dur="1" fill="hold">
                                          <p:stCondLst>
                                            <p:cond delay="2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DCB10-10F9-A9D7-2F08-828ED4A6AB0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C6FB36-1B67-963A-0F14-351131D4F15F}"/>
              </a:ext>
            </a:extLst>
          </p:cNvPr>
          <p:cNvSpPr>
            <a:spLocks noGrp="1"/>
          </p:cNvSpPr>
          <p:nvPr>
            <p:ph type="title"/>
          </p:nvPr>
        </p:nvSpPr>
        <p:spPr/>
        <p:txBody>
          <a:bodyPr/>
          <a:lstStyle/>
          <a:p>
            <a:r>
              <a:rPr lang="en-US"/>
              <a:t>garbage collector</a:t>
            </a:r>
          </a:p>
        </p:txBody>
      </p:sp>
    </p:spTree>
    <p:extLst>
      <p:ext uri="{BB962C8B-B14F-4D97-AF65-F5344CB8AC3E}">
        <p14:creationId xmlns:p14="http://schemas.microsoft.com/office/powerpoint/2010/main" val="6663054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13667-A03D-0BBA-5C30-FCFDEF00D72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D0E16BC-901C-ECAA-613B-148CAFED6F80}"/>
              </a:ext>
            </a:extLst>
          </p:cNvPr>
          <p:cNvSpPr>
            <a:spLocks noGrp="1"/>
          </p:cNvSpPr>
          <p:nvPr>
            <p:ph type="title"/>
          </p:nvPr>
        </p:nvSpPr>
        <p:spPr/>
        <p:txBody>
          <a:bodyPr/>
          <a:lstStyle/>
          <a:p>
            <a:r>
              <a:rPr lang="en-US"/>
              <a:t>garbage collector</a:t>
            </a:r>
          </a:p>
        </p:txBody>
      </p:sp>
      <p:sp>
        <p:nvSpPr>
          <p:cNvPr id="5" name="Content Placeholder 4">
            <a:extLst>
              <a:ext uri="{FF2B5EF4-FFF2-40B4-BE49-F238E27FC236}">
                <a16:creationId xmlns:a16="http://schemas.microsoft.com/office/drawing/2014/main" id="{F4CBA22C-04AB-D9F7-F65F-1C9B80DD2D05}"/>
              </a:ext>
            </a:extLst>
          </p:cNvPr>
          <p:cNvSpPr>
            <a:spLocks noGrp="1"/>
          </p:cNvSpPr>
          <p:nvPr>
            <p:ph sz="quarter" idx="10"/>
          </p:nvPr>
        </p:nvSpPr>
        <p:spPr/>
        <p:txBody>
          <a:bodyPr/>
          <a:lstStyle/>
          <a:p>
            <a:r>
              <a:rPr lang="en-US"/>
              <a:t>the </a:t>
            </a:r>
            <a:r>
              <a:rPr lang="en-US" b="1"/>
              <a:t>garbage</a:t>
            </a:r>
            <a:r>
              <a:rPr lang="en-US"/>
              <a:t> </a:t>
            </a:r>
            <a:r>
              <a:rPr lang="en-US" b="1"/>
              <a:t>collector</a:t>
            </a:r>
            <a:r>
              <a:rPr lang="en-US"/>
              <a:t> is like a trash truck that drives around in the heap;</a:t>
            </a:r>
            <a:br>
              <a:rPr lang="en-US"/>
            </a:br>
            <a:r>
              <a:rPr lang="en-US"/>
              <a:t>when it notices an object that your program no longer has any references to, it frees up that memory for future use</a:t>
            </a:r>
          </a:p>
          <a:p>
            <a:pPr lvl="1"/>
            <a:r>
              <a:rPr lang="en-US"/>
              <a:t>🌊 C does NOT have a garbage collector;</a:t>
            </a:r>
            <a:br>
              <a:rPr lang="en-US"/>
            </a:br>
            <a:r>
              <a:rPr lang="en-US"/>
              <a:t>in C you free heap-allocated memory yourself by calling </a:t>
            </a:r>
            <a:r>
              <a:rPr lang="en-US">
                <a:solidFill>
                  <a:srgbClr val="0000FF"/>
                </a:solidFill>
                <a:latin typeface="+mj-lt"/>
              </a:rPr>
              <a:t>free</a:t>
            </a:r>
            <a:r>
              <a:rPr lang="en-US">
                <a:latin typeface="+mj-lt"/>
              </a:rPr>
              <a:t>(</a:t>
            </a:r>
            <a:r>
              <a:rPr lang="en-US">
                <a:solidFill>
                  <a:srgbClr val="BFBFBF"/>
                </a:solidFill>
                <a:latin typeface="+mj-lt"/>
              </a:rPr>
              <a:t>...</a:t>
            </a:r>
            <a:r>
              <a:rPr lang="en-US">
                <a:latin typeface="+mj-lt"/>
              </a:rPr>
              <a:t>)</a:t>
            </a:r>
          </a:p>
        </p:txBody>
      </p:sp>
    </p:spTree>
    <p:extLst>
      <p:ext uri="{BB962C8B-B14F-4D97-AF65-F5344CB8AC3E}">
        <p14:creationId xmlns:p14="http://schemas.microsoft.com/office/powerpoint/2010/main" val="1738191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E2D25F-8727-F5BA-148C-8F6394A007AD}"/>
              </a:ext>
            </a:extLst>
          </p:cNvPr>
          <p:cNvSpPr>
            <a:spLocks noGrp="1"/>
          </p:cNvSpPr>
          <p:nvPr>
            <p:ph type="title"/>
          </p:nvPr>
        </p:nvSpPr>
        <p:spPr/>
        <p:txBody>
          <a:bodyPr/>
          <a:lstStyle/>
          <a:p>
            <a:r>
              <a:rPr lang="en-US"/>
              <a:t>[review all examples at least one more time]</a:t>
            </a:r>
          </a:p>
        </p:txBody>
      </p:sp>
    </p:spTree>
    <p:extLst>
      <p:ext uri="{BB962C8B-B14F-4D97-AF65-F5344CB8AC3E}">
        <p14:creationId xmlns:p14="http://schemas.microsoft.com/office/powerpoint/2010/main" val="40608506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49C8A-BDAB-E248-FB21-C99F8937A4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574129-8600-067E-7BF7-EBAED09DAB61}"/>
              </a:ext>
            </a:extLst>
          </p:cNvPr>
          <p:cNvSpPr>
            <a:spLocks noGrp="1"/>
          </p:cNvSpPr>
          <p:nvPr>
            <p:ph type="title"/>
          </p:nvPr>
        </p:nvSpPr>
        <p:spPr/>
        <p:txBody>
          <a:bodyPr/>
          <a:lstStyle/>
          <a:p>
            <a:r>
              <a:rPr lang="en-US" sz="6000"/>
              <a:t>passing arguments to functions</a:t>
            </a:r>
          </a:p>
        </p:txBody>
      </p:sp>
    </p:spTree>
    <p:extLst>
      <p:ext uri="{BB962C8B-B14F-4D97-AF65-F5344CB8AC3E}">
        <p14:creationId xmlns:p14="http://schemas.microsoft.com/office/powerpoint/2010/main" val="428741092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871F13-130C-5235-B659-4AC9FF680D29}"/>
              </a:ext>
            </a:extLst>
          </p:cNvPr>
          <p:cNvSpPr>
            <a:spLocks noGrp="1"/>
          </p:cNvSpPr>
          <p:nvPr>
            <p:ph type="title"/>
          </p:nvPr>
        </p:nvSpPr>
        <p:spPr/>
        <p:txBody>
          <a:bodyPr/>
          <a:lstStyle/>
          <a:p>
            <a:r>
              <a:rPr lang="en-US" sz="3600"/>
              <a:t>arguments to functions</a:t>
            </a:r>
            <a:br>
              <a:rPr lang="en-US" sz="3600"/>
            </a:br>
            <a:r>
              <a:rPr lang="en-US" sz="3600"/>
              <a:t>are </a:t>
            </a:r>
            <a:r>
              <a:rPr lang="en-US" sz="3600" b="1"/>
              <a:t>passed by value</a:t>
            </a:r>
            <a:br>
              <a:rPr lang="en-US" sz="3600" b="1"/>
            </a:br>
            <a:br>
              <a:rPr lang="en-US" sz="3600"/>
            </a:br>
            <a:r>
              <a:rPr lang="en-US" sz="3600"/>
              <a:t>(a copy of the) value of the primitive</a:t>
            </a:r>
            <a:br>
              <a:rPr lang="en-US" sz="3600"/>
            </a:br>
            <a:r>
              <a:rPr lang="en-US" sz="3600"/>
              <a:t>or</a:t>
            </a:r>
            <a:br>
              <a:rPr lang="en-US" sz="3600"/>
            </a:br>
            <a:r>
              <a:rPr lang="en-US" sz="3600"/>
              <a:t>(a copy of the) value of the reference</a:t>
            </a:r>
            <a:endParaRPr lang="en-US" sz="3600" b="1"/>
          </a:p>
        </p:txBody>
      </p:sp>
    </p:spTree>
    <p:extLst>
      <p:ext uri="{BB962C8B-B14F-4D97-AF65-F5344CB8AC3E}">
        <p14:creationId xmlns:p14="http://schemas.microsoft.com/office/powerpoint/2010/main" val="166477007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E02475-E8EE-C772-9702-1F8963B1133F}"/>
              </a:ext>
            </a:extLst>
          </p:cNvPr>
          <p:cNvSpPr>
            <a:spLocks noGrp="1"/>
          </p:cNvSpPr>
          <p:nvPr>
            <p:ph type="title"/>
          </p:nvPr>
        </p:nvSpPr>
        <p:spPr/>
        <p:txBody>
          <a:bodyPr/>
          <a:lstStyle/>
          <a:p>
            <a:r>
              <a:rPr lang="en-US"/>
              <a:t>primitives are</a:t>
            </a:r>
            <a:br>
              <a:rPr lang="en-US"/>
            </a:br>
            <a:r>
              <a:rPr lang="en-US"/>
              <a:t>passed by value</a:t>
            </a:r>
          </a:p>
        </p:txBody>
      </p:sp>
    </p:spTree>
    <p:extLst>
      <p:ext uri="{BB962C8B-B14F-4D97-AF65-F5344CB8AC3E}">
        <p14:creationId xmlns:p14="http://schemas.microsoft.com/office/powerpoint/2010/main" val="336046192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D355D2-81B1-C84B-6B3F-D783B7F131C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3D13AD0-B962-FD23-4C81-B2F815CF8C0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4E251B3-9C30-9FDD-A79F-1133C3D5272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800D527-B42D-FAA9-44ED-FBA66EA460B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spTree>
    <p:extLst>
      <p:ext uri="{BB962C8B-B14F-4D97-AF65-F5344CB8AC3E}">
        <p14:creationId xmlns:p14="http://schemas.microsoft.com/office/powerpoint/2010/main" val="241728620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97057-4969-5235-83D7-717E2608774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A05ACA2-E00D-70B6-9496-55F087C19D8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3CBBE700-2237-A4A3-3A9A-7A5CF974489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84B00D2-8E3A-6E38-5DC6-741E84935841}"/>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highlight>
                  <a:srgbClr val="FFFF00"/>
                </a:highlight>
                <a:latin typeface="+mj-lt"/>
              </a:rPr>
              <a:t>void main() {</a:t>
            </a:r>
          </a:p>
          <a:p>
            <a:r>
              <a:rPr lang="en-US" sz="2000">
                <a:solidFill>
                  <a:srgbClr val="00007F"/>
                </a:solidFill>
                <a:latin typeface="+mj-lt"/>
              </a:rPr>
              <a:t>    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A54B4F62-D69F-6F5D-F71F-988ED26E84A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7B759399-A743-A3DE-34ED-CFCE93FFCD39}"/>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6B2F412-73F0-154E-D3C7-D23F09970E44}"/>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Tree>
    <p:extLst>
      <p:ext uri="{BB962C8B-B14F-4D97-AF65-F5344CB8AC3E}">
        <p14:creationId xmlns:p14="http://schemas.microsoft.com/office/powerpoint/2010/main" val="400790028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1E312-FEF5-B8F4-97D0-3A7BCD77AD1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3CD070F-EE3A-35D1-AD3A-27D6DF6AA494}"/>
              </a:ext>
            </a:extLst>
          </p:cNvPr>
          <p:cNvSpPr txBox="1"/>
          <p:nvPr/>
        </p:nvSpPr>
        <p:spPr>
          <a:xfrm rot="10800000">
            <a:off x="4113544" y="5134705"/>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87820688-D1CD-F992-0C0C-B807C780FDDB}"/>
              </a:ext>
            </a:extLst>
          </p:cNvPr>
          <p:cNvSpPr txBox="1"/>
          <p:nvPr/>
        </p:nvSpPr>
        <p:spPr>
          <a:xfrm rot="10800000">
            <a:off x="4113544" y="5116102"/>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6" name="TextBox 5">
            <a:extLst>
              <a:ext uri="{FF2B5EF4-FFF2-40B4-BE49-F238E27FC236}">
                <a16:creationId xmlns:a16="http://schemas.microsoft.com/office/drawing/2014/main" id="{DEBE33DF-906A-3F2D-58D2-CB4C5B4D9BC3}"/>
              </a:ext>
            </a:extLst>
          </p:cNvPr>
          <p:cNvSpPr txBox="1"/>
          <p:nvPr/>
        </p:nvSpPr>
        <p:spPr>
          <a:xfrm rot="10800000">
            <a:off x="4140438" y="514350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8" name="TextBox 7">
            <a:extLst>
              <a:ext uri="{FF2B5EF4-FFF2-40B4-BE49-F238E27FC236}">
                <a16:creationId xmlns:a16="http://schemas.microsoft.com/office/drawing/2014/main" id="{4DEA25ED-1746-152F-974F-DC4621F82CBF}"/>
              </a:ext>
            </a:extLst>
          </p:cNvPr>
          <p:cNvSpPr txBox="1"/>
          <p:nvPr/>
        </p:nvSpPr>
        <p:spPr>
          <a:xfrm rot="10800000">
            <a:off x="4101569" y="5097767"/>
            <a:ext cx="839972"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2E75E5A0-0B2C-18A5-9225-0C8F003ECDEC}"/>
              </a:ext>
            </a:extLst>
          </p:cNvPr>
          <p:cNvSpPr txBox="1"/>
          <p:nvPr/>
        </p:nvSpPr>
        <p:spPr>
          <a:xfrm>
            <a:off x="3790140" y="3050335"/>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Tree>
    <p:extLst>
      <p:ext uri="{BB962C8B-B14F-4D97-AF65-F5344CB8AC3E}">
        <p14:creationId xmlns:p14="http://schemas.microsoft.com/office/powerpoint/2010/main" val="3208369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31DF3-1995-6072-84B8-563C35CB4AB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212190E-A974-11F1-AC47-F91B08ADB59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6A5AD64C-523F-80EB-5B45-7B81883131F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7060046-F56E-DDF3-F345-8FA7F74F2231}"/>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highlight>
                  <a:srgbClr val="FFFF00"/>
                </a:highlight>
                <a:latin typeface="+mj-lt"/>
              </a:rPr>
              <a:t>    int</a:t>
            </a:r>
            <a:r>
              <a:rPr lang="en-US" sz="2000">
                <a:solidFill>
                  <a:schemeClr val="tx1"/>
                </a:solidFill>
                <a:highlight>
                  <a:srgbClr val="FFFF00"/>
                </a:highlight>
                <a:latin typeface="+mj-lt"/>
              </a:rPr>
              <a:t> a = </a:t>
            </a:r>
            <a:r>
              <a:rPr lang="en-US" sz="2000">
                <a:solidFill>
                  <a:srgbClr val="09B5B6"/>
                </a:solidFill>
                <a:highlight>
                  <a:srgbClr val="FFFF00"/>
                </a:highlight>
                <a:latin typeface="+mj-lt"/>
              </a:rPr>
              <a:t>7</a:t>
            </a:r>
            <a:r>
              <a:rPr lang="en-US" sz="2000">
                <a:solidFill>
                  <a:schemeClr val="tx1"/>
                </a:solidFill>
                <a:highlight>
                  <a:srgbClr val="FFFF00"/>
                </a:highlight>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0BA76A11-FD08-FB97-4285-5481046F62A8}"/>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1E910AC-D0B4-186F-376A-3D10AFDD327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BCEF92F9-9C69-2108-5996-EFDBECFC0F3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C07C4E58-A003-A43D-1BF8-9D8FE7EBD204}"/>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AF5A9B4-0A8F-1B62-AD58-6E5E707EC19E}"/>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20990861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9347D-22E7-6DA4-7AFD-AF050FCB669C}"/>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97122C09-7971-29DF-7BCF-18CE418231C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E16F6A6F-5394-613A-E35B-186CFF16FD7C}"/>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4E892C0E-642D-53BA-BAFC-D333ABC7FA1A}"/>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D7EBD698-1141-ED4C-5459-CBEFB24DEC8D}"/>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5A65EFE3-9A9C-A0C3-E596-3D12AFA1ADF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2157B1F-5334-76BB-A193-829ACAEA968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3C719D9-B3ED-A374-ACAF-9A34093B515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FFFF0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4B866CF8-22A9-EB3C-5492-B3FF4C33CD73}"/>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7BD018BC-6C03-EB0A-C12C-48BB225EA042}"/>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7D06B3FF-FC11-1900-08ED-706C2624004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2575F594-C670-9C0D-3EE4-711C02241C0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Tree>
    <p:extLst>
      <p:ext uri="{BB962C8B-B14F-4D97-AF65-F5344CB8AC3E}">
        <p14:creationId xmlns:p14="http://schemas.microsoft.com/office/powerpoint/2010/main" val="1692879079"/>
      </p:ext>
    </p:extLst>
  </p:cSld>
  <p:clrMapOvr>
    <a:masterClrMapping/>
  </p:clrMapOvr>
  <p:transition>
    <p:fade/>
  </p:transition>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79613-7CCE-E4EC-18C0-B52D20589E6A}"/>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0A987436-EF4E-56E2-3098-3945F93D7537}"/>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6E09C31-6A42-A1B2-5F16-B1501CBA11A0}"/>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6B506EB6-B954-D757-3405-76BA60EE7991}"/>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6E5B9C77-39B0-F961-1269-F15A804D08AC}"/>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863A01CF-0BF1-0952-57F8-51683F581E6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228D7D8-6EFC-18F4-DCFA-C52BA5CE1A6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FC41F60-DC27-5E9C-CCDA-8AE942D3AE2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int</a:t>
            </a:r>
            <a:r>
              <a:rPr lang="en-US" sz="2000">
                <a:solidFill>
                  <a:schemeClr val="tx1"/>
                </a:solidFill>
                <a:highlight>
                  <a:srgbClr val="FFFF00"/>
                </a:highlight>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05FB9B23-43BA-F40D-DBFC-6C389DA858C9}"/>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503E5849-F6BE-EB58-54EA-7C7B415FDE7A}"/>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DE531F0B-E9FC-C872-538D-9B17346FDC63}"/>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2473A352-1887-0E08-80BB-7D55ADD9F2D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20C59F17-DAEA-B1A9-AF6C-0CB42A270CD0}"/>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B7701651-AFF1-5115-0BD8-8A86BFAC14BA}"/>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tabLst>
                <a:tab pos="160338" algn="l"/>
              </a:tabLst>
            </a:pP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0405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3324F-67BB-95A6-5C80-91C2D1F44AB9}"/>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663B3431-6E75-2291-D7D0-D76AB0580F15}"/>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DD373778-CDE5-269B-57F2-FD4250C8A355}"/>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18FEFC85-A94D-9BE0-CE46-5B3177A03497}"/>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8F2EA99D-538C-0B68-4436-107600DDD8C6}"/>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C16BA90E-92F1-BEC5-A094-119BB984F24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E27E768C-194C-EC76-6E51-FA0E29E8DB1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F6246E6-4AEB-7D2E-A7AF-4E1F6C9D92F2}"/>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int</a:t>
            </a:r>
            <a:r>
              <a:rPr lang="en-US" sz="2000">
                <a:solidFill>
                  <a:schemeClr val="tx1"/>
                </a:solidFill>
                <a:highlight>
                  <a:srgbClr val="FFFF00"/>
                </a:highlight>
                <a:latin typeface="+mj-lt"/>
              </a:rPr>
              <a:t> b) {</a:t>
            </a:r>
          </a:p>
          <a:p>
            <a:r>
              <a:rPr lang="en-US" sz="2000">
                <a:solidFill>
                  <a:schemeClr val="tx1"/>
                </a:solidFill>
                <a:latin typeface="+mj-lt"/>
              </a:rPr>
              <a:t>    b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7BB782E7-1600-8264-5A2A-85F600FFF47D}"/>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EA0D1D4A-C221-C47D-C419-80DB926A33FF}"/>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2BDAC84F-3736-5857-365B-3852BA222D3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82DFA7CF-0107-A82E-8940-9E13061C61B1}"/>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CA94F16F-F548-3603-8804-800AF20FDD64}"/>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b</a:t>
            </a:r>
            <a:endParaRPr lang="en-US" sz="3200"/>
          </a:p>
        </p:txBody>
      </p:sp>
      <p:sp>
        <p:nvSpPr>
          <p:cNvPr id="13" name="Rectangle 12">
            <a:extLst>
              <a:ext uri="{FF2B5EF4-FFF2-40B4-BE49-F238E27FC236}">
                <a16:creationId xmlns:a16="http://schemas.microsoft.com/office/drawing/2014/main" id="{63A88505-8DB0-61F8-DFA7-6208332FC7A9}"/>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tabLst>
                <a:tab pos="160338" algn="l"/>
              </a:tabLst>
            </a:pP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39990490"/>
      </p:ext>
    </p:extLst>
  </p:cSld>
  <p:clrMapOvr>
    <a:masterClrMapping/>
  </p:clrMapOvr>
  <p:transition spd="slow">
    <p:push dir="u"/>
  </p:transition>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6F862-C7A9-0712-EF4E-56BF3F7B34AF}"/>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E7191E6E-1F80-00B2-0DAA-B2B00161D76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EB0246DD-2A6B-2A21-FC17-18C0CD1D4297}"/>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A1BECB9F-18BB-6439-8121-0927D3DBA0A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772CD16A-BAD6-D77F-0170-FF2DA7B9C8C4}"/>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A9F4B5D0-B24C-F616-BB3A-54ABC5737E7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D872754-C045-A3D0-B13C-42287A7A415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9BFA7B5-612F-4D2F-67B5-640638747222}"/>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int</a:t>
            </a:r>
            <a:r>
              <a:rPr lang="en-US" sz="2000">
                <a:solidFill>
                  <a:schemeClr val="tx1"/>
                </a:solidFill>
                <a:highlight>
                  <a:srgbClr val="FFFF00"/>
                </a:highlight>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AB0DC72E-3C31-D40D-F7AE-D54B262ABAD0}"/>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63082C71-BFF1-BEC5-5139-351C6352F7B7}"/>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1D8DD305-5E90-84CC-7E0A-9E6129689E83}"/>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5EB8DA51-D732-AB42-9B31-70E02814AA0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6C2626C6-F068-090F-2257-309DFAA919DE}"/>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04AE6DFA-CAB3-37F2-D9B6-982043C42BE5}"/>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tabLst>
                <a:tab pos="160338" algn="l"/>
              </a:tabLst>
            </a:pP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03403344"/>
      </p:ext>
    </p:extLst>
  </p:cSld>
  <p:clrMapOvr>
    <a:masterClrMapping/>
  </p:clrMapOvr>
  <p:transition spd="slow">
    <p:push dir="d"/>
  </p:transition>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8C093-73BA-1D25-2ABC-C41BB151802F}"/>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027A811D-29A7-87BA-B5B6-0EA68204659D}"/>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DEFF69A4-DC2C-FAF3-4AE3-4F70CFAD2B4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444F4BAB-8E01-709C-0C95-A31B7B1F154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38DFE434-F98A-F224-0D01-62314D3368FF}"/>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67936F09-5868-234F-83DC-9CCC2AE390E5}"/>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B933EB2-6AA0-9D04-BD83-EFFE8F590BA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4E3F381-A6E0-77B9-4252-0B6F1F4859D5}"/>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highlight>
                  <a:srgbClr val="FFFF00"/>
                </a:highlight>
                <a:latin typeface="+mj-lt"/>
              </a:rPr>
              <a:t>    a = </a:t>
            </a:r>
            <a:r>
              <a:rPr lang="en-US" sz="2000">
                <a:solidFill>
                  <a:srgbClr val="09B5B6"/>
                </a:solidFill>
                <a:highlight>
                  <a:srgbClr val="FFFF00"/>
                </a:highlight>
                <a:latin typeface="+mj-lt"/>
              </a:rPr>
              <a:t>8</a:t>
            </a:r>
            <a:r>
              <a:rPr lang="en-US" sz="2000">
                <a:solidFill>
                  <a:schemeClr val="tx1"/>
                </a:solidFill>
                <a:highlight>
                  <a:srgbClr val="FFFF00"/>
                </a:highlight>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DC6D42BE-DA9D-4D48-0AF1-843F19CD2518}"/>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8E9C9A8B-BBAF-8137-326B-A05B1CDFE63E}"/>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1E33A479-F4A6-2F04-2651-C4F5F824AA99}"/>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E79F85F8-482D-56F3-07C8-C9A2C4338FC9}"/>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74204278-A650-F600-51BA-348C87D85D37}"/>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F6FBB574-C7F9-7AE0-1DDD-7369FCFEFC87}"/>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8</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8534572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95203-FD05-24B5-E431-F828F11BF9F3}"/>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56499280-5B71-F024-B6FC-9EB9F8532E9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7BAFD088-35FD-81B5-45BC-6C05A024E6C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2056131-0B9D-748B-DDB4-551A0BFF8F83}"/>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E222D2E9-C09F-07B8-9AD4-7872936BC23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020B1255-C73B-BBC3-4F5D-2D3BC30615C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F8D4A60-7E93-CFE8-F491-13017B98AC1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54C1810-9BC1-A4D0-74B8-1BF5F5D1299D}"/>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highlight>
                  <a:srgbClr val="FFFF00"/>
                </a:highlight>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4ABBFEDB-FD30-F501-F5E9-599C990ED404}"/>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F88FB2AE-6C9E-D8A9-EABF-887FB1D2B8A1}"/>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974EF79C-BE2D-E09C-F30A-AEEB6768D4BE}"/>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631173A0-E6B1-F152-601F-AC9A02FDA5D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649BA605-CEBF-892B-00C9-62FA3396BD98}"/>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CD010E35-CF0A-A525-9732-287B866AB9CD}"/>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9027354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0F4DE-9D57-BFCE-B014-9063F3212FD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F5EDA26B-0100-2372-E318-803C4CDC049A}"/>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3F1ED9C-9C78-A7D3-7D6C-FA61D1FCAC6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6EE1F40-0620-85E9-33A5-D8484F40079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808000"/>
                </a:highlight>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AB41C257-98D4-9EB6-FB0F-5B178021B4E7}"/>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C5DF284D-E7E8-6289-5857-4A780A329BC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0F8F5D6-DC69-D032-EC7A-F9BA95745A8D}"/>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7A92568B-68DB-9F3C-8429-431C5AAD0742}"/>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297B79AA-ED30-93D8-4364-9A459DA7E554}"/>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1144914533"/>
      </p:ext>
    </p:extLst>
  </p:cSld>
  <p:clrMapOvr>
    <a:masterClrMapping/>
  </p:clrMapOvr>
  <p:transition>
    <p:fade/>
  </p:transition>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C41F8-A393-AE28-CFFF-0669037A69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B69CC23-0F12-F34E-665C-6CA22218F26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4A4FB94-39E1-1A12-DD09-D0DD11097B8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C9FACE4-16CD-483A-8F4B-8D820FCB601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highlight>
                  <a:srgbClr val="FFFF00"/>
                </a:highlight>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BC0B6991-51ED-660A-C9B4-BF2DCF281C46}"/>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BC892F93-92CA-7E75-B8B4-3793C0808DF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E49670F-44CD-DF17-99F5-4C899233112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9A4C06B6-6B27-DC3A-8E68-4EF7EBAE03DA}"/>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575FF276-91AF-363B-E2F6-0B6E917C99AB}"/>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309351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CAC07-4094-AF93-5EEA-85D0894E134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4E963C1F-5257-1AF6-E715-6524CE19C62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0F40FCB-57DC-37A0-AA89-F07508421DF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10BFE92-047D-6FAA-869B-7E7C573CF80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spTree>
    <p:extLst>
      <p:ext uri="{BB962C8B-B14F-4D97-AF65-F5344CB8AC3E}">
        <p14:creationId xmlns:p14="http://schemas.microsoft.com/office/powerpoint/2010/main" val="33603586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272119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8FFFC-0655-65A7-632B-197364F5CE5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0216B3-A38C-F5B5-5559-CA8553D2D4DF}"/>
              </a:ext>
            </a:extLst>
          </p:cNvPr>
          <p:cNvSpPr>
            <a:spLocks noGrp="1"/>
          </p:cNvSpPr>
          <p:nvPr>
            <p:ph type="title"/>
          </p:nvPr>
        </p:nvSpPr>
        <p:spPr/>
        <p:txBody>
          <a:bodyPr/>
          <a:lstStyle/>
          <a:p>
            <a:r>
              <a:rPr lang="en-US"/>
              <a:t>references are also</a:t>
            </a:r>
            <a:br>
              <a:rPr lang="en-US"/>
            </a:br>
            <a:r>
              <a:rPr lang="en-US"/>
              <a:t>passed by value</a:t>
            </a:r>
          </a:p>
        </p:txBody>
      </p:sp>
    </p:spTree>
    <p:extLst>
      <p:ext uri="{BB962C8B-B14F-4D97-AF65-F5344CB8AC3E}">
        <p14:creationId xmlns:p14="http://schemas.microsoft.com/office/powerpoint/2010/main" val="311516389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C2C58-0AE5-CF98-E57F-A27456C939E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69E1BB3-8F94-57DC-7A48-466F48E33B5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E81F0B1-0F82-3B2E-0BF2-361225E9901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699B4B3-E9D2-3D53-1BC6-1AFF2644E5C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spTree>
    <p:extLst>
      <p:ext uri="{BB962C8B-B14F-4D97-AF65-F5344CB8AC3E}">
        <p14:creationId xmlns:p14="http://schemas.microsoft.com/office/powerpoint/2010/main" val="397433622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7A295-D87D-7A56-79C4-61CFED9D6E4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D654B13-9091-29AB-078F-6B97F4E4168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D5D066D-0BC5-5F58-7FD4-2BC5723CB1E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58FD79F-0E2F-7C4E-578C-AFAAA5A4471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highlight>
                  <a:srgbClr val="FFFF00"/>
                </a:highlight>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42EE86A8-532C-E1DA-7ED4-A2517F243F7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7A85A46-88E5-1FE2-2976-36FB7905021E}"/>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2E532AB6-8BDC-C75C-665F-CAC3211049FD}"/>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Tree>
    <p:extLst>
      <p:ext uri="{BB962C8B-B14F-4D97-AF65-F5344CB8AC3E}">
        <p14:creationId xmlns:p14="http://schemas.microsoft.com/office/powerpoint/2010/main" val="245217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B1E5D-3796-C5DD-D49D-4C19B99C91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5732274-FCCC-092C-193C-EFC1D771E3D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75CC1A5-ECEC-4B21-8E2A-BF8D47C6382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F6DCABA-09C5-E8E6-5A5B-24C69164163D}"/>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highlight>
                  <a:srgbClr val="FFFF00"/>
                </a:highlight>
                <a:latin typeface="+mj-lt"/>
              </a:rPr>
              <a:t>  Thing</a:t>
            </a:r>
            <a:r>
              <a:rPr lang="en-US" sz="2000">
                <a:solidFill>
                  <a:schemeClr val="tx1"/>
                </a:solidFill>
                <a:highlight>
                  <a:srgbClr val="FFFF00"/>
                </a:highlight>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7B1DE99-20A1-6937-3AD7-EF0AE943F14F}"/>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DD36DF5D-4799-2045-3B16-4BEE73E16357}"/>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FEA8BAF-6E26-041D-65ED-D73D19C1923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51027DE3-534E-29D1-2844-2C8A93967E35}"/>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826436DA-0998-C761-F430-529B3DF609AA}"/>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97143326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306F1-028C-E535-0F7A-E5C769692E8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D0A0466-0D2C-46D9-3EC7-A9642C6AD04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E49D71C-9029-2C2C-DA14-EF8C58D3EB3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09758DB-4299-57FB-510D-4ED8B4AEF6C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highlight>
                  <a:srgbClr val="FFFF00"/>
                </a:highlight>
                <a:latin typeface="+mj-lt"/>
              </a:rPr>
              <a:t>  a = new </a:t>
            </a:r>
            <a:r>
              <a:rPr lang="en-US" sz="2000">
                <a:solidFill>
                  <a:srgbClr val="00007F"/>
                </a:solidFill>
                <a:highlight>
                  <a:srgbClr val="FFFF00"/>
                </a:highlight>
                <a:latin typeface="+mj-lt"/>
              </a:rPr>
              <a:t>Thing</a:t>
            </a:r>
            <a:r>
              <a:rPr lang="en-US" sz="2000">
                <a:solidFill>
                  <a:schemeClr val="tx1"/>
                </a:solidFill>
                <a:highlight>
                  <a:srgbClr val="FFFF00"/>
                </a:highlight>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77B1CC24-6566-09B9-4C46-2F9BC143807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F512BEF-27F1-AA7D-6B76-FE28385DCD9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8E83FF8B-C86F-27BD-C905-55F69B7CE3B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051F440E-ED4D-25DE-D514-D91A96158D07}"/>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A0B4187A-16BF-30B7-0557-F68702D98AF8}"/>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D17553CE-8236-E093-8706-A216E09419F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C050E651-B5C7-0980-A188-4231C068AD9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97A5BF2-40E4-FFC2-2ACB-3EA37A9C16FF}"/>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47CEC4F8-49CC-7372-99F0-021BC91447C7}"/>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02D0D8F4-B189-82B3-AAAB-F53FC08A249F}"/>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8079561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09404-D7D4-3088-AB18-DE187745D6D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E0A29039-C809-7966-56C8-2CDE5B5B390A}"/>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61D041A-44FB-0631-9692-B3B8CAC460D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908023D-9DCD-F953-5244-8CEAD27FBE64}"/>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highlight>
                  <a:srgbClr val="FFFF00"/>
                </a:highlight>
                <a:latin typeface="+mj-lt"/>
              </a:rPr>
              <a:t>  a.x = </a:t>
            </a:r>
            <a:r>
              <a:rPr lang="en-US" sz="2000">
                <a:solidFill>
                  <a:srgbClr val="09B5B6"/>
                </a:solidFill>
                <a:highlight>
                  <a:srgbClr val="FFFF00"/>
                </a:highlight>
                <a:latin typeface="+mj-lt"/>
              </a:rPr>
              <a:t>3.0</a:t>
            </a:r>
            <a:r>
              <a:rPr lang="en-US" sz="2000">
                <a:solidFill>
                  <a:schemeClr val="tx1"/>
                </a:solidFill>
                <a:highlight>
                  <a:srgbClr val="FFFF00"/>
                </a:highlight>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29C4EA7-E404-F78E-479B-ABCEAA73F5B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B1852D94-A34C-929B-AC77-D7C2AD79FDDC}"/>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290DD0B0-E3E1-E9A1-BA97-D3207065D572}"/>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74380210-2BF1-C3DF-97BA-AB346DEE4DAB}"/>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EC9A49C0-9239-4109-47D3-733AE204CCEC}"/>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88007F54-B7EB-3926-66A9-7FA129A7BF6A}"/>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04DDF6A4-9AAC-0857-14AA-AECB3D3378D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381A53D6-F4F8-D3B6-D3FE-83247F29FFA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E6A65AB-DEE7-FBC5-9436-971CD2BD07C3}"/>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61D86A25-7C6C-76F6-188E-F7E06E9764EB}"/>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5095048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DCF21-65E6-44E5-4247-27784178DC2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3E3704A-3BA4-98FE-C8CA-BE4519DD0E6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9AAB4F1-445A-90A1-4B08-B38CF731979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5C8E119-AA04-8A95-0E43-8821A80E675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FFFF0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EF8C2046-06CF-A539-2069-C11ED97064AE}"/>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C71046F-B298-92A3-1DBE-098A89F8A958}"/>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65706656-3EE3-84EF-D302-39FBA6833972}"/>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B4226564-85A1-0646-FFF0-8E2933ACAA0C}"/>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04DFD0B3-B14F-F061-53B8-8B1614602704}"/>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15741EB0-7F18-D897-643D-D2BCAE9737B8}"/>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09DD48FC-4A64-05EE-EC4B-693419788368}"/>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94E8133-ED81-053A-40FF-3B24A7D23771}"/>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5F440462-95B6-E7CA-E9CE-B0FBEF5E4954}"/>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69E3B793-26BF-F277-C513-377E1FCC217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CA02AD60-BC49-2BD3-AC9D-BE71A6254C71}"/>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DAF7D5AD-00ED-61DE-BD01-80B6158F544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A6772FA7-3B88-7B14-DECF-539EB9296591}"/>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Tree>
    <p:extLst>
      <p:ext uri="{BB962C8B-B14F-4D97-AF65-F5344CB8AC3E}">
        <p14:creationId xmlns:p14="http://schemas.microsoft.com/office/powerpoint/2010/main" val="17215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67592-5E4A-6F5A-BFB2-DBAAAF5CB92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96F44D1-5E77-9BBF-6831-A74EBAF7675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E2DD6569-3885-C948-0364-78B4DA176C0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F6D1D4D-8325-3ABE-2D7C-B092C7E2AE5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Thing</a:t>
            </a:r>
            <a:r>
              <a:rPr lang="en-US" sz="2000">
                <a:solidFill>
                  <a:schemeClr val="tx1"/>
                </a:solidFill>
                <a:highlight>
                  <a:srgbClr val="FFFF00"/>
                </a:highlight>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5EE754D-BB9E-FEA1-0EAD-37780D58A37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39B0CEA1-A94C-FE22-CA10-AD3AEE10961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C32B4BF5-B770-DC7E-30F2-6F9D3B66891C}"/>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671D1E92-A8FC-01E1-8466-0632B5FEB858}"/>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292C7E31-7213-D526-CB2B-74B3B98183FB}"/>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0E0B26AD-B799-84EB-F2AD-CE62560B6DCF}"/>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3867EA95-218D-963B-8551-9BACE919864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54942A04-9FDD-1B7B-FC0C-CF7E30ACCA26}"/>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099A3509-03D9-3A45-4CC3-6A7EDF0299EC}"/>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54135C8E-2A12-A120-EF44-BC254BAD46CD}"/>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ACF77EBD-9323-1E42-08D3-F50581F6AB4E}"/>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5762C86E-D2C1-342A-31DA-04D3DFB2941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660A1CC9-44F7-02E4-15D3-4E3B8AC59596}"/>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1D64DA99-2767-02D4-E6C1-1A0E3235AC1C}"/>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cxnSp>
        <p:nvCxnSpPr>
          <p:cNvPr id="18" name="Straight Arrow Connector 10">
            <a:extLst>
              <a:ext uri="{FF2B5EF4-FFF2-40B4-BE49-F238E27FC236}">
                <a16:creationId xmlns:a16="http://schemas.microsoft.com/office/drawing/2014/main" id="{B935D828-7FFB-6DF9-3FB5-A8E7B044DDFA}"/>
              </a:ext>
            </a:extLst>
          </p:cNvPr>
          <p:cNvCxnSpPr>
            <a:cxnSpLocks/>
            <a:stCxn id="19" idx="2"/>
            <a:endCxn id="11" idx="1"/>
          </p:cNvCxnSpPr>
          <p:nvPr/>
        </p:nvCxnSpPr>
        <p:spPr>
          <a:xfrm rot="16200000" flipH="1">
            <a:off x="1474504" y="2617701"/>
            <a:ext cx="2553068" cy="107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9" name="Rectangle 18">
            <a:extLst>
              <a:ext uri="{FF2B5EF4-FFF2-40B4-BE49-F238E27FC236}">
                <a16:creationId xmlns:a16="http://schemas.microsoft.com/office/drawing/2014/main" id="{3EBFD720-1AA8-C9A7-FCD5-73BE41C47798}"/>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8259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A9B09-3826-15DB-FEEF-37DD68BE14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A28C684-8A37-2FF6-4DFE-6AC1C9881FE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5088940-7872-45EE-9EFF-2C0F38AE928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386B448-8DFC-0C34-6D1B-779D90F846F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highlight>
                  <a:srgbClr val="FFFF00"/>
                </a:highlight>
                <a:latin typeface="+mj-lt"/>
              </a:rPr>
              <a:t>  a.y = </a:t>
            </a:r>
            <a:r>
              <a:rPr lang="en-US" sz="2000">
                <a:solidFill>
                  <a:srgbClr val="09B5B6"/>
                </a:solidFill>
                <a:highlight>
                  <a:srgbClr val="FFFF00"/>
                </a:highlight>
                <a:latin typeface="+mj-lt"/>
              </a:rPr>
              <a:t>4.0</a:t>
            </a:r>
            <a:r>
              <a:rPr lang="en-US" sz="2000">
                <a:solidFill>
                  <a:schemeClr val="tx1"/>
                </a:solidFill>
                <a:highlight>
                  <a:srgbClr val="FFFF00"/>
                </a:highlight>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59FB0AE-2089-E044-738E-D547FC112525}"/>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4C76884-5604-A4C3-ABD4-6F7FF583C38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0A4F8045-E282-668E-0339-E3D2EC8C08A3}"/>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301E54EC-C9A5-8219-642C-90DCBAB7DB76}"/>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64A9151-AAB0-2A86-0DDE-BBC0010D3D87}"/>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35018B78-4517-55F1-1F61-294A4D2CF9E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A41070BC-C3A0-CFBA-2290-ED3F1509305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935E8153-243C-D444-A1F7-A7A4577CCD08}"/>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cs typeface="Consolas" panose="020B0609020204030204" pitchFamily="49" charset="0"/>
              </a:rPr>
              <a:t>4.0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76A846FA-A6C3-91F7-635C-C08EB9C7A348}"/>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B977A755-2534-391B-C93B-39CB2C80945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538854A6-4BB1-BE9D-4DD3-37B55975D3E8}"/>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DA4B37BC-FDA7-FAE3-3AEF-D88964025F1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48AB1E14-4F83-E4F3-0862-F0B027FBBEFC}"/>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91BEAD83-4E3B-C2E9-E8E5-DD8584748678}"/>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cxnSp>
        <p:nvCxnSpPr>
          <p:cNvPr id="18" name="Straight Arrow Connector 10">
            <a:extLst>
              <a:ext uri="{FF2B5EF4-FFF2-40B4-BE49-F238E27FC236}">
                <a16:creationId xmlns:a16="http://schemas.microsoft.com/office/drawing/2014/main" id="{064AA1CE-2BD9-7C4E-3B84-FE4B5E7C1A24}"/>
              </a:ext>
            </a:extLst>
          </p:cNvPr>
          <p:cNvCxnSpPr>
            <a:cxnSpLocks/>
            <a:stCxn id="19" idx="2"/>
            <a:endCxn id="11" idx="1"/>
          </p:cNvCxnSpPr>
          <p:nvPr/>
        </p:nvCxnSpPr>
        <p:spPr>
          <a:xfrm rot="16200000" flipH="1">
            <a:off x="1474504" y="2617701"/>
            <a:ext cx="2553068" cy="107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9" name="Rectangle 18">
            <a:extLst>
              <a:ext uri="{FF2B5EF4-FFF2-40B4-BE49-F238E27FC236}">
                <a16:creationId xmlns:a16="http://schemas.microsoft.com/office/drawing/2014/main" id="{A24C8F66-E5B3-62E8-49B1-682242AC0091}"/>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1799617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FEE92-3236-5844-7C0F-C73DD179FE2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02F7B72-4C32-B84B-0DF9-78B148223BB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CEF3634-E23B-F4AF-594D-E567F7A8683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5E1EFF0-DE4D-F727-3FFD-22167D41F2F3}"/>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highlight>
                  <a:srgbClr val="FFFF00"/>
                </a:highlight>
                <a:latin typeface="+mj-lt"/>
              </a:rPr>
              <a:t>  a = </a:t>
            </a:r>
            <a:r>
              <a:rPr lang="en-US" sz="2000">
                <a:solidFill>
                  <a:srgbClr val="0432FF"/>
                </a:solidFill>
                <a:highlight>
                  <a:srgbClr val="FFFF00"/>
                </a:highlight>
                <a:latin typeface="+mj-lt"/>
              </a:rPr>
              <a:t>null</a:t>
            </a:r>
            <a:r>
              <a:rPr lang="en-US" sz="2000">
                <a:solidFill>
                  <a:schemeClr val="tx1"/>
                </a:solidFill>
                <a:highlight>
                  <a:srgbClr val="FFFF00"/>
                </a:highlight>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B15166B-B9D6-7A4B-EE70-19D890901D39}"/>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5D9C140-4497-D145-8135-79C728E741F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B2F94C76-3FF2-A0BE-35F5-A5E36961DA74}"/>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89FB3905-3E28-0D27-BA32-3F37192406F2}"/>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2284CC2-E7F3-2C9D-415A-FF04A7FF6566}"/>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4B473BC3-BC2F-6B3A-07B1-4D96BC62E51F}"/>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88966FE8-607A-93C6-A63C-A6E2274357D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2AA1BFF5-13FF-EF48-9D5E-1E63700A614D}"/>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656CC27F-5294-7E6A-BCB6-D221ED02F423}"/>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C08D2B67-8021-2875-8C55-5F40E7FA9E29}"/>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75D45105-061F-CEC9-FB23-9F5F4551284D}"/>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03391405-3088-4BFB-12E3-74DC1269D79F}"/>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3C2FD0F3-4E32-6BDD-0AD6-EB439BCEDC5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D386B8DF-0778-89F6-A7D9-55BA19602934}"/>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sp>
        <p:nvSpPr>
          <p:cNvPr id="19" name="Rectangle 18">
            <a:extLst>
              <a:ext uri="{FF2B5EF4-FFF2-40B4-BE49-F238E27FC236}">
                <a16:creationId xmlns:a16="http://schemas.microsoft.com/office/drawing/2014/main" id="{473918A2-04F1-2FE3-4F2C-9BA5A6AF2360}"/>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0x00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412019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809D0-88F2-61A3-49FC-363BC7DB25F7}"/>
            </a:ext>
          </a:extLst>
        </p:cNvPr>
        <p:cNvGrpSpPr/>
        <p:nvPr/>
      </p:nvGrpSpPr>
      <p:grpSpPr>
        <a:xfrm>
          <a:off x="0" y="0"/>
          <a:ext cx="0" cy="0"/>
          <a:chOff x="0" y="0"/>
          <a:chExt cx="0" cy="0"/>
        </a:xfrm>
      </p:grpSpPr>
      <p:pic>
        <p:nvPicPr>
          <p:cNvPr id="1026" name="Picture 2" descr="YARN | I voted for Team Alpha Wolf Squadron. | Shrek the Third (2007) |  Video clips by quotes | 91197c07 | 紗">
            <a:extLst>
              <a:ext uri="{FF2B5EF4-FFF2-40B4-BE49-F238E27FC236}">
                <a16:creationId xmlns:a16="http://schemas.microsoft.com/office/drawing/2014/main" id="{AA62D97A-A3FE-F080-60A0-AE0848D160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0" y="1143000"/>
            <a:ext cx="508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8297469"/>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2F2DC-62F6-A3E1-B5AB-1E9BD07477F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A0D8E7A-051C-D114-4929-D09514E0AF8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C817DDD-FE86-7EEB-3E73-8D3C85F16BD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3DE8C54-5367-EDA7-79C9-B7E5D2628B05}"/>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highlight>
                  <a:srgbClr val="FFFF00"/>
                </a:highlight>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ED9328C6-B149-B004-4942-2A803D1AC59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8DC74DC-E0CF-A360-BE59-6C0919FD866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11060A4F-BF56-58C6-D6E1-B2CC3B5C886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7B4A5ADB-215F-023E-C83B-BDC029090B95}"/>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36708785-1408-D589-2F8A-262E464D553A}"/>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0B1E6695-B2A7-51E7-5294-26C3E315CEB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6704D016-C123-6FE3-A3D2-5705524B8D4A}"/>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7467ABBD-275C-3DE5-1521-B760CD9DE721}"/>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2068712-46DC-32A1-7922-9B9E3DE49EC1}"/>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90DA31C6-77AE-7CC0-27F1-724EFF18E628}"/>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5C607F2C-F93C-DA93-3FF1-DEF18CD0545D}"/>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0F93D48B-6071-1D0F-D002-3ECCF2A3DC47}"/>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EBC8FA73-1BCE-8E31-887D-7AF9DE29742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67692C2D-4F6F-EA63-75DA-B37AFD3A924A}"/>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sp>
        <p:nvSpPr>
          <p:cNvPr id="19" name="Rectangle 18">
            <a:extLst>
              <a:ext uri="{FF2B5EF4-FFF2-40B4-BE49-F238E27FC236}">
                <a16:creationId xmlns:a16="http://schemas.microsoft.com/office/drawing/2014/main" id="{CE538AAA-B45F-88B5-0CFF-34F954217E49}"/>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mj-lt"/>
              </a:rPr>
              <a:t>0x00</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5010187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E1B77-B5BA-FCDD-1994-C6E069DB851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D7B0341-7ABB-0518-D48E-3BBBC3CBF93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38AC7B3-5040-5E4A-89FA-C51F57B79DC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BE8ED01-6729-33B6-98D9-3F4AA695D64F}"/>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80800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5234E4BE-094A-E8DB-F40B-F769538031E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B2A7BAF-4939-18DF-422D-4EB99034A84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826624A6-3DEB-554A-64D4-4F35B4F99C6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1A34F34B-B723-2E0E-A74D-78025B24BD5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E18CCF61-ECF7-59CE-5CCE-4EF6CCEE759E}"/>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3D3E5055-DBCC-CF46-7429-DCB708977A6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10398C5C-9E14-A395-4F4B-7107F2CA88AD}"/>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73EAEB73-9585-D4D2-341B-9BF7A9AE780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77B2A03-88BA-272C-77AA-1CB1E7B3A940}"/>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259AF930-E1FC-6171-6106-47FDB5E792F2}"/>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53863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88E27-5BA1-9669-BDD3-5C9AFAA15DA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B3C8743-1266-D769-349B-B7386394FF6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9E144565-5230-0ECB-7F34-77BC7D2ABBF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1133E87-7CA7-A0CF-C6A2-359C6C6A3AE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highlight>
                  <a:srgbClr val="FFFF00"/>
                </a:highlight>
                <a:latin typeface="+mj-lt"/>
              </a:rPr>
              <a:t>  a.y = </a:t>
            </a:r>
            <a:r>
              <a:rPr lang="en-US" sz="2000">
                <a:solidFill>
                  <a:srgbClr val="09B5B6"/>
                </a:solidFill>
                <a:highlight>
                  <a:srgbClr val="FFFF00"/>
                </a:highlight>
                <a:latin typeface="+mj-lt"/>
              </a:rPr>
              <a:t>5.0</a:t>
            </a:r>
            <a:r>
              <a:rPr lang="en-US" sz="2000">
                <a:solidFill>
                  <a:schemeClr val="tx1"/>
                </a:solidFill>
                <a:highlight>
                  <a:srgbClr val="FFFF00"/>
                </a:highlight>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6131A01-1001-37B0-112D-1F84E137B19D}"/>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52526CF-19B7-55D7-4046-43B6DCBCB2B3}"/>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7D8989FE-9657-D955-1AD7-89B7AEE9789B}"/>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600991FD-9878-1EB5-4703-C230E56B462E}"/>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0D573EC-D5E3-69CA-17E3-99C08901FF8A}"/>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C5126FCA-E062-29A5-F7F9-8BEC4B88D8F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472018DD-3702-12A0-9AC7-FD7638FB23AC}"/>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B240F44-0654-B6EE-B0E5-2E8BA23C361C}"/>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cs typeface="Consolas" panose="020B0609020204030204" pitchFamily="49" charset="0"/>
              </a:rPr>
              <a:t>5.0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E2844F72-3D3E-CB7B-1AAC-D1B8A2A041FE}"/>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012B3455-EA4B-1304-6BAA-71B8E55CC65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2369365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9BB05-AF4E-AC3B-6F30-732DFF4A5B7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007CDFD-F7A7-96E4-F115-4AB74CADCCF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C9C74B7-F983-DF8E-290C-65E0E4E60CD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EF59481-2BA9-E9DD-6C0F-DF4B87EE68F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highlight>
                  <a:srgbClr val="FFFF00"/>
                </a:highlight>
                <a:latin typeface="+mj-lt"/>
              </a:rPr>
              <a:t>}</a:t>
            </a:r>
          </a:p>
        </p:txBody>
      </p:sp>
      <p:grpSp>
        <p:nvGrpSpPr>
          <p:cNvPr id="9" name="Group 8">
            <a:extLst>
              <a:ext uri="{FF2B5EF4-FFF2-40B4-BE49-F238E27FC236}">
                <a16:creationId xmlns:a16="http://schemas.microsoft.com/office/drawing/2014/main" id="{039E8C8A-717A-7453-368A-216C0609A1C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6A16432-8526-46C1-6EB1-6EDD1C7928D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ED193A6-7825-F49A-300E-0354089161C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99AB8D12-C901-6A65-5E20-E1D1AD3E2B6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31DE912B-8123-5598-0427-1280AF0670CC}"/>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9C92040F-62E6-64AB-DFC0-CE3831D7F20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F7FAE4F1-CF4D-D32F-A7F8-11DCF7ADCBB6}"/>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FF6A7EB6-81FD-02EA-FF80-9F30BBD33B9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9B6E6E28-6396-57E3-3931-E4A4229459F8}"/>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DD4165AD-907C-4570-7A18-E71A849DD0B7}"/>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8073969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0C14B-A7FA-2513-4CBB-77CBF4BBDDE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B9DA95A-8AD9-E1F8-E187-B806C1CBEBF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8EC95125-3C2E-E0C1-5AD2-2032B443CD5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CB97501-F7BF-D1C1-684E-A32CE3BA3497}"/>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sp>
        <p:nvSpPr>
          <p:cNvPr id="11" name="Rectangle 10">
            <a:extLst>
              <a:ext uri="{FF2B5EF4-FFF2-40B4-BE49-F238E27FC236}">
                <a16:creationId xmlns:a16="http://schemas.microsoft.com/office/drawing/2014/main" id="{849D6500-2BD3-D2B5-9464-760E4FAB05BB}"/>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3" name="Rectangle 12">
            <a:extLst>
              <a:ext uri="{FF2B5EF4-FFF2-40B4-BE49-F238E27FC236}">
                <a16:creationId xmlns:a16="http://schemas.microsoft.com/office/drawing/2014/main" id="{35A635F4-D834-EFEA-E9D5-079938B77FF8}"/>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304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5F258-51DA-0681-4A6F-1DDB65B0D0D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F0B535B-BEB8-D526-5184-E115A3AA86D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3EDBD78B-723E-59A1-CDBE-9365A353D1D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7276FE5-842C-7F72-CAF8-09F74ECFCFE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5" name="Group 4">
            <a:extLst>
              <a:ext uri="{FF2B5EF4-FFF2-40B4-BE49-F238E27FC236}">
                <a16:creationId xmlns:a16="http://schemas.microsoft.com/office/drawing/2014/main" id="{B6C09746-DBD8-E2AE-A815-6D0301E317FE}"/>
              </a:ext>
            </a:extLst>
          </p:cNvPr>
          <p:cNvGrpSpPr/>
          <p:nvPr/>
        </p:nvGrpSpPr>
        <p:grpSpPr>
          <a:xfrm>
            <a:off x="2751578" y="3629884"/>
            <a:ext cx="2071728" cy="531180"/>
            <a:chOff x="2751578" y="3629884"/>
            <a:chExt cx="2071728" cy="531180"/>
          </a:xfrm>
        </p:grpSpPr>
        <p:sp>
          <p:nvSpPr>
            <p:cNvPr id="11" name="Rectangle 10">
              <a:extLst>
                <a:ext uri="{FF2B5EF4-FFF2-40B4-BE49-F238E27FC236}">
                  <a16:creationId xmlns:a16="http://schemas.microsoft.com/office/drawing/2014/main" id="{CC34449D-8847-9B15-FA71-D3ABF5B6FD6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3" name="Rectangle 12">
              <a:extLst>
                <a:ext uri="{FF2B5EF4-FFF2-40B4-BE49-F238E27FC236}">
                  <a16:creationId xmlns:a16="http://schemas.microsoft.com/office/drawing/2014/main" id="{296538CA-0D74-EDAA-0741-B4978E30AB29}"/>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grpSp>
      <p:sp>
        <p:nvSpPr>
          <p:cNvPr id="4" name="TextBox 3">
            <a:extLst>
              <a:ext uri="{FF2B5EF4-FFF2-40B4-BE49-F238E27FC236}">
                <a16:creationId xmlns:a16="http://schemas.microsoft.com/office/drawing/2014/main" id="{4602FC4E-F242-C09E-A75F-D22C30CC8F27}"/>
              </a:ext>
            </a:extLst>
          </p:cNvPr>
          <p:cNvSpPr txBox="1"/>
          <p:nvPr/>
        </p:nvSpPr>
        <p:spPr>
          <a:xfrm>
            <a:off x="3428837" y="3861555"/>
            <a:ext cx="468086" cy="1323439"/>
          </a:xfrm>
          <a:prstGeom prst="rect">
            <a:avLst/>
          </a:prstGeom>
          <a:noFill/>
        </p:spPr>
        <p:txBody>
          <a:bodyPr wrap="square">
            <a:spAutoFit/>
          </a:bodyPr>
          <a:lstStyle/>
          <a:p>
            <a:pPr algn="ctr"/>
            <a:r>
              <a:rPr kumimoji="0" lang="en-US" sz="8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lang="en-US" sz="8800"/>
          </a:p>
        </p:txBody>
      </p:sp>
    </p:spTree>
    <p:extLst>
      <p:ext uri="{BB962C8B-B14F-4D97-AF65-F5344CB8AC3E}">
        <p14:creationId xmlns:p14="http://schemas.microsoft.com/office/powerpoint/2010/main" val="278094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1+#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xit" presetSubtype="8" fill="hold" grpId="1" nodeType="clickEffect">
                                  <p:stCondLst>
                                    <p:cond delay="0"/>
                                  </p:stCondLst>
                                  <p:childTnLst>
                                    <p:anim calcmode="lin" valueType="num">
                                      <p:cBhvr additive="base">
                                        <p:cTn id="12" dur="3000"/>
                                        <p:tgtEl>
                                          <p:spTgt spid="4"/>
                                        </p:tgtEl>
                                        <p:attrNameLst>
                                          <p:attrName>ppt_x</p:attrName>
                                        </p:attrNameLst>
                                      </p:cBhvr>
                                      <p:tavLst>
                                        <p:tav tm="0">
                                          <p:val>
                                            <p:strVal val="ppt_x"/>
                                          </p:val>
                                        </p:tav>
                                        <p:tav tm="100000">
                                          <p:val>
                                            <p:strVal val="0-ppt_w/2"/>
                                          </p:val>
                                        </p:tav>
                                      </p:tavLst>
                                    </p:anim>
                                    <p:anim calcmode="lin" valueType="num">
                                      <p:cBhvr additive="base">
                                        <p:cTn id="13" dur="3000"/>
                                        <p:tgtEl>
                                          <p:spTgt spid="4"/>
                                        </p:tgtEl>
                                        <p:attrNameLst>
                                          <p:attrName>ppt_y</p:attrName>
                                        </p:attrNameLst>
                                      </p:cBhvr>
                                      <p:tavLst>
                                        <p:tav tm="0">
                                          <p:val>
                                            <p:strVal val="ppt_y"/>
                                          </p:val>
                                        </p:tav>
                                        <p:tav tm="100000">
                                          <p:val>
                                            <p:strVal val="ppt_y"/>
                                          </p:val>
                                        </p:tav>
                                      </p:tavLst>
                                    </p:anim>
                                    <p:set>
                                      <p:cBhvr>
                                        <p:cTn id="14" dur="1" fill="hold">
                                          <p:stCondLst>
                                            <p:cond delay="2999"/>
                                          </p:stCondLst>
                                        </p:cTn>
                                        <p:tgtEl>
                                          <p:spTgt spid="4"/>
                                        </p:tgtEl>
                                        <p:attrNameLst>
                                          <p:attrName>style.visibility</p:attrName>
                                        </p:attrNameLst>
                                      </p:cBhvr>
                                      <p:to>
                                        <p:strVal val="hidden"/>
                                      </p:to>
                                    </p:set>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par>
                                <p:cTn id="15" presetID="2" presetClass="exit" presetSubtype="8" fill="hold" nodeType="withEffect">
                                  <p:stCondLst>
                                    <p:cond delay="0"/>
                                  </p:stCondLst>
                                  <p:childTnLst>
                                    <p:anim calcmode="lin" valueType="num">
                                      <p:cBhvr additive="base">
                                        <p:cTn id="16" dur="3000"/>
                                        <p:tgtEl>
                                          <p:spTgt spid="5"/>
                                        </p:tgtEl>
                                        <p:attrNameLst>
                                          <p:attrName>ppt_x</p:attrName>
                                        </p:attrNameLst>
                                      </p:cBhvr>
                                      <p:tavLst>
                                        <p:tav tm="0">
                                          <p:val>
                                            <p:strVal val="ppt_x"/>
                                          </p:val>
                                        </p:tav>
                                        <p:tav tm="100000">
                                          <p:val>
                                            <p:strVal val="0-ppt_w/2"/>
                                          </p:val>
                                        </p:tav>
                                      </p:tavLst>
                                    </p:anim>
                                    <p:anim calcmode="lin" valueType="num">
                                      <p:cBhvr additive="base">
                                        <p:cTn id="17" dur="3000"/>
                                        <p:tgtEl>
                                          <p:spTgt spid="5"/>
                                        </p:tgtEl>
                                        <p:attrNameLst>
                                          <p:attrName>ppt_y</p:attrName>
                                        </p:attrNameLst>
                                      </p:cBhvr>
                                      <p:tavLst>
                                        <p:tav tm="0">
                                          <p:val>
                                            <p:strVal val="ppt_y"/>
                                          </p:val>
                                        </p:tav>
                                        <p:tav tm="100000">
                                          <p:val>
                                            <p:strVal val="ppt_y"/>
                                          </p:val>
                                        </p:tav>
                                      </p:tavLst>
                                    </p:anim>
                                    <p:set>
                                      <p:cBhvr>
                                        <p:cTn id="18" dur="1" fill="hold">
                                          <p:stCondLst>
                                            <p:cond delay="2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5A971-36DA-1102-6502-57EFA2E6B79E}"/>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101B0FCA-693C-5ABB-49EC-98100B03581C}"/>
              </a:ext>
            </a:extLst>
          </p:cNvPr>
          <p:cNvSpPr>
            <a:spLocks noGrp="1"/>
          </p:cNvSpPr>
          <p:nvPr>
            <p:ph type="title"/>
          </p:nvPr>
        </p:nvSpPr>
        <p:spPr>
          <a:xfrm>
            <a:off x="457200" y="254916"/>
            <a:ext cx="8229600" cy="1893924"/>
          </a:xfrm>
        </p:spPr>
        <p:txBody>
          <a:bodyPr/>
          <a:lstStyle/>
          <a:p>
            <a:pPr>
              <a:tabLst>
                <a:tab pos="7769225" algn="l"/>
              </a:tabLst>
            </a:pPr>
            <a:r>
              <a:rPr lang="en-US" sz="8800"/>
              <a:t>Week03c</a:t>
            </a:r>
          </a:p>
        </p:txBody>
      </p:sp>
      <p:sp>
        <p:nvSpPr>
          <p:cNvPr id="6" name="Content Placeholder 5">
            <a:extLst>
              <a:ext uri="{FF2B5EF4-FFF2-40B4-BE49-F238E27FC236}">
                <a16:creationId xmlns:a16="http://schemas.microsoft.com/office/drawing/2014/main" id="{5DED133A-E790-7F5C-1329-6A98B256D10A}"/>
              </a:ext>
            </a:extLst>
          </p:cNvPr>
          <p:cNvSpPr>
            <a:spLocks noGrp="1"/>
          </p:cNvSpPr>
          <p:nvPr>
            <p:ph sz="quarter" idx="10"/>
          </p:nvPr>
        </p:nvSpPr>
        <p:spPr>
          <a:xfrm>
            <a:off x="457200" y="1993732"/>
            <a:ext cx="8229600" cy="2894013"/>
          </a:xfrm>
        </p:spPr>
        <p:txBody>
          <a:bodyPr>
            <a:noAutofit/>
          </a:bodyPr>
          <a:lstStyle/>
          <a:p>
            <a:r>
              <a:rPr lang="en-US"/>
              <a:t>String</a:t>
            </a:r>
          </a:p>
          <a:p>
            <a:r>
              <a:rPr lang="en-US"/>
              <a:t>HW03 questions</a:t>
            </a:r>
          </a:p>
          <a:p>
            <a:r>
              <a:rPr lang="en-US"/>
              <a:t>review</a:t>
            </a:r>
          </a:p>
        </p:txBody>
      </p:sp>
      <p:sp>
        <p:nvSpPr>
          <p:cNvPr id="2" name="TextBox 1">
            <a:extLst>
              <a:ext uri="{FF2B5EF4-FFF2-40B4-BE49-F238E27FC236}">
                <a16:creationId xmlns:a16="http://schemas.microsoft.com/office/drawing/2014/main" id="{C89DCB8A-C7F3-5184-F840-7150CAA0D615}"/>
              </a:ext>
            </a:extLst>
          </p:cNvPr>
          <p:cNvSpPr txBox="1"/>
          <p:nvPr/>
        </p:nvSpPr>
        <p:spPr>
          <a:xfrm>
            <a:off x="5806967" y="4649387"/>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69CED0B6-6773-09CD-9848-4CB8B7477878}"/>
              </a:ext>
            </a:extLst>
          </p:cNvPr>
          <p:cNvSpPr txBox="1"/>
          <p:nvPr/>
        </p:nvSpPr>
        <p:spPr>
          <a:xfrm>
            <a:off x="7345935" y="1564208"/>
            <a:ext cx="1202991"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13" name="TextBox 12">
            <a:extLst>
              <a:ext uri="{FF2B5EF4-FFF2-40B4-BE49-F238E27FC236}">
                <a16:creationId xmlns:a16="http://schemas.microsoft.com/office/drawing/2014/main" id="{884D7B4F-2729-A7B1-7FF4-B3C4D9AB5336}"/>
              </a:ext>
            </a:extLst>
          </p:cNvPr>
          <p:cNvSpPr txBox="1"/>
          <p:nvPr/>
        </p:nvSpPr>
        <p:spPr>
          <a:xfrm>
            <a:off x="4572000" y="1818149"/>
            <a:ext cx="3673061" cy="461665"/>
          </a:xfrm>
          <a:prstGeom prst="rect">
            <a:avLst/>
          </a:prstGeom>
          <a:noFill/>
        </p:spPr>
        <p:txBody>
          <a:bodyPr wrap="square" rtlCol="0">
            <a:spAutoFit/>
          </a:bodyPr>
          <a:lstStyle/>
          <a:p>
            <a:r>
              <a:rPr lang="en-US" sz="2400" b="1">
                <a:solidFill>
                  <a:srgbClr val="F80B8D"/>
                </a:solidFill>
              </a:rPr>
              <a:t>Today is Fun Friday!</a:t>
            </a:r>
          </a:p>
        </p:txBody>
      </p:sp>
      <p:sp>
        <p:nvSpPr>
          <p:cNvPr id="14" name="TextBox 13">
            <a:extLst>
              <a:ext uri="{FF2B5EF4-FFF2-40B4-BE49-F238E27FC236}">
                <a16:creationId xmlns:a16="http://schemas.microsoft.com/office/drawing/2014/main" id="{2A10DB46-B4A0-7878-CED0-7A702BFC8178}"/>
              </a:ext>
            </a:extLst>
          </p:cNvPr>
          <p:cNvSpPr txBox="1"/>
          <p:nvPr/>
        </p:nvSpPr>
        <p:spPr>
          <a:xfrm>
            <a:off x="6065045" y="2733462"/>
            <a:ext cx="2321747" cy="1569660"/>
          </a:xfrm>
          <a:prstGeom prst="rect">
            <a:avLst/>
          </a:prstGeom>
          <a:solidFill>
            <a:schemeClr val="accent3"/>
          </a:solidFill>
          <a:ln>
            <a:solidFill>
              <a:schemeClr val="tx1"/>
            </a:solidFill>
          </a:ln>
        </p:spPr>
        <p:txBody>
          <a:bodyPr wrap="square" rtlCol="0">
            <a:spAutoFit/>
          </a:bodyPr>
          <a:lstStyle/>
          <a:p>
            <a:pPr algn="ctr"/>
            <a:r>
              <a:rPr lang="en-US" sz="3200" b="1"/>
              <a:t>WARMUP</a:t>
            </a:r>
          </a:p>
          <a:p>
            <a:pPr algn="ctr"/>
            <a:r>
              <a:rPr lang="en-US" sz="3200"/>
              <a:t>what is a string?</a:t>
            </a:r>
          </a:p>
        </p:txBody>
      </p:sp>
      <p:sp>
        <p:nvSpPr>
          <p:cNvPr id="4" name="TextBox 3">
            <a:extLst>
              <a:ext uri="{FF2B5EF4-FFF2-40B4-BE49-F238E27FC236}">
                <a16:creationId xmlns:a16="http://schemas.microsoft.com/office/drawing/2014/main" id="{C455E08A-DC59-FA75-4FFC-8DE46BB2878E}"/>
              </a:ext>
            </a:extLst>
          </p:cNvPr>
          <p:cNvSpPr txBox="1"/>
          <p:nvPr/>
        </p:nvSpPr>
        <p:spPr>
          <a:xfrm rot="5400000">
            <a:off x="8000999" y="1966894"/>
            <a:ext cx="1202991"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5" name="TextBox 4">
            <a:extLst>
              <a:ext uri="{FF2B5EF4-FFF2-40B4-BE49-F238E27FC236}">
                <a16:creationId xmlns:a16="http://schemas.microsoft.com/office/drawing/2014/main" id="{3B86F7D0-EAC9-5D75-E89D-3D04120FE6B2}"/>
              </a:ext>
            </a:extLst>
          </p:cNvPr>
          <p:cNvSpPr txBox="1"/>
          <p:nvPr/>
        </p:nvSpPr>
        <p:spPr>
          <a:xfrm rot="5400000">
            <a:off x="8000998" y="2994078"/>
            <a:ext cx="1202991"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7" name="TextBox 6">
            <a:extLst>
              <a:ext uri="{FF2B5EF4-FFF2-40B4-BE49-F238E27FC236}">
                <a16:creationId xmlns:a16="http://schemas.microsoft.com/office/drawing/2014/main" id="{E68D7126-7B5F-9B2E-20C2-6AF94B2F9161}"/>
              </a:ext>
            </a:extLst>
          </p:cNvPr>
          <p:cNvSpPr txBox="1"/>
          <p:nvPr/>
        </p:nvSpPr>
        <p:spPr>
          <a:xfrm>
            <a:off x="4849741" y="229921"/>
            <a:ext cx="4035162" cy="646331"/>
          </a:xfrm>
          <a:prstGeom prst="rect">
            <a:avLst/>
          </a:prstGeom>
          <a:noFill/>
        </p:spPr>
        <p:txBody>
          <a:bodyPr wrap="square" rtlCol="0">
            <a:spAutoFit/>
          </a:bodyPr>
          <a:lstStyle/>
          <a:p>
            <a:pPr algn="r"/>
            <a:r>
              <a:rPr lang="en-US" b="1">
                <a:solidFill>
                  <a:srgbClr val="F80B8D"/>
                </a:solidFill>
              </a:rPr>
              <a:t>no Jim office hours today</a:t>
            </a:r>
          </a:p>
          <a:p>
            <a:pPr algn="r"/>
            <a:r>
              <a:rPr lang="en-US" b="1">
                <a:solidFill>
                  <a:srgbClr val="F80B8D"/>
                </a:solidFill>
              </a:rPr>
              <a:t>(i have to catch a train)</a:t>
            </a:r>
          </a:p>
        </p:txBody>
      </p:sp>
    </p:spTree>
    <p:extLst>
      <p:ext uri="{BB962C8B-B14F-4D97-AF65-F5344CB8AC3E}">
        <p14:creationId xmlns:p14="http://schemas.microsoft.com/office/powerpoint/2010/main" val="1679211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6463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20C87D-223A-ED1C-9056-7DBFB18B52C7}"/>
              </a:ext>
            </a:extLst>
          </p:cNvPr>
          <p:cNvPicPr>
            <a:picLocks noChangeAspect="1"/>
          </p:cNvPicPr>
          <p:nvPr/>
        </p:nvPicPr>
        <p:blipFill>
          <a:blip r:embed="rId2"/>
          <a:stretch>
            <a:fillRect/>
          </a:stretch>
        </p:blipFill>
        <p:spPr>
          <a:xfrm>
            <a:off x="685800" y="1479988"/>
            <a:ext cx="7772400" cy="2183524"/>
          </a:xfrm>
          <a:prstGeom prst="rect">
            <a:avLst/>
          </a:prstGeom>
        </p:spPr>
      </p:pic>
    </p:spTree>
    <p:extLst>
      <p:ext uri="{BB962C8B-B14F-4D97-AF65-F5344CB8AC3E}">
        <p14:creationId xmlns:p14="http://schemas.microsoft.com/office/powerpoint/2010/main" val="247062722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AB3B9-2354-DA6F-5A89-1310EA91C22E}"/>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1B0321B-0991-1132-5470-F5421A043126}"/>
              </a:ext>
            </a:extLst>
          </p:cNvPr>
          <p:cNvPicPr>
            <a:picLocks noChangeAspect="1"/>
          </p:cNvPicPr>
          <p:nvPr/>
        </p:nvPicPr>
        <p:blipFill>
          <a:blip r:embed="rId2"/>
          <a:stretch>
            <a:fillRect/>
          </a:stretch>
        </p:blipFill>
        <p:spPr>
          <a:xfrm>
            <a:off x="3016250" y="527050"/>
            <a:ext cx="3111500" cy="4089400"/>
          </a:xfrm>
          <a:prstGeom prst="rect">
            <a:avLst/>
          </a:prstGeom>
        </p:spPr>
      </p:pic>
    </p:spTree>
    <p:extLst>
      <p:ext uri="{BB962C8B-B14F-4D97-AF65-F5344CB8AC3E}">
        <p14:creationId xmlns:p14="http://schemas.microsoft.com/office/powerpoint/2010/main" val="6037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stack</a:t>
            </a:r>
          </a:p>
        </p:txBody>
      </p:sp>
    </p:spTree>
    <p:extLst>
      <p:ext uri="{BB962C8B-B14F-4D97-AF65-F5344CB8AC3E}">
        <p14:creationId xmlns:p14="http://schemas.microsoft.com/office/powerpoint/2010/main" val="818764691"/>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To Do If Your Cat Ate String, Thread, Or Ribbon">
            <a:extLst>
              <a:ext uri="{FF2B5EF4-FFF2-40B4-BE49-F238E27FC236}">
                <a16:creationId xmlns:a16="http://schemas.microsoft.com/office/drawing/2014/main" id="{EBCA1762-AB5A-B579-058C-C2708FCBB4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350" y="38100"/>
            <a:ext cx="7607300" cy="506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60140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CA4890-730B-30E9-9010-7590FED8E896}"/>
              </a:ext>
            </a:extLst>
          </p:cNvPr>
          <p:cNvSpPr>
            <a:spLocks noGrp="1"/>
          </p:cNvSpPr>
          <p:nvPr>
            <p:ph type="title"/>
          </p:nvPr>
        </p:nvSpPr>
        <p:spPr/>
        <p:txBody>
          <a:bodyPr/>
          <a:lstStyle/>
          <a:p>
            <a:r>
              <a:rPr lang="en-US"/>
              <a:t>built-in classes</a:t>
            </a:r>
            <a:br>
              <a:rPr lang="en-US"/>
            </a:br>
            <a:r>
              <a:rPr lang="en-US" sz="3600"/>
              <a:t>(classes that are "built in" to Java)</a:t>
            </a:r>
            <a:endParaRPr lang="en-US"/>
          </a:p>
        </p:txBody>
      </p:sp>
    </p:spTree>
    <p:extLst>
      <p:ext uri="{BB962C8B-B14F-4D97-AF65-F5344CB8AC3E}">
        <p14:creationId xmlns:p14="http://schemas.microsoft.com/office/powerpoint/2010/main" val="232395668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E5C23E-2ADA-E237-85A4-095F740EC88E}"/>
              </a:ext>
            </a:extLst>
          </p:cNvPr>
          <p:cNvSpPr>
            <a:spLocks noGrp="1"/>
          </p:cNvSpPr>
          <p:nvPr>
            <p:ph type="title"/>
          </p:nvPr>
        </p:nvSpPr>
        <p:spPr/>
        <p:txBody>
          <a:bodyPr/>
          <a:lstStyle/>
          <a:p>
            <a:r>
              <a:rPr lang="en-US"/>
              <a:t>built-in classes are "special"</a:t>
            </a:r>
            <a:br>
              <a:rPr lang="en-US"/>
            </a:br>
            <a:r>
              <a:rPr lang="en-US" sz="2000" b="1">
                <a:solidFill>
                  <a:schemeClr val="accent1">
                    <a:lumMod val="50000"/>
                  </a:schemeClr>
                </a:solidFill>
              </a:rPr>
              <a:t>(they break the rules of other classes in Java)</a:t>
            </a:r>
            <a:endParaRPr lang="en-US" b="1">
              <a:solidFill>
                <a:schemeClr val="accent1">
                  <a:lumMod val="50000"/>
                </a:schemeClr>
              </a:solidFill>
            </a:endParaRPr>
          </a:p>
        </p:txBody>
      </p:sp>
    </p:spTree>
    <p:extLst>
      <p:ext uri="{BB962C8B-B14F-4D97-AF65-F5344CB8AC3E}">
        <p14:creationId xmlns:p14="http://schemas.microsoft.com/office/powerpoint/2010/main" val="134638982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CD83B-CC50-0D0A-A316-73D3C96F15D1}"/>
              </a:ext>
            </a:extLst>
          </p:cNvPr>
          <p:cNvSpPr>
            <a:spLocks noGrp="1"/>
          </p:cNvSpPr>
          <p:nvPr>
            <p:ph type="title"/>
          </p:nvPr>
        </p:nvSpPr>
        <p:spPr/>
        <p:txBody>
          <a:bodyPr/>
          <a:lstStyle/>
          <a:p>
            <a:r>
              <a:rPr lang="en-US" b="1"/>
              <a:t>review:</a:t>
            </a:r>
            <a:br>
              <a:rPr lang="en-US" b="1"/>
            </a:br>
            <a:r>
              <a:rPr lang="en-US"/>
              <a:t>instantiating a class</a:t>
            </a:r>
            <a:br>
              <a:rPr lang="en-US"/>
            </a:br>
            <a:r>
              <a:rPr lang="en-US"/>
              <a:t>(creating an object)</a:t>
            </a:r>
            <a:endParaRPr lang="en-US" b="1"/>
          </a:p>
        </p:txBody>
      </p:sp>
    </p:spTree>
    <p:extLst>
      <p:ext uri="{BB962C8B-B14F-4D97-AF65-F5344CB8AC3E}">
        <p14:creationId xmlns:p14="http://schemas.microsoft.com/office/powerpoint/2010/main" val="274042335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4F0F9-F9A4-142C-E057-BD1DBD5C6BB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CD82042-EC5D-F48D-4660-8BFF25D55068}"/>
              </a:ext>
            </a:extLst>
          </p:cNvPr>
          <p:cNvSpPr>
            <a:spLocks noGrp="1"/>
          </p:cNvSpPr>
          <p:nvPr>
            <p:ph type="title"/>
          </p:nvPr>
        </p:nvSpPr>
        <p:spPr/>
        <p:txBody>
          <a:bodyPr/>
          <a:lstStyle/>
          <a:p>
            <a:r>
              <a:rPr lang="en-US"/>
              <a:t>constructors</a:t>
            </a:r>
          </a:p>
        </p:txBody>
      </p:sp>
      <p:sp>
        <p:nvSpPr>
          <p:cNvPr id="2" name="TextBox 1">
            <a:extLst>
              <a:ext uri="{FF2B5EF4-FFF2-40B4-BE49-F238E27FC236}">
                <a16:creationId xmlns:a16="http://schemas.microsoft.com/office/drawing/2014/main" id="{1F299089-EBCD-8AD3-F2E5-BCE75E77659D}"/>
              </a:ext>
            </a:extLst>
          </p:cNvPr>
          <p:cNvSpPr txBox="1"/>
          <p:nvPr/>
        </p:nvSpPr>
        <p:spPr>
          <a:xfrm>
            <a:off x="457200" y="2892290"/>
            <a:ext cx="8229600" cy="646331"/>
          </a:xfrm>
          <a:prstGeom prst="rect">
            <a:avLst/>
          </a:prstGeom>
          <a:solidFill>
            <a:schemeClr val="bg1"/>
          </a:solidFill>
          <a:ln>
            <a:solidFill>
              <a:schemeClr val="tx1"/>
            </a:solidFill>
          </a:ln>
        </p:spPr>
        <p:txBody>
          <a:bodyPr wrap="square" rtlCol="0">
            <a:spAutoFit/>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Option B:</a:t>
            </a:r>
            <a:r>
              <a:rPr lang="en-US">
                <a:solidFill>
                  <a:srgbClr val="007B00"/>
                </a:solidFill>
                <a:latin typeface="Consolas" panose="020B0609020204030204" pitchFamily="49" charset="0"/>
                <a:cs typeface="Consolas" panose="020B0609020204030204" pitchFamily="49" charset="0"/>
              </a:rPr>
              <a:t> Use a custom constructor</a:t>
            </a:r>
            <a:endParaRPr lang="en-US">
              <a:solidFill>
                <a:srgbClr val="000080"/>
              </a:solidFill>
              <a:latin typeface="Consolas" panose="020B0609020204030204" pitchFamily="49" charset="0"/>
              <a:cs typeface="Consolas" panose="020B0609020204030204" pitchFamily="49" charset="0"/>
            </a:endParaRPr>
          </a:p>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b=1.0)</a:t>
            </a:r>
          </a:p>
        </p:txBody>
      </p:sp>
      <p:sp>
        <p:nvSpPr>
          <p:cNvPr id="6" name="TextBox 5">
            <a:extLst>
              <a:ext uri="{FF2B5EF4-FFF2-40B4-BE49-F238E27FC236}">
                <a16:creationId xmlns:a16="http://schemas.microsoft.com/office/drawing/2014/main" id="{338FAD08-CEB4-2D80-C70E-FFACE6F5C4F4}"/>
              </a:ext>
            </a:extLst>
          </p:cNvPr>
          <p:cNvSpPr txBox="1"/>
          <p:nvPr/>
        </p:nvSpPr>
        <p:spPr>
          <a:xfrm>
            <a:off x="457200" y="1168523"/>
            <a:ext cx="8229600" cy="1477328"/>
          </a:xfrm>
          <a:prstGeom prst="rect">
            <a:avLst/>
          </a:prstGeom>
          <a:solidFill>
            <a:schemeClr val="bg1"/>
          </a:solidFill>
          <a:ln>
            <a:solidFill>
              <a:schemeClr val="tx1"/>
            </a:solidFill>
          </a:ln>
        </p:spPr>
        <p:txBody>
          <a:bodyPr wrap="square" rtlCol="0">
            <a:spAutoFit/>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Option A: </a:t>
            </a:r>
            <a:r>
              <a:rPr lang="en-US">
                <a:solidFill>
                  <a:srgbClr val="007B00"/>
                </a:solidFill>
                <a:latin typeface="Consolas" panose="020B0609020204030204" pitchFamily="49" charset="0"/>
                <a:cs typeface="Consolas" panose="020B0609020204030204" pitchFamily="49" charset="0"/>
              </a:rPr>
              <a:t>Use default constructor and initialize using dot</a:t>
            </a:r>
            <a:endParaRPr lang="en-US">
              <a:solidFill>
                <a:srgbClr val="000080"/>
              </a:solidFill>
              <a:latin typeface="Consolas" panose="020B0609020204030204" pitchFamily="49" charset="0"/>
              <a:cs typeface="Consolas" panose="020B0609020204030204" pitchFamily="49" charset="0"/>
            </a:endParaRPr>
          </a:p>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(r=0.0, g=0.0, b=0.0)</a:t>
            </a:r>
          </a:p>
          <a:p>
            <a:r>
              <a:rPr lang="en-US">
                <a:latin typeface="Consolas" panose="020B0609020204030204" pitchFamily="49" charset="0"/>
                <a:cs typeface="Consolas" panose="020B0609020204030204" pitchFamily="49" charset="0"/>
              </a:rPr>
              <a:t>color.r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g=0.0, b=0.0)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color.g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b=0.0)</a:t>
            </a:r>
          </a:p>
          <a:p>
            <a:r>
              <a:rPr lang="en-US">
                <a:latin typeface="Consolas" panose="020B0609020204030204" pitchFamily="49" charset="0"/>
                <a:cs typeface="Consolas" panose="020B0609020204030204" pitchFamily="49" charset="0"/>
              </a:rPr>
              <a:t>color.b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b=1.0)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0755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8B9C64-4BD3-BEC9-379C-4F9AFC3DDBB7}"/>
              </a:ext>
            </a:extLst>
          </p:cNvPr>
          <p:cNvSpPr>
            <a:spLocks noGrp="1"/>
          </p:cNvSpPr>
          <p:nvPr>
            <p:ph type="title"/>
          </p:nvPr>
        </p:nvSpPr>
        <p:spPr/>
        <p:txBody>
          <a:bodyPr/>
          <a:lstStyle/>
          <a:p>
            <a:r>
              <a:rPr lang="en-US" b="1"/>
              <a:t>review: </a:t>
            </a:r>
            <a:r>
              <a:rPr lang="en-US"/>
              <a:t>array</a:t>
            </a:r>
          </a:p>
        </p:txBody>
      </p:sp>
    </p:spTree>
    <p:extLst>
      <p:ext uri="{BB962C8B-B14F-4D97-AF65-F5344CB8AC3E}">
        <p14:creationId xmlns:p14="http://schemas.microsoft.com/office/powerpoint/2010/main" val="333608583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99547-07C7-6644-4D8F-1235CEE6D32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F82D9C-D095-FFBC-67C4-34477693306F}"/>
              </a:ext>
            </a:extLst>
          </p:cNvPr>
          <p:cNvSpPr>
            <a:spLocks noGrp="1"/>
          </p:cNvSpPr>
          <p:nvPr>
            <p:ph type="title"/>
          </p:nvPr>
        </p:nvSpPr>
        <p:spPr/>
        <p:txBody>
          <a:bodyPr/>
          <a:lstStyle/>
          <a:p>
            <a:r>
              <a:rPr lang="en-US"/>
              <a:t>creating an array (1/2)</a:t>
            </a:r>
          </a:p>
        </p:txBody>
      </p:sp>
      <p:sp>
        <p:nvSpPr>
          <p:cNvPr id="4" name="Content Placeholder 3">
            <a:extLst>
              <a:ext uri="{FF2B5EF4-FFF2-40B4-BE49-F238E27FC236}">
                <a16:creationId xmlns:a16="http://schemas.microsoft.com/office/drawing/2014/main" id="{76264FA2-A4B6-1600-0932-C77BDCB60171}"/>
              </a:ext>
            </a:extLst>
          </p:cNvPr>
          <p:cNvSpPr>
            <a:spLocks noGrp="1"/>
          </p:cNvSpPr>
          <p:nvPr>
            <p:ph sz="quarter" idx="10"/>
          </p:nvPr>
        </p:nvSpPr>
        <p:spPr/>
        <p:txBody>
          <a:bodyPr/>
          <a:lstStyle/>
          <a:p>
            <a:r>
              <a:rPr lang="en-US"/>
              <a:t>you can create a new array by</a:t>
            </a:r>
            <a:br>
              <a:rPr lang="en-US"/>
            </a:br>
            <a:r>
              <a:rPr lang="en-US" b="1">
                <a:solidFill>
                  <a:schemeClr val="accent1">
                    <a:lumMod val="50000"/>
                  </a:schemeClr>
                </a:solidFill>
              </a:rPr>
              <a:t>specifying its length inside of square brackets;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 = </a:t>
            </a:r>
            <a:r>
              <a:rPr lang="en-US">
                <a:solidFill>
                  <a:srgbClr val="0432FF"/>
                </a:solidFill>
                <a:latin typeface="+mj-lt"/>
              </a:rPr>
              <a:t>new</a:t>
            </a:r>
            <a:r>
              <a:rPr lang="en-US">
                <a:latin typeface="+mj-lt"/>
              </a:rPr>
              <a:t>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a:solidFill>
                  <a:srgbClr val="000080"/>
                </a:solidFill>
                <a:latin typeface="+mj-lt"/>
              </a:rPr>
              <a:t>double</a:t>
            </a:r>
            <a:r>
              <a:rPr lang="en-US">
                <a:latin typeface="+mj-lt"/>
              </a:rPr>
              <a:t>[]  B = </a:t>
            </a:r>
            <a:r>
              <a:rPr lang="en-US">
                <a:solidFill>
                  <a:srgbClr val="0432FF"/>
                </a:solidFill>
                <a:latin typeface="Consolas"/>
              </a:rPr>
              <a:t>new</a:t>
            </a:r>
            <a:r>
              <a:rPr lang="en-US">
                <a:latin typeface="+mj-lt"/>
              </a:rPr>
              <a:t> </a:t>
            </a:r>
            <a:r>
              <a:rPr lang="en-US">
                <a:solidFill>
                  <a:srgbClr val="000080"/>
                </a:solidFill>
                <a:latin typeface="+mj-lt"/>
              </a:rPr>
              <a:t>double</a:t>
            </a:r>
            <a:r>
              <a:rPr lang="en-US">
                <a:latin typeface="+mj-lt"/>
              </a:rPr>
              <a:t>[</a:t>
            </a:r>
            <a:r>
              <a:rPr lang="en-US">
                <a:solidFill>
                  <a:srgbClr val="0CB5B5"/>
                </a:solidFill>
                <a:latin typeface="+mj-lt"/>
              </a:rPr>
              <a:t>1</a:t>
            </a:r>
            <a:r>
              <a:rPr lang="en-US">
                <a:latin typeface="+mj-lt"/>
              </a:rPr>
              <a:t>];  </a:t>
            </a:r>
            <a:r>
              <a:rPr lang="en-US">
                <a:solidFill>
                  <a:srgbClr val="007B00"/>
                </a:solidFill>
                <a:latin typeface="+mj-lt"/>
              </a:rPr>
              <a:t>// { 0.0 }</a:t>
            </a:r>
          </a:p>
          <a:p>
            <a:pPr lvl="1"/>
            <a:r>
              <a:rPr lang="en-US" err="1">
                <a:solidFill>
                  <a:srgbClr val="000080"/>
                </a:solidFill>
                <a:latin typeface="+mj-lt"/>
              </a:rPr>
              <a:t>boolean</a:t>
            </a:r>
            <a:r>
              <a:rPr lang="en-US">
                <a:latin typeface="+mj-lt"/>
              </a:rPr>
              <a:t>[] C = </a:t>
            </a:r>
            <a:r>
              <a:rPr lang="en-US">
                <a:solidFill>
                  <a:srgbClr val="0432FF"/>
                </a:solidFill>
                <a:latin typeface="Consolas"/>
              </a:rPr>
              <a:t>new</a:t>
            </a:r>
            <a:r>
              <a:rPr lang="en-US">
                <a:latin typeface="+mj-lt"/>
              </a:rPr>
              <a:t>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char</a:t>
            </a:r>
            <a:r>
              <a:rPr lang="en-US">
                <a:latin typeface="+mj-lt"/>
              </a:rPr>
              <a:t>[]    D = </a:t>
            </a:r>
            <a:r>
              <a:rPr lang="en-US">
                <a:solidFill>
                  <a:srgbClr val="0432FF"/>
                </a:solidFill>
                <a:latin typeface="Consolas"/>
              </a:rPr>
              <a:t>new</a:t>
            </a:r>
            <a:r>
              <a:rPr lang="en-US">
                <a:latin typeface="+mj-lt"/>
              </a:rPr>
              <a:t> </a:t>
            </a:r>
            <a:r>
              <a:rPr lang="en-US">
                <a:solidFill>
                  <a:srgbClr val="000080"/>
                </a:solidFill>
                <a:latin typeface="+mj-lt"/>
              </a:rPr>
              <a:t>char</a:t>
            </a:r>
            <a:r>
              <a:rPr lang="en-US">
                <a:latin typeface="+mj-lt"/>
              </a:rPr>
              <a:t>[</a:t>
            </a:r>
            <a:r>
              <a:rPr lang="en-US">
                <a:solidFill>
                  <a:srgbClr val="0CB5B5"/>
                </a:solidFill>
                <a:latin typeface="+mj-lt"/>
              </a:rPr>
              <a:t>4</a:t>
            </a:r>
            <a:r>
              <a:rPr lang="en-US">
                <a:latin typeface="+mj-lt"/>
              </a:rPr>
              <a:t>];    </a:t>
            </a:r>
            <a:r>
              <a:rPr lang="en-US">
                <a:solidFill>
                  <a:srgbClr val="007B00"/>
                </a:solidFill>
                <a:latin typeface="+mj-lt"/>
              </a:rPr>
              <a:t>// { '\0', '\0', '\0', '\0' }</a:t>
            </a:r>
          </a:p>
          <a:p>
            <a:pPr lvl="1"/>
            <a:r>
              <a:rPr lang="en-US">
                <a:solidFill>
                  <a:srgbClr val="000080"/>
                </a:solidFill>
                <a:latin typeface="+mj-lt"/>
              </a:rPr>
              <a:t>String</a:t>
            </a:r>
            <a:r>
              <a:rPr lang="en-US">
                <a:latin typeface="+mj-lt"/>
              </a:rPr>
              <a:t>[]  E = </a:t>
            </a:r>
            <a:r>
              <a:rPr lang="en-US">
                <a:solidFill>
                  <a:srgbClr val="0432FF"/>
                </a:solidFill>
                <a:latin typeface="Consolas"/>
              </a:rPr>
              <a:t>new</a:t>
            </a:r>
            <a:r>
              <a:rPr lang="en-US">
                <a:latin typeface="+mj-lt"/>
              </a:rPr>
              <a:t>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p:txBody>
      </p:sp>
    </p:spTree>
    <p:extLst>
      <p:ext uri="{BB962C8B-B14F-4D97-AF65-F5344CB8AC3E}">
        <p14:creationId xmlns:p14="http://schemas.microsoft.com/office/powerpoint/2010/main" val="76580815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95183-D9B3-7999-63D9-AA6A7F40842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0B232A5-C9FA-1F36-6597-EB424D4FE7B2}"/>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A92B77FF-CF9D-2B76-8757-5EEB33B3819C}"/>
              </a:ext>
            </a:extLst>
          </p:cNvPr>
          <p:cNvSpPr>
            <a:spLocks noGrp="1"/>
          </p:cNvSpPr>
          <p:nvPr>
            <p:ph sz="quarter" idx="10"/>
          </p:nvPr>
        </p:nvSpPr>
        <p:spPr/>
        <p:txBody>
          <a:bodyPr/>
          <a:lstStyle/>
          <a:p>
            <a:r>
              <a:rPr lang="en-US"/>
              <a:t>you can also create a new array by</a:t>
            </a:r>
            <a:br>
              <a:rPr lang="en-US"/>
            </a:br>
            <a:r>
              <a:rPr lang="en-US" b="1">
                <a:solidFill>
                  <a:schemeClr val="accent1">
                    <a:lumMod val="50000"/>
                  </a:schemeClr>
                </a:solidFill>
              </a:rPr>
              <a:t>specifying its elements inside of curly braces;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 </a:t>
            </a:r>
            <a:r>
              <a:rPr lang="en-US">
                <a:solidFill>
                  <a:srgbClr val="007B00"/>
                </a:solidFill>
                <a:latin typeface="+mj-lt"/>
              </a:rPr>
              <a:t>// </a:t>
            </a:r>
            <a:r>
              <a:rPr lang="en-US" b="1">
                <a:solidFill>
                  <a:srgbClr val="007B00"/>
                </a:solidFill>
                <a:latin typeface="+mj-lt"/>
              </a:rPr>
              <a:t>new int[3]</a:t>
            </a:r>
            <a:r>
              <a:rPr lang="en-US">
                <a:solidFill>
                  <a:srgbClr val="007B00"/>
                </a:solidFill>
                <a:latin typeface="+mj-lt"/>
              </a:rPr>
              <a:t> is implied</a:t>
            </a:r>
          </a:p>
          <a:p>
            <a:pPr lvl="2"/>
            <a:r>
              <a:rPr lang="en-US">
                <a:solidFill>
                  <a:srgbClr val="007B00"/>
                </a:solidFill>
                <a:latin typeface="+mj-lt"/>
              </a:rPr>
              <a:t>NOTE: this syntax can only be used for </a:t>
            </a:r>
            <a:r>
              <a:rPr lang="en-US" b="1">
                <a:solidFill>
                  <a:srgbClr val="007B00"/>
                </a:solidFill>
                <a:latin typeface="+mj-lt"/>
              </a:rPr>
              <a:t>creation</a:t>
            </a:r>
            <a:endParaRPr lang="en-US">
              <a:solidFill>
                <a:srgbClr val="007B00"/>
              </a:solidFill>
              <a:latin typeface="+mj-lt"/>
            </a:endParaRPr>
          </a:p>
          <a:p>
            <a:pPr lvl="3"/>
            <a:r>
              <a:rPr lang="en-US">
                <a:solidFill>
                  <a:srgbClr val="007B00"/>
                </a:solidFill>
                <a:latin typeface="+mj-lt"/>
              </a:rPr>
              <a:t>🙅 NOT okay to do later: array = { 4, 5, 6 };</a:t>
            </a:r>
          </a:p>
          <a:p>
            <a:pPr lvl="3"/>
            <a:r>
              <a:rPr lang="en-US">
                <a:solidFill>
                  <a:srgbClr val="007B00"/>
                </a:solidFill>
                <a:latin typeface="+mj-lt"/>
              </a:rPr>
              <a:t>🙆 OKAY to do later:</a:t>
            </a:r>
          </a:p>
          <a:p>
            <a:pPr lvl="4"/>
            <a:r>
              <a:rPr lang="en-US">
                <a:solidFill>
                  <a:srgbClr val="007B00"/>
                </a:solidFill>
                <a:latin typeface="+mj-lt"/>
              </a:rPr>
              <a:t>array[0] = 4;</a:t>
            </a:r>
          </a:p>
          <a:p>
            <a:pPr lvl="4"/>
            <a:r>
              <a:rPr lang="en-US">
                <a:solidFill>
                  <a:srgbClr val="007B00"/>
                </a:solidFill>
                <a:latin typeface="+mj-lt"/>
              </a:rPr>
              <a:t>array[1] = 5;</a:t>
            </a:r>
          </a:p>
          <a:p>
            <a:pPr lvl="4"/>
            <a:r>
              <a:rPr lang="en-US">
                <a:solidFill>
                  <a:srgbClr val="007B00"/>
                </a:solidFill>
                <a:latin typeface="+mj-lt"/>
              </a:rPr>
              <a:t>array[2] = 6;</a:t>
            </a: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p:txBody>
      </p:sp>
    </p:spTree>
    <p:extLst>
      <p:ext uri="{BB962C8B-B14F-4D97-AF65-F5344CB8AC3E}">
        <p14:creationId xmlns:p14="http://schemas.microsoft.com/office/powerpoint/2010/main" val="18207123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39440-7287-DC43-2BF0-FF293B529F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959059-66F9-3B28-6988-FE4B714EFE9C}"/>
              </a:ext>
            </a:extLst>
          </p:cNvPr>
          <p:cNvSpPr>
            <a:spLocks noGrp="1"/>
          </p:cNvSpPr>
          <p:nvPr>
            <p:ph type="title"/>
          </p:nvPr>
        </p:nvSpPr>
        <p:spPr/>
        <p:txBody>
          <a:bodyPr/>
          <a:lstStyle/>
          <a:p>
            <a:r>
              <a:rPr lang="en-US"/>
              <a:t>String</a:t>
            </a:r>
          </a:p>
        </p:txBody>
      </p:sp>
    </p:spTree>
    <p:extLst>
      <p:ext uri="{BB962C8B-B14F-4D97-AF65-F5344CB8AC3E}">
        <p14:creationId xmlns:p14="http://schemas.microsoft.com/office/powerpoint/2010/main" val="155674167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(1/2)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String</a:t>
            </a:r>
            <a:r>
              <a:rPr lang="en-US"/>
              <a:t> is a sequence of characters</a:t>
            </a:r>
          </a:p>
          <a:p>
            <a:pPr lvl="1"/>
            <a:r>
              <a:rPr lang="en-US">
                <a:solidFill>
                  <a:srgbClr val="B71111"/>
                </a:solidFill>
                <a:latin typeface="+mj-lt"/>
              </a:rPr>
              <a:t>"Hello World"</a:t>
            </a:r>
            <a:r>
              <a:rPr lang="en-US">
                <a:latin typeface="+mj-lt"/>
              </a:rPr>
              <a:t>, </a:t>
            </a:r>
            <a:r>
              <a:rPr lang="en-US">
                <a:solidFill>
                  <a:srgbClr val="B71111"/>
                </a:solidFill>
                <a:latin typeface="+mj-lt"/>
              </a:rPr>
              <a:t>"Foo123"</a:t>
            </a:r>
          </a:p>
        </p:txBody>
      </p:sp>
    </p:spTree>
    <p:extLst>
      <p:ext uri="{BB962C8B-B14F-4D97-AF65-F5344CB8AC3E}">
        <p14:creationId xmlns:p14="http://schemas.microsoft.com/office/powerpoint/2010/main" val="34955183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70928186-C4A3-2EDA-E799-96FE0526F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63465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(2/2)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you can create a new String by</a:t>
            </a:r>
            <a:br>
              <a:rPr lang="en-US"/>
            </a:br>
            <a:r>
              <a:rPr lang="en-US" b="1">
                <a:solidFill>
                  <a:schemeClr val="accent1">
                    <a:lumMod val="50000"/>
                  </a:schemeClr>
                </a:solidFill>
              </a:rPr>
              <a:t>specifying its elements inside of double quotation marks</a:t>
            </a:r>
          </a:p>
          <a:p>
            <a:pPr lvl="1">
              <a:buClr>
                <a:srgbClr val="FFFFFF">
                  <a:lumMod val="65000"/>
                </a:srgbClr>
              </a:buClr>
            </a:pPr>
            <a:r>
              <a:rPr lang="en-US">
                <a:solidFill>
                  <a:srgbClr val="000080"/>
                </a:solidFill>
                <a:latin typeface="Consolas"/>
              </a:rPr>
              <a:t>String</a:t>
            </a:r>
            <a:r>
              <a:rPr lang="en-US">
                <a:solidFill>
                  <a:srgbClr val="000000"/>
                </a:solidFill>
                <a:latin typeface="Consolas"/>
              </a:rPr>
              <a:t> string = </a:t>
            </a:r>
            <a:r>
              <a:rPr lang="en-US">
                <a:solidFill>
                  <a:srgbClr val="B71111"/>
                </a:solidFill>
                <a:latin typeface="Consolas"/>
              </a:rPr>
              <a:t>"Hello"</a:t>
            </a:r>
            <a:r>
              <a:rPr lang="en-US">
                <a:solidFill>
                  <a:srgbClr val="000000"/>
                </a:solidFill>
                <a:latin typeface="Consolas"/>
              </a:rPr>
              <a:t>;</a:t>
            </a:r>
          </a:p>
          <a:p>
            <a:pPr marL="0" indent="0">
              <a:buNone/>
            </a:pPr>
            <a:endParaRPr lang="en-US">
              <a:solidFill>
                <a:srgbClr val="000080"/>
              </a:solidFill>
              <a:latin typeface="Consolas" panose="020B0609020204030204" pitchFamily="49" charset="0"/>
            </a:endParaRPr>
          </a:p>
          <a:p>
            <a:r>
              <a:rPr lang="en-US" sz="1800">
                <a:solidFill>
                  <a:srgbClr val="000080"/>
                </a:solidFill>
                <a:effectLst/>
                <a:latin typeface="Consolas" panose="020B0609020204030204" pitchFamily="49" charset="0"/>
              </a:rPr>
              <a:t>String</a:t>
            </a:r>
            <a:r>
              <a:rPr lang="en-US"/>
              <a:t> has some useful instance methods (see Docs)</a:t>
            </a:r>
          </a:p>
          <a:p>
            <a:pPr lvl="1"/>
            <a:r>
              <a:rPr lang="en-US" err="1">
                <a:solidFill>
                  <a:srgbClr val="000080"/>
                </a:solidFill>
                <a:effectLst/>
                <a:latin typeface="+mj-lt"/>
              </a:rPr>
              <a:t>PRINT</a:t>
            </a:r>
            <a:r>
              <a:rPr lang="en-US">
                <a:latin typeface="+mj-lt"/>
              </a:rPr>
              <a:t>(</a:t>
            </a:r>
            <a:r>
              <a:rPr lang="en-US" err="1">
                <a:effectLst/>
                <a:latin typeface="+mj-lt"/>
              </a:rPr>
              <a:t>string</a:t>
            </a:r>
            <a:r>
              <a:rPr lang="en-US" err="1">
                <a:latin typeface="+mj-lt"/>
              </a:rPr>
              <a:t>.</a:t>
            </a:r>
            <a:r>
              <a:rPr lang="en-US" err="1">
                <a:effectLst/>
                <a:latin typeface="+mj-lt"/>
              </a:rPr>
              <a:t>length</a:t>
            </a:r>
            <a:r>
              <a:rPr lang="en-US">
                <a:latin typeface="+mj-lt"/>
              </a:rPr>
              <a:t>()); </a:t>
            </a:r>
            <a:r>
              <a:rPr lang="en-US">
                <a:solidFill>
                  <a:srgbClr val="007B00"/>
                </a:solidFill>
                <a:effectLst/>
                <a:latin typeface="+mj-lt"/>
              </a:rPr>
              <a:t>// 5</a:t>
            </a:r>
            <a:r>
              <a:rPr lang="en-US">
                <a:solidFill>
                  <a:srgbClr val="007B00"/>
                </a:solidFill>
                <a:latin typeface="+mj-lt"/>
              </a:rPr>
              <a:t> </a:t>
            </a:r>
          </a:p>
          <a:p>
            <a:pPr lvl="1"/>
            <a:r>
              <a:rPr lang="en-US" err="1">
                <a:solidFill>
                  <a:srgbClr val="000080"/>
                </a:solidFill>
                <a:effectLst/>
                <a:latin typeface="+mj-lt"/>
              </a:rPr>
              <a:t>PRINT</a:t>
            </a:r>
            <a:r>
              <a:rPr lang="en-US">
                <a:latin typeface="+mj-lt"/>
              </a:rPr>
              <a:t>(</a:t>
            </a:r>
            <a:r>
              <a:rPr lang="en-US" err="1">
                <a:effectLst/>
                <a:latin typeface="+mj-lt"/>
              </a:rPr>
              <a:t>string</a:t>
            </a:r>
            <a:r>
              <a:rPr lang="en-US" err="1">
                <a:latin typeface="+mj-lt"/>
              </a:rPr>
              <a:t>.</a:t>
            </a:r>
            <a:r>
              <a:rPr lang="en-US" err="1">
                <a:effectLst/>
                <a:latin typeface="+mj-lt"/>
              </a:rPr>
              <a:t>charAt</a:t>
            </a:r>
            <a:r>
              <a:rPr lang="en-US">
                <a:latin typeface="+mj-lt"/>
              </a:rPr>
              <a:t>(</a:t>
            </a:r>
            <a:r>
              <a:rPr lang="en-US">
                <a:solidFill>
                  <a:schemeClr val="accent5">
                    <a:lumMod val="75000"/>
                  </a:schemeClr>
                </a:solidFill>
                <a:effectLst/>
                <a:latin typeface="+mj-lt"/>
              </a:rPr>
              <a:t>1</a:t>
            </a:r>
            <a:r>
              <a:rPr lang="en-US">
                <a:latin typeface="+mj-lt"/>
              </a:rPr>
              <a:t>)); </a:t>
            </a:r>
            <a:r>
              <a:rPr lang="en-US">
                <a:solidFill>
                  <a:srgbClr val="007B00"/>
                </a:solidFill>
                <a:effectLst/>
                <a:latin typeface="+mj-lt"/>
              </a:rPr>
              <a:t>// 'e'</a:t>
            </a:r>
            <a:r>
              <a:rPr lang="en-US">
                <a:latin typeface="+mj-lt"/>
              </a:rPr>
              <a:t> </a:t>
            </a:r>
          </a:p>
          <a:p>
            <a:pPr lvl="1"/>
            <a:r>
              <a:rPr lang="en-US" err="1">
                <a:solidFill>
                  <a:srgbClr val="000080"/>
                </a:solidFill>
                <a:effectLst/>
                <a:latin typeface="+mj-lt"/>
              </a:rPr>
              <a:t>PRINT</a:t>
            </a:r>
            <a:r>
              <a:rPr lang="en-US">
                <a:latin typeface="+mj-lt"/>
              </a:rPr>
              <a:t>(</a:t>
            </a:r>
            <a:r>
              <a:rPr lang="en-US" err="1">
                <a:effectLst/>
                <a:latin typeface="+mj-lt"/>
              </a:rPr>
              <a:t>string</a:t>
            </a:r>
            <a:r>
              <a:rPr lang="en-US" err="1">
                <a:latin typeface="+mj-lt"/>
              </a:rPr>
              <a:t>.</a:t>
            </a:r>
            <a:r>
              <a:rPr lang="en-US" err="1">
                <a:effectLst/>
                <a:latin typeface="+mj-lt"/>
              </a:rPr>
              <a:t>substring</a:t>
            </a:r>
            <a:r>
              <a:rPr lang="en-US">
                <a:latin typeface="+mj-lt"/>
              </a:rPr>
              <a:t>(</a:t>
            </a:r>
            <a:r>
              <a:rPr lang="en-US">
                <a:solidFill>
                  <a:schemeClr val="accent5">
                    <a:lumMod val="75000"/>
                  </a:schemeClr>
                </a:solidFill>
                <a:latin typeface="+mj-lt"/>
              </a:rPr>
              <a:t>1</a:t>
            </a:r>
            <a:r>
              <a:rPr lang="en-US">
                <a:latin typeface="+mj-lt"/>
              </a:rPr>
              <a:t>, </a:t>
            </a:r>
            <a:r>
              <a:rPr lang="en-US">
                <a:solidFill>
                  <a:schemeClr val="accent5">
                    <a:lumMod val="75000"/>
                  </a:schemeClr>
                </a:solidFill>
                <a:effectLst/>
                <a:latin typeface="+mj-lt"/>
              </a:rPr>
              <a:t>3</a:t>
            </a:r>
            <a:r>
              <a:rPr lang="en-US">
                <a:latin typeface="+mj-lt"/>
              </a:rPr>
              <a:t>)); </a:t>
            </a:r>
            <a:r>
              <a:rPr lang="en-US">
                <a:solidFill>
                  <a:srgbClr val="007B00"/>
                </a:solidFill>
                <a:effectLst/>
                <a:latin typeface="+mj-lt"/>
              </a:rPr>
              <a:t>// "el"</a:t>
            </a:r>
            <a:endParaRPr lang="en-US">
              <a:solidFill>
                <a:srgbClr val="007B00"/>
              </a:solidFill>
              <a:latin typeface="+mj-lt"/>
            </a:endParaRPr>
          </a:p>
        </p:txBody>
      </p:sp>
    </p:spTree>
    <p:extLst>
      <p:ext uri="{BB962C8B-B14F-4D97-AF65-F5344CB8AC3E}">
        <p14:creationId xmlns:p14="http://schemas.microsoft.com/office/powerpoint/2010/main" val="317426671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64882-3508-2153-1B50-9FDD94A77F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C845F0-5059-82FB-CEF3-9470EECC3260}"/>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 (1/2)</a:t>
            </a:r>
          </a:p>
        </p:txBody>
      </p:sp>
      <p:sp>
        <p:nvSpPr>
          <p:cNvPr id="3" name="Content Placeholder 2">
            <a:extLst>
              <a:ext uri="{FF2B5EF4-FFF2-40B4-BE49-F238E27FC236}">
                <a16:creationId xmlns:a16="http://schemas.microsoft.com/office/drawing/2014/main" id="{AACD4F7F-C7F8-4EEF-D6C6-7C245B2CE8A1}"/>
              </a:ext>
            </a:extLst>
          </p:cNvPr>
          <p:cNvSpPr>
            <a:spLocks noGrp="1"/>
          </p:cNvSpPr>
          <p:nvPr>
            <p:ph sz="quarter" idx="10"/>
          </p:nvPr>
        </p:nvSpPr>
        <p:spPr/>
        <p:txBody>
          <a:bodyPr/>
          <a:lstStyle/>
          <a:p>
            <a:r>
              <a:rPr lang="en-US" b="1">
                <a:solidFill>
                  <a:schemeClr val="accent1">
                    <a:lumMod val="50000"/>
                  </a:schemeClr>
                </a:solidFill>
              </a:rPr>
              <a:t>+ concatenates two </a:t>
            </a:r>
            <a:r>
              <a:rPr lang="en-US" b="1">
                <a:solidFill>
                  <a:schemeClr val="accent1">
                    <a:lumMod val="50000"/>
                  </a:schemeClr>
                </a:solidFill>
                <a:latin typeface="Consolas" panose="020B0609020204030204" pitchFamily="49" charset="0"/>
              </a:rPr>
              <a:t>String</a:t>
            </a:r>
            <a:r>
              <a:rPr lang="en-US" b="1">
                <a:solidFill>
                  <a:schemeClr val="accent1">
                    <a:lumMod val="50000"/>
                  </a:schemeClr>
                </a:solidFill>
              </a:rPr>
              <a:t>'s</a:t>
            </a:r>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b="1">
                <a:solidFill>
                  <a:schemeClr val="accent1">
                    <a:lumMod val="50000"/>
                  </a:schemeClr>
                </a:solidFill>
              </a:rPr>
              <a:t>it also does some conversions for you</a:t>
            </a:r>
            <a:br>
              <a:rPr lang="en-US" b="1">
                <a:solidFill>
                  <a:schemeClr val="accent1">
                    <a:lumMod val="50000"/>
                  </a:schemeClr>
                </a:solidFill>
              </a:rPr>
            </a:br>
            <a:r>
              <a:rPr lang="en-US" b="1">
                <a:solidFill>
                  <a:schemeClr val="accent1">
                    <a:lumMod val="50000"/>
                  </a:schemeClr>
                </a:solidFill>
              </a:rPr>
              <a:t>(very convenient; kind of confusing)</a:t>
            </a:r>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261557338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5DE36-C35C-52D1-10BD-D47F49913F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B40642-EAF4-4969-3554-863D49D32616}"/>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 (2/2)</a:t>
            </a:r>
          </a:p>
        </p:txBody>
      </p:sp>
      <p:sp>
        <p:nvSpPr>
          <p:cNvPr id="3" name="Content Placeholder 2">
            <a:extLst>
              <a:ext uri="{FF2B5EF4-FFF2-40B4-BE49-F238E27FC236}">
                <a16:creationId xmlns:a16="http://schemas.microsoft.com/office/drawing/2014/main" id="{1A21B3C5-E1ED-C930-127E-64C2DDF986DB}"/>
              </a:ext>
            </a:extLst>
          </p:cNvPr>
          <p:cNvSpPr>
            <a:spLocks noGrp="1"/>
          </p:cNvSpPr>
          <p:nvPr>
            <p:ph sz="quarter" idx="10"/>
          </p:nvPr>
        </p:nvSpPr>
        <p:spPr/>
        <p:txBody>
          <a:bodyPr/>
          <a:lstStyle/>
          <a:p>
            <a:r>
              <a:rPr lang="en-US">
                <a:solidFill>
                  <a:schemeClr val="accent1">
                    <a:lumMod val="75000"/>
                  </a:schemeClr>
                </a:solidFill>
                <a:latin typeface="Consolas" panose="020B0609020204030204" pitchFamily="49" charset="0"/>
                <a:cs typeface="Consolas" panose="020B0609020204030204" pitchFamily="49" charset="0"/>
              </a:rPr>
              <a:t>stringA + foo</a:t>
            </a:r>
            <a:r>
              <a:rPr lang="en-US">
                <a:solidFill>
                  <a:schemeClr val="accent1">
                    <a:lumMod val="75000"/>
                  </a:schemeClr>
                </a:solidFill>
              </a:rPr>
              <a:t> is the ONLY example of </a:t>
            </a:r>
            <a:r>
              <a:rPr lang="en-US" b="1">
                <a:solidFill>
                  <a:schemeClr val="accent1">
                    <a:lumMod val="75000"/>
                  </a:schemeClr>
                </a:solidFill>
              </a:rPr>
              <a:t>operator overloading </a:t>
            </a:r>
            <a:r>
              <a:rPr lang="en-US">
                <a:solidFill>
                  <a:schemeClr val="accent1">
                    <a:lumMod val="75000"/>
                  </a:schemeClr>
                </a:solidFill>
              </a:rPr>
              <a:t>in Java</a:t>
            </a:r>
          </a:p>
          <a:p>
            <a:pPr lvl="1"/>
            <a:r>
              <a:rPr lang="en-US"/>
              <a:t>(the * operator just does multiplication)</a:t>
            </a:r>
          </a:p>
          <a:p>
            <a:pPr lvl="1"/>
            <a:r>
              <a:rPr lang="en-US"/>
              <a:t>(the / operator just  does division)</a:t>
            </a:r>
          </a:p>
          <a:p>
            <a:pPr lvl="1"/>
            <a:r>
              <a:rPr lang="en-US"/>
              <a:t>...but the + operator does both addition and string concatenation</a:t>
            </a:r>
          </a:p>
          <a:p>
            <a:endParaRPr lang="en-US"/>
          </a:p>
          <a:p>
            <a:r>
              <a:rPr lang="en-US" b="1">
                <a:solidFill>
                  <a:schemeClr val="bg2"/>
                </a:solidFill>
              </a:rPr>
              <a:t>🐍 </a:t>
            </a:r>
            <a:r>
              <a:rPr lang="en-US">
                <a:solidFill>
                  <a:schemeClr val="bg2"/>
                </a:solidFill>
              </a:rPr>
              <a:t>Python and </a:t>
            </a:r>
            <a:r>
              <a:rPr lang="en-US" b="1">
                <a:solidFill>
                  <a:schemeClr val="bg2"/>
                </a:solidFill>
              </a:rPr>
              <a:t>👹</a:t>
            </a:r>
            <a:r>
              <a:rPr lang="en-US">
                <a:solidFill>
                  <a:schemeClr val="bg2"/>
                </a:solidFill>
              </a:rPr>
              <a:t>C++ let you implement your </a:t>
            </a:r>
            <a:r>
              <a:rPr lang="en-US" i="1">
                <a:solidFill>
                  <a:schemeClr val="bg2"/>
                </a:solidFill>
              </a:rPr>
              <a:t>own</a:t>
            </a:r>
            <a:r>
              <a:rPr lang="en-US">
                <a:solidFill>
                  <a:schemeClr val="bg2"/>
                </a:solidFill>
              </a:rPr>
              <a:t> operator overloading</a:t>
            </a:r>
          </a:p>
          <a:p>
            <a:pPr lvl="1"/>
            <a:r>
              <a:rPr lang="en-US">
                <a:solidFill>
                  <a:schemeClr val="bg2"/>
                </a:solidFill>
              </a:rPr>
              <a:t>(very fun; very confusing)</a:t>
            </a:r>
          </a:p>
        </p:txBody>
      </p:sp>
    </p:spTree>
    <p:extLst>
      <p:ext uri="{BB962C8B-B14F-4D97-AF65-F5344CB8AC3E}">
        <p14:creationId xmlns:p14="http://schemas.microsoft.com/office/powerpoint/2010/main" val="3642298665"/>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B95E0-F7A6-8774-3709-7E2F787DF321}"/>
              </a:ext>
            </a:extLst>
          </p:cNvPr>
          <p:cNvSpPr>
            <a:spLocks noGrp="1"/>
          </p:cNvSpPr>
          <p:nvPr>
            <p:ph type="title"/>
          </p:nvPr>
        </p:nvSpPr>
        <p:spPr/>
        <p:txBody>
          <a:bodyPr/>
          <a:lstStyle/>
          <a:p>
            <a:r>
              <a:rPr lang="en-US"/>
              <a:t>inside of a String (1/4)</a:t>
            </a:r>
          </a:p>
        </p:txBody>
      </p:sp>
      <p:sp>
        <p:nvSpPr>
          <p:cNvPr id="3" name="Content Placeholder 2">
            <a:extLst>
              <a:ext uri="{FF2B5EF4-FFF2-40B4-BE49-F238E27FC236}">
                <a16:creationId xmlns:a16="http://schemas.microsoft.com/office/drawing/2014/main" id="{98D256C0-DE3A-FEFA-5052-124CCEB8BA9C}"/>
              </a:ext>
            </a:extLst>
          </p:cNvPr>
          <p:cNvSpPr>
            <a:spLocks noGrp="1"/>
          </p:cNvSpPr>
          <p:nvPr>
            <p:ph sz="quarter" idx="10"/>
          </p:nvPr>
        </p:nvSpPr>
        <p:spPr/>
        <p:txBody>
          <a:bodyPr/>
          <a:lstStyle/>
          <a:p>
            <a:r>
              <a:rPr lang="en-US"/>
              <a:t>inside of </a:t>
            </a:r>
            <a:r>
              <a:rPr lang="en-US" sz="1800" err="1">
                <a:solidFill>
                  <a:srgbClr val="000080"/>
                </a:solidFill>
                <a:effectLst/>
                <a:latin typeface="Consolas" panose="020B0609020204030204" pitchFamily="49" charset="0"/>
              </a:rPr>
              <a:t>String</a:t>
            </a:r>
            <a:r>
              <a:rPr lang="en-US"/>
              <a:t>, there must be a </a:t>
            </a:r>
            <a:r>
              <a:rPr lang="en-US" sz="1800" err="1">
                <a:solidFill>
                  <a:srgbClr val="000080"/>
                </a:solidFill>
                <a:effectLst/>
                <a:latin typeface="Consolas" panose="020B0609020204030204" pitchFamily="49" charset="0"/>
              </a:rPr>
              <a:t>char[]</a:t>
            </a:r>
          </a:p>
          <a:p>
            <a:pPr lvl="1"/>
            <a:r>
              <a:rPr lang="en-US" b="1"/>
              <a:t>motivation: </a:t>
            </a:r>
            <a:r>
              <a:rPr lang="en-US"/>
              <a:t>as you experienced in HW02, working directly with</a:t>
            </a:r>
            <a:br>
              <a:rPr lang="en-US"/>
            </a:br>
            <a:r>
              <a:rPr lang="en-US"/>
              <a:t>character arrays is hard / painful</a:t>
            </a:r>
          </a:p>
          <a:p>
            <a:pPr lvl="1"/>
            <a:r>
              <a:rPr lang="en-US" b="1"/>
              <a:t>idea: </a:t>
            </a:r>
            <a:r>
              <a:rPr lang="en-US" err="1">
                <a:solidFill>
                  <a:srgbClr val="000080"/>
                </a:solidFill>
                <a:effectLst/>
                <a:latin typeface="Consolas" panose="020B0609020204030204" pitchFamily="49" charset="0"/>
              </a:rPr>
              <a:t>String</a:t>
            </a:r>
            <a:r>
              <a:rPr lang="en-US"/>
              <a:t> "wraps up" a </a:t>
            </a:r>
            <a:r>
              <a:rPr lang="en-US" err="1">
                <a:solidFill>
                  <a:srgbClr val="000080"/>
                </a:solidFill>
                <a:effectLst/>
                <a:latin typeface="Consolas" panose="020B0609020204030204" pitchFamily="49" charset="0"/>
              </a:rPr>
              <a:t>char[] </a:t>
            </a:r>
            <a:r>
              <a:rPr lang="en-US"/>
              <a:t>into an easy-to-use package</a:t>
            </a:r>
          </a:p>
        </p:txBody>
      </p:sp>
    </p:spTree>
    <p:extLst>
      <p:ext uri="{BB962C8B-B14F-4D97-AF65-F5344CB8AC3E}">
        <p14:creationId xmlns:p14="http://schemas.microsoft.com/office/powerpoint/2010/main" val="288238223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66782-DD69-DD36-CE91-68B8FA9A00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3EE17B-3E7A-C087-B116-10C7CECDD762}"/>
              </a:ext>
            </a:extLst>
          </p:cNvPr>
          <p:cNvSpPr>
            <a:spLocks noGrp="1"/>
          </p:cNvSpPr>
          <p:nvPr>
            <p:ph type="title"/>
          </p:nvPr>
        </p:nvSpPr>
        <p:spPr/>
        <p:txBody>
          <a:bodyPr/>
          <a:lstStyle/>
          <a:p>
            <a:r>
              <a:rPr lang="en-US"/>
              <a:t>inside of a String (2/4)</a:t>
            </a:r>
          </a:p>
        </p:txBody>
      </p:sp>
      <p:sp>
        <p:nvSpPr>
          <p:cNvPr id="3" name="Content Placeholder 2">
            <a:extLst>
              <a:ext uri="{FF2B5EF4-FFF2-40B4-BE49-F238E27FC236}">
                <a16:creationId xmlns:a16="http://schemas.microsoft.com/office/drawing/2014/main" id="{D0E5DC97-E3C9-8045-95A6-C87EF6AEAEA2}"/>
              </a:ext>
            </a:extLst>
          </p:cNvPr>
          <p:cNvSpPr>
            <a:spLocks noGrp="1"/>
          </p:cNvSpPr>
          <p:nvPr>
            <p:ph sz="quarter" idx="10"/>
          </p:nvPr>
        </p:nvSpPr>
        <p:spPr/>
        <p:txBody>
          <a:bodyPr/>
          <a:lstStyle/>
          <a:p>
            <a:r>
              <a:rPr lang="en-US"/>
              <a:t>if a </a:t>
            </a:r>
            <a:r>
              <a:rPr lang="en-US">
                <a:solidFill>
                  <a:srgbClr val="000080"/>
                </a:solidFill>
                <a:latin typeface="Consolas" panose="020B0609020204030204" pitchFamily="49" charset="0"/>
                <a:cs typeface="Consolas" panose="020B0609020204030204" pitchFamily="49" charset="0"/>
              </a:rPr>
              <a:t>String</a:t>
            </a:r>
            <a:r>
              <a:rPr lang="en-US"/>
              <a:t> is really just a </a:t>
            </a:r>
            <a:r>
              <a:rPr lang="en-US">
                <a:solidFill>
                  <a:srgbClr val="000080"/>
                </a:solidFill>
                <a:latin typeface="Consolas" panose="020B0609020204030204" pitchFamily="49" charset="0"/>
                <a:cs typeface="Consolas" panose="020B0609020204030204" pitchFamily="49" charset="0"/>
              </a:rPr>
              <a:t>char[]</a:t>
            </a:r>
            <a:r>
              <a:rPr lang="en-US"/>
              <a:t>...</a:t>
            </a:r>
          </a:p>
          <a:p>
            <a:pPr lvl="1"/>
            <a:r>
              <a:rPr lang="en-US"/>
              <a:t>...then what does this code actually </a:t>
            </a:r>
            <a:r>
              <a:rPr lang="en-US" i="1"/>
              <a:t>do</a:t>
            </a:r>
            <a:r>
              <a:rPr lang="en-US"/>
              <a:t>? 🧠</a:t>
            </a:r>
          </a:p>
          <a:p>
            <a:endParaRPr lang="en-US"/>
          </a:p>
          <a:p>
            <a:endParaRPr lang="en-US"/>
          </a:p>
        </p:txBody>
      </p:sp>
      <p:sp>
        <p:nvSpPr>
          <p:cNvPr id="4" name="TextBox 3">
            <a:extLst>
              <a:ext uri="{FF2B5EF4-FFF2-40B4-BE49-F238E27FC236}">
                <a16:creationId xmlns:a16="http://schemas.microsoft.com/office/drawing/2014/main" id="{C33F464A-F19C-3179-F94F-0625B5102FB0}"/>
              </a:ext>
            </a:extLst>
          </p:cNvPr>
          <p:cNvSpPr txBox="1"/>
          <p:nvPr/>
        </p:nvSpPr>
        <p:spPr>
          <a:xfrm>
            <a:off x="457200" y="1860086"/>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a = </a:t>
            </a:r>
            <a:r>
              <a:rPr lang="en-US">
                <a:solidFill>
                  <a:srgbClr val="C00000"/>
                </a:solidFill>
                <a:latin typeface="Consolas" panose="020B0609020204030204" pitchFamily="49" charset="0"/>
                <a:cs typeface="Consolas" panose="020B0609020204030204" pitchFamily="49" charset="0"/>
              </a:rPr>
              <a:t>"Hello"</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b = </a:t>
            </a:r>
            <a:r>
              <a:rPr lang="en-US">
                <a:solidFill>
                  <a:srgbClr val="C00000"/>
                </a:solidFill>
                <a:latin typeface="Consolas" panose="020B0609020204030204" pitchFamily="49" charset="0"/>
                <a:cs typeface="Consolas" panose="020B0609020204030204" pitchFamily="49" charset="0"/>
              </a:rPr>
              <a:t>"World"</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c = a + b;</a:t>
            </a:r>
          </a:p>
          <a:p>
            <a:r>
              <a:rPr lang="en-US" err="1">
                <a:solidFill>
                  <a:srgbClr val="000080"/>
                </a:solidFill>
                <a:latin typeface="+mj-lt"/>
              </a:rPr>
              <a:t>PRINT</a:t>
            </a:r>
            <a:r>
              <a:rPr lang="en-US">
                <a:latin typeface="Consolas" panose="020B0609020204030204" pitchFamily="49" charset="0"/>
                <a:cs typeface="Consolas" panose="020B0609020204030204" pitchFamily="49" charset="0"/>
              </a:rPr>
              <a:t>(c);</a:t>
            </a:r>
          </a:p>
        </p:txBody>
      </p:sp>
    </p:spTree>
    <p:extLst>
      <p:ext uri="{BB962C8B-B14F-4D97-AF65-F5344CB8AC3E}">
        <p14:creationId xmlns:p14="http://schemas.microsoft.com/office/powerpoint/2010/main" val="3200123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55FD90-4CFC-179A-D564-9E7D378C06A7}"/>
              </a:ext>
            </a:extLst>
          </p:cNvPr>
          <p:cNvSpPr>
            <a:spLocks noGrp="1"/>
          </p:cNvSpPr>
          <p:nvPr>
            <p:ph type="title"/>
          </p:nvPr>
        </p:nvSpPr>
        <p:spPr/>
        <p:txBody>
          <a:bodyPr>
            <a:noAutofit/>
          </a:bodyPr>
          <a:lstStyle/>
          <a:p>
            <a:r>
              <a:rPr lang="en-US" sz="3600">
                <a:effectLst/>
                <a:latin typeface="Menlo" panose="020B0609030804020204" pitchFamily="49" charset="0"/>
              </a:rPr>
              <a:t>XStringExample</a:t>
            </a:r>
            <a:endParaRPr lang="en-US" sz="13800"/>
          </a:p>
        </p:txBody>
      </p:sp>
      <p:sp>
        <p:nvSpPr>
          <p:cNvPr id="6" name="Content Placeholder 5">
            <a:extLst>
              <a:ext uri="{FF2B5EF4-FFF2-40B4-BE49-F238E27FC236}">
                <a16:creationId xmlns:a16="http://schemas.microsoft.com/office/drawing/2014/main" id="{0D6AA6DB-4DF5-17B1-D067-3EA8A265E360}"/>
              </a:ext>
            </a:extLst>
          </p:cNvPr>
          <p:cNvSpPr>
            <a:spLocks noGrp="1"/>
          </p:cNvSpPr>
          <p:nvPr>
            <p:ph sz="quarter" idx="10"/>
          </p:nvPr>
        </p:nvSpPr>
        <p:spPr/>
        <p:txBody>
          <a:bodyPr>
            <a:noAutofit/>
          </a:bodyPr>
          <a:lstStyle/>
          <a:p>
            <a:pPr marL="0" indent="0">
              <a:buNone/>
            </a:pPr>
            <a:r>
              <a:rPr lang="en-US" sz="400" b="1">
                <a:solidFill>
                  <a:srgbClr val="7F0055"/>
                </a:solidFill>
                <a:effectLst/>
                <a:latin typeface="Menlo" panose="020B0609030804020204" pitchFamily="49" charset="0"/>
              </a:rPr>
              <a:t>class</a:t>
            </a:r>
            <a:r>
              <a:rPr lang="en-US" sz="400">
                <a:effectLst/>
                <a:latin typeface="Menlo" panose="020B0609030804020204" pitchFamily="49" charset="0"/>
              </a:rPr>
              <a:t> XStringExample </a:t>
            </a:r>
            <a:r>
              <a:rPr lang="en-US" sz="400" b="1">
                <a:solidFill>
                  <a:srgbClr val="7F0055"/>
                </a:solidFill>
                <a:effectLst/>
                <a:latin typeface="Menlo" panose="020B0609030804020204" pitchFamily="49" charset="0"/>
              </a:rPr>
              <a:t>extends</a:t>
            </a:r>
            <a:r>
              <a:rPr lang="en-US" sz="400">
                <a:effectLst/>
                <a:latin typeface="Menlo" panose="020B0609030804020204" pitchFamily="49" charset="0"/>
              </a:rPr>
              <a:t> SuperCow { </a:t>
            </a: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static</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class</a:t>
            </a:r>
            <a:r>
              <a:rPr lang="en-US" sz="400">
                <a:effectLst/>
                <a:latin typeface="Menlo" panose="020B0609030804020204" pitchFamily="49" charset="0"/>
              </a:rPr>
              <a:t> XString {</a:t>
            </a: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 </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static</a:t>
            </a:r>
            <a:r>
              <a:rPr lang="en-US" sz="400">
                <a:effectLst/>
                <a:latin typeface="Menlo" panose="020B0609030804020204" pitchFamily="49" charset="0"/>
              </a:rPr>
              <a:t> XString plus(XString </a:t>
            </a:r>
            <a:r>
              <a:rPr lang="en-US" sz="400">
                <a:solidFill>
                  <a:srgbClr val="6A3E3E"/>
                </a:solidFill>
                <a:effectLst/>
                <a:latin typeface="Menlo" panose="020B0609030804020204" pitchFamily="49" charset="0"/>
              </a:rPr>
              <a:t>a</a:t>
            </a: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b</a:t>
            </a:r>
            <a:r>
              <a:rPr lang="en-US" sz="400">
                <a:effectLst/>
                <a:latin typeface="Menlo" panose="020B0609030804020204" pitchFamily="49" charset="0"/>
              </a:rPr>
              <a:t>) {</a:t>
            </a: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XString();</a:t>
            </a: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allocates new array that's the sum of both lengths</a:t>
            </a: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O(n) runtime</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a:t>
            </a: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copies over a</a:t>
            </a:r>
          </a:p>
          <a:p>
            <a:pPr marL="0" indent="0">
              <a:buNone/>
            </a:pPr>
            <a:r>
              <a:rPr lang="en-US" sz="400">
                <a:effectLst/>
                <a:latin typeface="Menlo" panose="020B0609030804020204" pitchFamily="49" charset="0"/>
              </a:rPr>
              <a:t>            </a:t>
            </a:r>
            <a:r>
              <a:rPr lang="en-US" sz="400">
                <a:solidFill>
                  <a:srgbClr val="3F7F5F"/>
                </a:solidFill>
                <a:effectLst/>
                <a:latin typeface="Menlo" panose="020B0609030804020204" pitchFamily="49" charset="0"/>
              </a:rPr>
              <a:t>// O(n)</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for</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int</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0;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&lt;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a:t>
            </a:r>
            <a:r>
              <a:rPr lang="en-US" sz="400">
                <a:solidFill>
                  <a:srgbClr val="3F7F5F"/>
                </a:solidFill>
                <a:effectLst/>
                <a:latin typeface="Menlo" panose="020B0609030804020204" pitchFamily="49" charset="0"/>
              </a:rPr>
              <a:t>// O(n)</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i</a:t>
            </a:r>
            <a:r>
              <a:rPr lang="en-US" sz="400">
                <a:effectLst/>
                <a:latin typeface="Menlo" panose="020B0609030804020204" pitchFamily="49" charset="0"/>
              </a:rPr>
              <a:t>]; </a:t>
            </a:r>
            <a:r>
              <a:rPr lang="en-US" sz="400">
                <a:solidFill>
                  <a:srgbClr val="3F7F5F"/>
                </a:solidFill>
                <a:effectLst/>
                <a:latin typeface="Menlo" panose="020B0609030804020204" pitchFamily="49" charset="0"/>
              </a:rPr>
              <a:t>// O(1)</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p>
          <a:p>
            <a:pPr marL="0" indent="0">
              <a:buNone/>
            </a:pP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copies over b</a:t>
            </a:r>
          </a:p>
          <a:p>
            <a:pPr marL="0" indent="0">
              <a:buNone/>
            </a:pPr>
            <a:r>
              <a:rPr lang="en-US" sz="400">
                <a:effectLst/>
                <a:latin typeface="Menlo" panose="020B0609030804020204" pitchFamily="49" charset="0"/>
              </a:rPr>
              <a:t>            </a:t>
            </a:r>
            <a:r>
              <a:rPr lang="en-US" sz="400">
                <a:solidFill>
                  <a:srgbClr val="3F7F5F"/>
                </a:solidFill>
                <a:effectLst/>
                <a:latin typeface="Menlo" panose="020B0609030804020204" pitchFamily="49" charset="0"/>
              </a:rPr>
              <a:t>// O(n)</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for</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int</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0;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&lt;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i</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returning result</a:t>
            </a:r>
          </a:p>
          <a:p>
            <a:pPr marL="0" indent="0">
              <a:buNone/>
            </a:pPr>
            <a:r>
              <a:rPr lang="en-US" sz="400">
                <a:effectLst/>
                <a:latin typeface="Menlo" panose="020B0609030804020204" pitchFamily="49" charset="0"/>
              </a:rPr>
              <a:t>            </a:t>
            </a:r>
            <a:r>
              <a:rPr lang="en-US" sz="400">
                <a:solidFill>
                  <a:srgbClr val="3F7F5F"/>
                </a:solidFill>
                <a:effectLst/>
                <a:latin typeface="Menlo" panose="020B0609030804020204" pitchFamily="49" charset="0"/>
              </a:rPr>
              <a:t>// O(1)</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return</a:t>
            </a: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p>
          <a:p>
            <a:pPr marL="0" indent="0">
              <a:buNone/>
            </a:pPr>
            <a:r>
              <a:rPr lang="en-US" sz="400">
                <a:effectLst/>
                <a:latin typeface="Menlo" panose="020B0609030804020204" pitchFamily="49" charset="0"/>
              </a:rPr>
              <a:t>    }</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public</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static</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void</a:t>
            </a:r>
            <a:r>
              <a:rPr lang="en-US" sz="400">
                <a:effectLst/>
                <a:latin typeface="Menlo" panose="020B0609030804020204" pitchFamily="49" charset="0"/>
              </a:rPr>
              <a:t> main(String[] </a:t>
            </a:r>
            <a:r>
              <a:rPr lang="en-US" sz="400">
                <a:solidFill>
                  <a:srgbClr val="6A3E3E"/>
                </a:solidFill>
                <a:effectLst/>
                <a:latin typeface="Menlo" panose="020B0609030804020204" pitchFamily="49" charset="0"/>
              </a:rPr>
              <a:t>arguments</a:t>
            </a:r>
            <a:r>
              <a:rPr lang="en-US" sz="400">
                <a:effectLst/>
                <a:latin typeface="Menlo" panose="020B0609030804020204" pitchFamily="49" charset="0"/>
              </a:rPr>
              <a:t>) {</a:t>
            </a: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a</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XString();</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[6];</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[0] = </a:t>
            </a:r>
            <a:r>
              <a:rPr lang="en-US" sz="400">
                <a:solidFill>
                  <a:srgbClr val="2A00FF"/>
                </a:solidFill>
                <a:effectLst/>
                <a:latin typeface="Menlo" panose="020B0609030804020204" pitchFamily="49" charset="0"/>
              </a:rPr>
              <a:t>'H'</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[1] = </a:t>
            </a:r>
            <a:r>
              <a:rPr lang="en-US" sz="400">
                <a:solidFill>
                  <a:srgbClr val="2A00FF"/>
                </a:solidFill>
                <a:effectLst/>
                <a:latin typeface="Menlo" panose="020B0609030804020204" pitchFamily="49" charset="0"/>
              </a:rPr>
              <a:t>'e'</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[2]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[3]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[4]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[5] = </a:t>
            </a:r>
            <a:r>
              <a:rPr lang="en-US" sz="400">
                <a:solidFill>
                  <a:srgbClr val="2A00FF"/>
                </a:solidFill>
                <a:effectLst/>
                <a:latin typeface="Menlo" panose="020B0609030804020204" pitchFamily="49" charset="0"/>
              </a:rPr>
              <a:t>'o'</a:t>
            </a:r>
            <a:r>
              <a:rPr lang="en-US" sz="400">
                <a:effectLst/>
                <a:latin typeface="Menlo" panose="020B0609030804020204" pitchFamily="49" charset="0"/>
              </a:rPr>
              <a:t>;</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b</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XString();</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[5];</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[0] = </a:t>
            </a:r>
            <a:r>
              <a:rPr lang="en-US" sz="400">
                <a:solidFill>
                  <a:srgbClr val="2A00FF"/>
                </a:solidFill>
                <a:effectLst/>
                <a:latin typeface="Menlo" panose="020B0609030804020204" pitchFamily="49" charset="0"/>
              </a:rPr>
              <a:t>'W'</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[1] = </a:t>
            </a:r>
            <a:r>
              <a:rPr lang="en-US" sz="400">
                <a:solidFill>
                  <a:srgbClr val="2A00FF"/>
                </a:solidFill>
                <a:effectLst/>
                <a:latin typeface="Menlo" panose="020B0609030804020204" pitchFamily="49" charset="0"/>
              </a:rPr>
              <a:t>'o'</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[2] = </a:t>
            </a:r>
            <a:r>
              <a:rPr lang="en-US" sz="400">
                <a:solidFill>
                  <a:srgbClr val="2A00FF"/>
                </a:solidFill>
                <a:effectLst/>
                <a:latin typeface="Menlo" panose="020B0609030804020204" pitchFamily="49" charset="0"/>
              </a:rPr>
              <a:t>'r'</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[3]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[4] = </a:t>
            </a:r>
            <a:r>
              <a:rPr lang="en-US" sz="400">
                <a:solidFill>
                  <a:srgbClr val="2A00FF"/>
                </a:solidFill>
                <a:effectLst/>
                <a:latin typeface="Menlo" panose="020B0609030804020204" pitchFamily="49" charset="0"/>
              </a:rPr>
              <a:t>'d'</a:t>
            </a:r>
            <a:r>
              <a:rPr lang="en-US" sz="400">
                <a:effectLst/>
                <a:latin typeface="Menlo" panose="020B0609030804020204" pitchFamily="49" charset="0"/>
              </a:rPr>
              <a:t>;</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c</a:t>
            </a:r>
            <a:r>
              <a:rPr lang="en-US" sz="400">
                <a:effectLst/>
                <a:latin typeface="Menlo" panose="020B0609030804020204" pitchFamily="49" charset="0"/>
              </a:rPr>
              <a:t> = XString.</a:t>
            </a:r>
            <a:r>
              <a:rPr lang="en-US" sz="400" i="1">
                <a:effectLst/>
                <a:latin typeface="Menlo" panose="020B0609030804020204" pitchFamily="49" charset="0"/>
              </a:rPr>
              <a:t>plus</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i="1">
                <a:effectLst/>
                <a:latin typeface="Menlo" panose="020B0609030804020204" pitchFamily="49" charset="0"/>
              </a:rPr>
              <a:t>PRINT</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i="1">
                <a:effectLst/>
                <a:latin typeface="Menlo" panose="020B0609030804020204" pitchFamily="49" charset="0"/>
              </a:rPr>
              <a:t>PRINT</a:t>
            </a:r>
            <a:r>
              <a:rPr lang="en-US" sz="400">
                <a:effectLst/>
                <a:latin typeface="Menlo" panose="020B0609030804020204" pitchFamily="49" charset="0"/>
              </a:rPr>
              <a:t>(</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i="1">
                <a:effectLst/>
                <a:latin typeface="Menlo" panose="020B0609030804020204" pitchFamily="49" charset="0"/>
              </a:rPr>
              <a:t>PRINT</a:t>
            </a:r>
            <a:r>
              <a:rPr lang="en-US" sz="400">
                <a:effectLst/>
                <a:latin typeface="Menlo" panose="020B0609030804020204" pitchFamily="49" charset="0"/>
              </a:rPr>
              <a:t>(</a:t>
            </a:r>
            <a:r>
              <a:rPr lang="en-US" sz="400">
                <a:solidFill>
                  <a:srgbClr val="6A3E3E"/>
                </a:solidFill>
                <a:effectLst/>
                <a:latin typeface="Menlo" panose="020B0609030804020204" pitchFamily="49" charset="0"/>
              </a:rPr>
              <a:t>c</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p>
          <a:p>
            <a:pPr marL="0" indent="0">
              <a:buNone/>
            </a:pPr>
            <a:r>
              <a:rPr lang="en-US" sz="400">
                <a:effectLst/>
                <a:latin typeface="Menlo" panose="020B0609030804020204" pitchFamily="49" charset="0"/>
              </a:rPr>
              <a:t>}</a:t>
            </a:r>
          </a:p>
          <a:p>
            <a:pPr marL="0" indent="0">
              <a:buNone/>
            </a:pPr>
            <a:endParaRPr lang="en-US" sz="400"/>
          </a:p>
        </p:txBody>
      </p:sp>
    </p:spTree>
    <p:extLst>
      <p:ext uri="{BB962C8B-B14F-4D97-AF65-F5344CB8AC3E}">
        <p14:creationId xmlns:p14="http://schemas.microsoft.com/office/powerpoint/2010/main" val="16116280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36904-10E7-9987-08BE-3354BA5F18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300C4A-6FC5-8B8D-53A5-5E30B8EBE418}"/>
              </a:ext>
            </a:extLst>
          </p:cNvPr>
          <p:cNvSpPr>
            <a:spLocks noGrp="1"/>
          </p:cNvSpPr>
          <p:nvPr>
            <p:ph type="title"/>
          </p:nvPr>
        </p:nvSpPr>
        <p:spPr/>
        <p:txBody>
          <a:bodyPr/>
          <a:lstStyle/>
          <a:p>
            <a:r>
              <a:rPr lang="en-US"/>
              <a:t>inside of a String (3/4)</a:t>
            </a:r>
          </a:p>
        </p:txBody>
      </p:sp>
      <p:sp>
        <p:nvSpPr>
          <p:cNvPr id="3" name="Content Placeholder 2">
            <a:extLst>
              <a:ext uri="{FF2B5EF4-FFF2-40B4-BE49-F238E27FC236}">
                <a16:creationId xmlns:a16="http://schemas.microsoft.com/office/drawing/2014/main" id="{22350844-B450-076A-8047-C939AB35573E}"/>
              </a:ext>
            </a:extLst>
          </p:cNvPr>
          <p:cNvSpPr>
            <a:spLocks noGrp="1"/>
          </p:cNvSpPr>
          <p:nvPr>
            <p:ph sz="quarter" idx="10"/>
          </p:nvPr>
        </p:nvSpPr>
        <p:spPr/>
        <p:txBody>
          <a:bodyPr/>
          <a:lstStyle/>
          <a:p>
            <a:r>
              <a:rPr lang="en-US"/>
              <a:t>if a </a:t>
            </a:r>
            <a:r>
              <a:rPr lang="en-US">
                <a:solidFill>
                  <a:srgbClr val="000080"/>
                </a:solidFill>
                <a:latin typeface="Consolas" panose="020B0609020204030204" pitchFamily="49" charset="0"/>
                <a:cs typeface="Consolas" panose="020B0609020204030204" pitchFamily="49" charset="0"/>
              </a:rPr>
              <a:t>String</a:t>
            </a:r>
            <a:r>
              <a:rPr lang="en-US"/>
              <a:t> is really just a </a:t>
            </a:r>
            <a:r>
              <a:rPr lang="en-US">
                <a:solidFill>
                  <a:srgbClr val="000080"/>
                </a:solidFill>
                <a:latin typeface="Consolas" panose="020B0609020204030204" pitchFamily="49" charset="0"/>
                <a:cs typeface="Consolas" panose="020B0609020204030204" pitchFamily="49" charset="0"/>
              </a:rPr>
              <a:t>char[]</a:t>
            </a:r>
            <a:r>
              <a:rPr lang="en-US"/>
              <a:t>...</a:t>
            </a:r>
          </a:p>
          <a:p>
            <a:pPr lvl="1"/>
            <a:r>
              <a:rPr lang="en-US"/>
              <a:t>...then what does this code actually </a:t>
            </a:r>
            <a:r>
              <a:rPr lang="en-US" i="1"/>
              <a:t>do</a:t>
            </a:r>
            <a:r>
              <a:rPr lang="en-US"/>
              <a:t>? 🧠</a:t>
            </a:r>
          </a:p>
          <a:p>
            <a:pPr lvl="1"/>
            <a:r>
              <a:rPr lang="en-US"/>
              <a:t>.. how many </a:t>
            </a:r>
            <a:r>
              <a:rPr lang="en-US">
                <a:solidFill>
                  <a:srgbClr val="000080"/>
                </a:solidFill>
                <a:latin typeface="Consolas" panose="020B0609020204030204" pitchFamily="49" charset="0"/>
                <a:cs typeface="Consolas" panose="020B0609020204030204" pitchFamily="49" charset="0"/>
              </a:rPr>
              <a:t>char[]</a:t>
            </a:r>
            <a:r>
              <a:rPr lang="en-US"/>
              <a:t>'s are created?</a:t>
            </a:r>
          </a:p>
          <a:p>
            <a:endParaRPr lang="en-US"/>
          </a:p>
          <a:p>
            <a:endParaRPr lang="en-US"/>
          </a:p>
        </p:txBody>
      </p:sp>
      <p:sp>
        <p:nvSpPr>
          <p:cNvPr id="4" name="TextBox 3">
            <a:extLst>
              <a:ext uri="{FF2B5EF4-FFF2-40B4-BE49-F238E27FC236}">
                <a16:creationId xmlns:a16="http://schemas.microsoft.com/office/drawing/2014/main" id="{0A9E441A-EA53-0D2C-88F3-DD66EC43C99D}"/>
              </a:ext>
            </a:extLst>
          </p:cNvPr>
          <p:cNvSpPr txBox="1"/>
          <p:nvPr/>
        </p:nvSpPr>
        <p:spPr>
          <a:xfrm>
            <a:off x="457200" y="2126309"/>
            <a:ext cx="8229600" cy="1754326"/>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a = </a:t>
            </a:r>
            <a:r>
              <a:rPr lang="en-US">
                <a:solidFill>
                  <a:srgbClr val="C00000"/>
                </a:solidFill>
                <a:latin typeface="Consolas" panose="020B0609020204030204" pitchFamily="49" charset="0"/>
                <a:cs typeface="Consolas" panose="020B0609020204030204" pitchFamily="49" charset="0"/>
              </a:rPr>
              <a:t>"Hello"</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b = </a:t>
            </a:r>
            <a:r>
              <a:rPr lang="en-US">
                <a:solidFill>
                  <a:srgbClr val="C00000"/>
                </a:solidFill>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c = </a:t>
            </a:r>
            <a:r>
              <a:rPr lang="en-US">
                <a:solidFill>
                  <a:srgbClr val="C00000"/>
                </a:solidFill>
                <a:latin typeface="Consolas" panose="020B0609020204030204" pitchFamily="49" charset="0"/>
                <a:cs typeface="Consolas" panose="020B0609020204030204" pitchFamily="49" charset="0"/>
              </a:rPr>
              <a:t>"World"</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d = </a:t>
            </a:r>
            <a:r>
              <a:rPr lang="en-US">
                <a:solidFill>
                  <a:srgbClr val="C00000"/>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e = a + b + c + d;</a:t>
            </a:r>
          </a:p>
          <a:p>
            <a:r>
              <a:rPr lang="en-US" err="1">
                <a:solidFill>
                  <a:srgbClr val="000080"/>
                </a:solidFill>
                <a:latin typeface="+mj-lt"/>
              </a:rPr>
              <a:t>PRINT</a:t>
            </a:r>
            <a:r>
              <a:rPr lang="en-US">
                <a:latin typeface="Consolas" panose="020B0609020204030204" pitchFamily="49" charset="0"/>
                <a:cs typeface="Consolas" panose="020B0609020204030204" pitchFamily="49" charset="0"/>
              </a:rPr>
              <a:t>(e);</a:t>
            </a:r>
          </a:p>
        </p:txBody>
      </p:sp>
    </p:spTree>
    <p:extLst>
      <p:ext uri="{BB962C8B-B14F-4D97-AF65-F5344CB8AC3E}">
        <p14:creationId xmlns:p14="http://schemas.microsoft.com/office/powerpoint/2010/main" val="1458943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DA9BB-4618-81C1-3DE2-D48EBD9178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04EF63-70F4-0B0E-35D0-D942CB383CF0}"/>
              </a:ext>
            </a:extLst>
          </p:cNvPr>
          <p:cNvSpPr>
            <a:spLocks noGrp="1"/>
          </p:cNvSpPr>
          <p:nvPr>
            <p:ph type="title"/>
          </p:nvPr>
        </p:nvSpPr>
        <p:spPr/>
        <p:txBody>
          <a:bodyPr/>
          <a:lstStyle/>
          <a:p>
            <a:r>
              <a:rPr lang="en-US"/>
              <a:t>interlude</a:t>
            </a:r>
          </a:p>
        </p:txBody>
      </p:sp>
      <p:sp>
        <p:nvSpPr>
          <p:cNvPr id="3" name="Content Placeholder 2">
            <a:extLst>
              <a:ext uri="{FF2B5EF4-FFF2-40B4-BE49-F238E27FC236}">
                <a16:creationId xmlns:a16="http://schemas.microsoft.com/office/drawing/2014/main" id="{0A691FBA-4A8B-DFEB-747D-73E838DD01C5}"/>
              </a:ext>
            </a:extLst>
          </p:cNvPr>
          <p:cNvSpPr>
            <a:spLocks noGrp="1"/>
          </p:cNvSpPr>
          <p:nvPr>
            <p:ph sz="quarter" idx="10"/>
          </p:nvPr>
        </p:nvSpPr>
        <p:spPr/>
        <p:txBody>
          <a:bodyPr/>
          <a:lstStyle/>
          <a:p>
            <a:r>
              <a:rPr lang="en-US">
                <a:solidFill>
                  <a:schemeClr val="bg1"/>
                </a:solidFill>
              </a:rPr>
              <a:t>if a </a:t>
            </a:r>
            <a:r>
              <a:rPr lang="en-US">
                <a:solidFill>
                  <a:schemeClr val="bg1"/>
                </a:solidFill>
                <a:latin typeface="Consolas" panose="020B0609020204030204" pitchFamily="49" charset="0"/>
                <a:cs typeface="Consolas" panose="020B0609020204030204" pitchFamily="49" charset="0"/>
              </a:rPr>
              <a:t>String</a:t>
            </a:r>
            <a:r>
              <a:rPr lang="en-US">
                <a:solidFill>
                  <a:schemeClr val="bg1"/>
                </a:solidFill>
              </a:rPr>
              <a:t> is really just a </a:t>
            </a:r>
            <a:r>
              <a:rPr lang="en-US">
                <a:solidFill>
                  <a:schemeClr val="bg1"/>
                </a:solidFill>
                <a:latin typeface="Consolas" panose="020B0609020204030204" pitchFamily="49" charset="0"/>
                <a:cs typeface="Consolas" panose="020B0609020204030204" pitchFamily="49" charset="0"/>
              </a:rPr>
              <a:t>char[]</a:t>
            </a:r>
            <a:r>
              <a:rPr lang="en-US">
                <a:solidFill>
                  <a:schemeClr val="bg1"/>
                </a:solidFill>
              </a:rPr>
              <a:t>...</a:t>
            </a:r>
          </a:p>
          <a:p>
            <a:pPr lvl="1"/>
            <a:r>
              <a:rPr lang="en-US">
                <a:solidFill>
                  <a:schemeClr val="bg1"/>
                </a:solidFill>
              </a:rPr>
              <a:t>...then what does this code </a:t>
            </a:r>
            <a:r>
              <a:rPr lang="en-US" i="1">
                <a:solidFill>
                  <a:schemeClr val="bg1"/>
                </a:solidFill>
              </a:rPr>
              <a:t>do</a:t>
            </a:r>
            <a:r>
              <a:rPr lang="en-US">
                <a:solidFill>
                  <a:schemeClr val="bg1"/>
                </a:solidFill>
              </a:rPr>
              <a:t>?</a:t>
            </a:r>
          </a:p>
          <a:p>
            <a:pPr lvl="1"/>
            <a:r>
              <a:rPr lang="en-US"/>
              <a:t>...what is this code's big O runtime? 🧠</a:t>
            </a:r>
          </a:p>
          <a:p>
            <a:endParaRPr lang="en-US"/>
          </a:p>
          <a:p>
            <a:endParaRPr lang="en-US"/>
          </a:p>
        </p:txBody>
      </p:sp>
      <p:sp>
        <p:nvSpPr>
          <p:cNvPr id="4" name="TextBox 3">
            <a:extLst>
              <a:ext uri="{FF2B5EF4-FFF2-40B4-BE49-F238E27FC236}">
                <a16:creationId xmlns:a16="http://schemas.microsoft.com/office/drawing/2014/main" id="{6D55D40C-3DEF-55BE-8341-BF697C600BD9}"/>
              </a:ext>
            </a:extLst>
          </p:cNvPr>
          <p:cNvSpPr txBox="1"/>
          <p:nvPr/>
        </p:nvSpPr>
        <p:spPr>
          <a:xfrm>
            <a:off x="457200" y="2200107"/>
            <a:ext cx="8229600" cy="1477328"/>
          </a:xfrm>
          <a:prstGeom prst="rect">
            <a:avLst/>
          </a:prstGeom>
          <a:solidFill>
            <a:schemeClr val="bg1"/>
          </a:solidFill>
          <a:ln>
            <a:solidFill>
              <a:schemeClr val="tx1"/>
            </a:solidFill>
          </a:ln>
        </p:spPr>
        <p:txBody>
          <a:bodyPr wrap="square" rtlCol="0">
            <a:spAutoFit/>
          </a:bodyPr>
          <a:lstStyle/>
          <a:p>
            <a:r>
              <a:rPr lang="en-US">
                <a:solidFill>
                  <a:srgbClr val="00007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foo = </a:t>
            </a:r>
            <a:r>
              <a:rPr lang="en-US">
                <a:solidFill>
                  <a:srgbClr val="09B5B6"/>
                </a:solidFill>
                <a:latin typeface="Consolas"/>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a:solidFill>
                  <a:srgbClr val="0432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7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a:t>
            </a:r>
            <a:r>
              <a:rPr lang="en-US">
                <a:solidFill>
                  <a:srgbClr val="09B5B6"/>
                </a:solidFill>
                <a:latin typeface="Consolas"/>
                <a:cs typeface="Consolas" panose="020B0609020204030204" pitchFamily="49" charset="0"/>
              </a:rPr>
              <a:t>0</a:t>
            </a:r>
            <a:r>
              <a:rPr lang="en-US">
                <a:latin typeface="Consolas" panose="020B0609020204030204" pitchFamily="49" charset="0"/>
                <a:cs typeface="Consolas" panose="020B0609020204030204" pitchFamily="49" charset="0"/>
              </a:rPr>
              <a:t>; i &lt; n; ++i) {</a:t>
            </a:r>
            <a:r>
              <a:rPr lang="en-US">
                <a:solidFill>
                  <a:srgbClr val="007B00"/>
                </a:solidFill>
                <a:latin typeface="Consolas" panose="020B0609020204030204" pitchFamily="49" charset="0"/>
                <a:cs typeface="Consolas" panose="020B0609020204030204" pitchFamily="49" charset="0"/>
              </a:rPr>
              <a:t> // O(n)</a:t>
            </a:r>
          </a:p>
          <a:p>
            <a:r>
              <a:rPr lang="en-US">
                <a:latin typeface="Consolas" panose="020B0609020204030204" pitchFamily="49" charset="0"/>
                <a:cs typeface="Consolas" panose="020B0609020204030204" pitchFamily="49" charset="0"/>
              </a:rPr>
              <a:t>    foo += </a:t>
            </a:r>
            <a:r>
              <a:rPr lang="en-US">
                <a:solidFill>
                  <a:srgbClr val="09B5B6"/>
                </a:solidFill>
                <a:latin typeface="Consolas"/>
                <a:cs typeface="Consolas" panose="020B0609020204030204" pitchFamily="49" charset="0"/>
              </a:rPr>
              <a:t>1</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 O(1)</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t>
            </a:r>
          </a:p>
          <a:p>
            <a:r>
              <a:rPr lang="en-US">
                <a:solidFill>
                  <a:srgbClr val="00007F"/>
                </a:solidFill>
                <a:latin typeface="Consolas" panose="020B0609020204030204" pitchFamily="49" charset="0"/>
                <a:cs typeface="Consolas" panose="020B0609020204030204" pitchFamily="49" charset="0"/>
              </a:rPr>
              <a:t>PRINT</a:t>
            </a:r>
            <a:r>
              <a:rPr lang="en-US">
                <a:latin typeface="Consolas" panose="020B0609020204030204" pitchFamily="49" charset="0"/>
                <a:cs typeface="Consolas" panose="020B0609020204030204" pitchFamily="49" charset="0"/>
              </a:rPr>
              <a:t>(foo);</a:t>
            </a:r>
          </a:p>
        </p:txBody>
      </p:sp>
    </p:spTree>
    <p:extLst>
      <p:ext uri="{BB962C8B-B14F-4D97-AF65-F5344CB8AC3E}">
        <p14:creationId xmlns:p14="http://schemas.microsoft.com/office/powerpoint/2010/main" val="312093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2FA2F-742A-AB7B-C964-3B2DA85C63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714C7B-63A3-B285-361A-8448AB0AB5A8}"/>
              </a:ext>
            </a:extLst>
          </p:cNvPr>
          <p:cNvSpPr>
            <a:spLocks noGrp="1"/>
          </p:cNvSpPr>
          <p:nvPr>
            <p:ph type="title"/>
          </p:nvPr>
        </p:nvSpPr>
        <p:spPr/>
        <p:txBody>
          <a:bodyPr>
            <a:noAutofit/>
          </a:bodyPr>
          <a:lstStyle/>
          <a:p>
            <a:r>
              <a:rPr lang="en-US"/>
              <a:t>inside a String (4/4)</a:t>
            </a:r>
          </a:p>
        </p:txBody>
      </p:sp>
      <p:sp>
        <p:nvSpPr>
          <p:cNvPr id="3" name="Content Placeholder 2">
            <a:extLst>
              <a:ext uri="{FF2B5EF4-FFF2-40B4-BE49-F238E27FC236}">
                <a16:creationId xmlns:a16="http://schemas.microsoft.com/office/drawing/2014/main" id="{3FA5A11B-A747-DC4B-0BD4-B547997D5A0A}"/>
              </a:ext>
            </a:extLst>
          </p:cNvPr>
          <p:cNvSpPr>
            <a:spLocks noGrp="1"/>
          </p:cNvSpPr>
          <p:nvPr>
            <p:ph sz="quarter" idx="10"/>
          </p:nvPr>
        </p:nvSpPr>
        <p:spPr/>
        <p:txBody>
          <a:bodyPr/>
          <a:lstStyle/>
          <a:p>
            <a:r>
              <a:rPr lang="en-US" sz="2400"/>
              <a:t>if a </a:t>
            </a:r>
            <a:r>
              <a:rPr lang="en-US" sz="2400">
                <a:solidFill>
                  <a:srgbClr val="000080"/>
                </a:solidFill>
                <a:latin typeface="Consolas" panose="020B0609020204030204" pitchFamily="49" charset="0"/>
                <a:cs typeface="Consolas" panose="020B0609020204030204" pitchFamily="49" charset="0"/>
              </a:rPr>
              <a:t>String</a:t>
            </a:r>
            <a:r>
              <a:rPr lang="en-US" sz="2400"/>
              <a:t> is really just a </a:t>
            </a:r>
            <a:r>
              <a:rPr lang="en-US" sz="2400">
                <a:solidFill>
                  <a:srgbClr val="000080"/>
                </a:solidFill>
                <a:latin typeface="Consolas" panose="020B0609020204030204" pitchFamily="49" charset="0"/>
                <a:cs typeface="Consolas" panose="020B0609020204030204" pitchFamily="49" charset="0"/>
              </a:rPr>
              <a:t>char[]</a:t>
            </a:r>
            <a:r>
              <a:rPr lang="en-US" sz="2400"/>
              <a:t>...</a:t>
            </a:r>
          </a:p>
          <a:p>
            <a:pPr lvl="1"/>
            <a:r>
              <a:rPr lang="en-US" sz="2400"/>
              <a:t>...then what does this code </a:t>
            </a:r>
            <a:r>
              <a:rPr lang="en-US" sz="2400" i="1"/>
              <a:t>do</a:t>
            </a:r>
            <a:r>
              <a:rPr lang="en-US" sz="2400"/>
              <a:t>?</a:t>
            </a:r>
          </a:p>
          <a:p>
            <a:pPr lvl="1"/>
            <a:r>
              <a:rPr lang="en-US" sz="2400"/>
              <a:t>...what is its big O runtime? 🧠</a:t>
            </a:r>
          </a:p>
          <a:p>
            <a:endParaRPr lang="en-US" sz="2400"/>
          </a:p>
          <a:p>
            <a:endParaRPr lang="en-US" sz="2400"/>
          </a:p>
        </p:txBody>
      </p:sp>
      <p:sp>
        <p:nvSpPr>
          <p:cNvPr id="4" name="TextBox 3">
            <a:extLst>
              <a:ext uri="{FF2B5EF4-FFF2-40B4-BE49-F238E27FC236}">
                <a16:creationId xmlns:a16="http://schemas.microsoft.com/office/drawing/2014/main" id="{65E30C50-4C36-9826-293C-13E6591C8FDE}"/>
              </a:ext>
            </a:extLst>
          </p:cNvPr>
          <p:cNvSpPr txBox="1"/>
          <p:nvPr/>
        </p:nvSpPr>
        <p:spPr>
          <a:xfrm>
            <a:off x="457200" y="2571750"/>
            <a:ext cx="8229600" cy="1938992"/>
          </a:xfrm>
          <a:prstGeom prst="rect">
            <a:avLst/>
          </a:prstGeom>
          <a:solidFill>
            <a:schemeClr val="bg1"/>
          </a:solidFill>
          <a:ln>
            <a:solidFill>
              <a:schemeClr val="tx1"/>
            </a:solidFill>
          </a:ln>
        </p:spPr>
        <p:txBody>
          <a:bodyPr wrap="square" rtlCol="0">
            <a:spAutoFit/>
          </a:bodyPr>
          <a:lstStyle/>
          <a:p>
            <a:r>
              <a:rPr lang="en-US" sz="2400">
                <a:solidFill>
                  <a:srgbClr val="00007F"/>
                </a:solidFill>
                <a:latin typeface="Consolas" panose="020B0609020204030204" pitchFamily="49" charset="0"/>
                <a:cs typeface="Consolas" panose="020B0609020204030204" pitchFamily="49" charset="0"/>
              </a:rPr>
              <a:t>String</a:t>
            </a:r>
            <a:r>
              <a:rPr lang="en-US" sz="2400">
                <a:latin typeface="Consolas" panose="020B0609020204030204" pitchFamily="49" charset="0"/>
                <a:cs typeface="Consolas" panose="020B0609020204030204" pitchFamily="49" charset="0"/>
              </a:rPr>
              <a:t> scream = </a:t>
            </a:r>
            <a:r>
              <a:rPr lang="en-US" sz="2400">
                <a:solidFill>
                  <a:srgbClr val="C00000"/>
                </a:solidFill>
                <a:latin typeface="Consolas" panose="020B0609020204030204" pitchFamily="49" charset="0"/>
                <a:cs typeface="Consolas" panose="020B0609020204030204" pitchFamily="49" charset="0"/>
              </a:rPr>
              <a:t>""</a:t>
            </a:r>
            <a:r>
              <a:rPr lang="en-US" sz="2400">
                <a:latin typeface="Consolas" panose="020B0609020204030204" pitchFamily="49" charset="0"/>
                <a:cs typeface="Consolas" panose="020B0609020204030204" pitchFamily="49" charset="0"/>
              </a:rPr>
              <a:t>;</a:t>
            </a:r>
          </a:p>
          <a:p>
            <a:r>
              <a:rPr lang="en-US" sz="2400">
                <a:solidFill>
                  <a:srgbClr val="0432FF"/>
                </a:solidFill>
                <a:latin typeface="Consolas" panose="020B0609020204030204" pitchFamily="49" charset="0"/>
                <a:cs typeface="Consolas" panose="020B0609020204030204" pitchFamily="49" charset="0"/>
              </a:rPr>
              <a:t>for</a:t>
            </a:r>
            <a:r>
              <a:rPr lang="en-US" sz="2400">
                <a:latin typeface="Consolas" panose="020B0609020204030204" pitchFamily="49" charset="0"/>
                <a:cs typeface="Consolas" panose="020B0609020204030204" pitchFamily="49" charset="0"/>
              </a:rPr>
              <a:t> (</a:t>
            </a:r>
            <a:r>
              <a:rPr lang="en-US" sz="2400">
                <a:solidFill>
                  <a:srgbClr val="00007F"/>
                </a:solidFill>
                <a:latin typeface="Consolas" panose="020B0609020204030204" pitchFamily="49" charset="0"/>
                <a:cs typeface="Consolas" panose="020B0609020204030204" pitchFamily="49" charset="0"/>
              </a:rPr>
              <a:t>int</a:t>
            </a:r>
            <a:r>
              <a:rPr lang="en-US" sz="2400">
                <a:latin typeface="Consolas" panose="020B0609020204030204" pitchFamily="49" charset="0"/>
                <a:cs typeface="Consolas" panose="020B0609020204030204" pitchFamily="49" charset="0"/>
              </a:rPr>
              <a:t> i = </a:t>
            </a:r>
            <a:r>
              <a:rPr lang="en-US" sz="2400">
                <a:solidFill>
                  <a:srgbClr val="09B5B6"/>
                </a:solidFill>
                <a:latin typeface="Consolas"/>
                <a:cs typeface="Consolas" panose="020B0609020204030204" pitchFamily="49" charset="0"/>
              </a:rPr>
              <a:t>0</a:t>
            </a:r>
            <a:r>
              <a:rPr lang="en-US" sz="2400">
                <a:latin typeface="Consolas" panose="020B0609020204030204" pitchFamily="49" charset="0"/>
                <a:cs typeface="Consolas" panose="020B0609020204030204" pitchFamily="49" charset="0"/>
              </a:rPr>
              <a:t>; i &lt; n; ++i) {</a:t>
            </a:r>
          </a:p>
          <a:p>
            <a:r>
              <a:rPr lang="en-US" sz="2400">
                <a:latin typeface="Consolas" panose="020B0609020204030204" pitchFamily="49" charset="0"/>
                <a:cs typeface="Consolas" panose="020B0609020204030204" pitchFamily="49" charset="0"/>
              </a:rPr>
              <a:t>    scream += </a:t>
            </a:r>
            <a:r>
              <a:rPr lang="en-US" sz="2400">
                <a:solidFill>
                  <a:srgbClr val="C00000"/>
                </a:solidFill>
                <a:latin typeface="Consolas" panose="020B0609020204030204" pitchFamily="49" charset="0"/>
                <a:cs typeface="Consolas" panose="020B0609020204030204" pitchFamily="49" charset="0"/>
              </a:rPr>
              <a:t>"A"</a:t>
            </a:r>
            <a:r>
              <a:rPr lang="en-US" sz="2400">
                <a:latin typeface="Consolas" panose="020B0609020204030204" pitchFamily="49" charset="0"/>
                <a:cs typeface="Consolas" panose="020B0609020204030204" pitchFamily="49" charset="0"/>
              </a:rPr>
              <a:t>;</a:t>
            </a:r>
          </a:p>
          <a:p>
            <a:r>
              <a:rPr lang="en-US" sz="2400">
                <a:latin typeface="Consolas" panose="020B0609020204030204" pitchFamily="49" charset="0"/>
                <a:cs typeface="Consolas" panose="020B0609020204030204" pitchFamily="49" charset="0"/>
              </a:rPr>
              <a:t>}</a:t>
            </a:r>
          </a:p>
          <a:p>
            <a:r>
              <a:rPr lang="en-US" sz="2400">
                <a:solidFill>
                  <a:srgbClr val="00007F"/>
                </a:solidFill>
                <a:latin typeface="Consolas" panose="020B0609020204030204" pitchFamily="49" charset="0"/>
                <a:cs typeface="Consolas" panose="020B0609020204030204" pitchFamily="49" charset="0"/>
              </a:rPr>
              <a:t>PRINT</a:t>
            </a:r>
            <a:r>
              <a:rPr lang="en-US" sz="2400">
                <a:latin typeface="Consolas" panose="020B0609020204030204" pitchFamily="49" charset="0"/>
                <a:cs typeface="Consolas" panose="020B0609020204030204" pitchFamily="49" charset="0"/>
              </a:rPr>
              <a:t>(scream);</a:t>
            </a:r>
          </a:p>
        </p:txBody>
      </p:sp>
    </p:spTree>
    <p:extLst>
      <p:ext uri="{BB962C8B-B14F-4D97-AF65-F5344CB8AC3E}">
        <p14:creationId xmlns:p14="http://schemas.microsoft.com/office/powerpoint/2010/main" val="202738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AE1636-D118-AD28-A33C-8ACC7C414D5E}"/>
              </a:ext>
            </a:extLst>
          </p:cNvPr>
          <p:cNvSpPr>
            <a:spLocks noGrp="1"/>
          </p:cNvSpPr>
          <p:nvPr>
            <p:ph type="title"/>
          </p:nvPr>
        </p:nvSpPr>
        <p:spPr/>
        <p:txBody>
          <a:bodyPr/>
          <a:lstStyle/>
          <a:p>
            <a:r>
              <a:rPr lang="en-US"/>
              <a:t>questions on HW03?</a:t>
            </a:r>
          </a:p>
        </p:txBody>
      </p:sp>
    </p:spTree>
    <p:extLst>
      <p:ext uri="{BB962C8B-B14F-4D97-AF65-F5344CB8AC3E}">
        <p14:creationId xmlns:p14="http://schemas.microsoft.com/office/powerpoint/2010/main" val="3027065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spen Rimmed Dinner Plates 10.5&quot;, Set of Eight + Reviews | Crate &amp; Barrel">
            <a:extLst>
              <a:ext uri="{FF2B5EF4-FFF2-40B4-BE49-F238E27FC236}">
                <a16:creationId xmlns:a16="http://schemas.microsoft.com/office/drawing/2014/main" id="{C5C7D438-7050-0DF5-C703-B063C2FDE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10290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C5DA3-600C-B22E-1C76-1FCEA8180A3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68590E2-DBAB-BBC2-A269-2A5D89B25992}"/>
              </a:ext>
            </a:extLst>
          </p:cNvPr>
          <p:cNvSpPr>
            <a:spLocks noGrp="1"/>
          </p:cNvSpPr>
          <p:nvPr>
            <p:ph type="title"/>
          </p:nvPr>
        </p:nvSpPr>
        <p:spPr/>
        <p:txBody>
          <a:bodyPr/>
          <a:lstStyle/>
          <a:p>
            <a:r>
              <a:rPr lang="en-US" sz="4000">
                <a:latin typeface="+mj-lt"/>
              </a:rPr>
              <a:t>pool[i]</a:t>
            </a:r>
            <a:r>
              <a:rPr lang="en-US" sz="4000"/>
              <a:t> inside of specific updates</a:t>
            </a:r>
            <a:br>
              <a:rPr lang="en-US"/>
            </a:br>
            <a:r>
              <a:rPr lang="en-US" sz="3200"/>
              <a:t>(don't define </a:t>
            </a:r>
            <a:r>
              <a:rPr lang="en-US" sz="3200">
                <a:latin typeface="+mj-lt"/>
              </a:rPr>
              <a:t>enemy1</a:t>
            </a:r>
            <a:r>
              <a:rPr lang="en-US" sz="3200"/>
              <a:t> and </a:t>
            </a:r>
            <a:r>
              <a:rPr lang="en-US" sz="3200">
                <a:latin typeface="+mj-lt"/>
              </a:rPr>
              <a:t>enemy2</a:t>
            </a:r>
            <a:r>
              <a:rPr lang="en-US" sz="3200"/>
              <a:t>)</a:t>
            </a:r>
            <a:endParaRPr lang="en-US"/>
          </a:p>
        </p:txBody>
      </p:sp>
    </p:spTree>
    <p:extLst>
      <p:ext uri="{BB962C8B-B14F-4D97-AF65-F5344CB8AC3E}">
        <p14:creationId xmlns:p14="http://schemas.microsoft.com/office/powerpoint/2010/main" val="309586463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13E5B-7A4B-40EA-8035-AC2E0ED9CC8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6352D1-2870-ABA8-53F6-401BCA015872}"/>
              </a:ext>
            </a:extLst>
          </p:cNvPr>
          <p:cNvSpPr>
            <a:spLocks noGrp="1"/>
          </p:cNvSpPr>
          <p:nvPr>
            <p:ph type="title"/>
          </p:nvPr>
        </p:nvSpPr>
        <p:spPr/>
        <p:txBody>
          <a:bodyPr/>
          <a:lstStyle/>
          <a:p>
            <a:r>
              <a:rPr lang="en-US" sz="4000"/>
              <a:t>why i gave you a </a:t>
            </a:r>
            <a:r>
              <a:rPr lang="en-US" sz="4000">
                <a:latin typeface="+mj-lt"/>
              </a:rPr>
              <a:t>player</a:t>
            </a:r>
            <a:r>
              <a:rPr lang="en-US" sz="4000"/>
              <a:t> reference</a:t>
            </a:r>
            <a:endParaRPr lang="en-US"/>
          </a:p>
        </p:txBody>
      </p:sp>
    </p:spTree>
    <p:extLst>
      <p:ext uri="{BB962C8B-B14F-4D97-AF65-F5344CB8AC3E}">
        <p14:creationId xmlns:p14="http://schemas.microsoft.com/office/powerpoint/2010/main" val="50539193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A3E38-4F72-12AE-D67E-5EFB2E7041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63FF6A-315B-604F-78AB-A0E116146C38}"/>
              </a:ext>
            </a:extLst>
          </p:cNvPr>
          <p:cNvSpPr>
            <a:spLocks noGrp="1"/>
          </p:cNvSpPr>
          <p:nvPr>
            <p:ph type="title"/>
          </p:nvPr>
        </p:nvSpPr>
        <p:spPr/>
        <p:txBody>
          <a:bodyPr/>
          <a:lstStyle/>
          <a:p>
            <a:r>
              <a:rPr lang="en-US">
                <a:latin typeface="+mj-lt"/>
              </a:rPr>
              <a:t>this</a:t>
            </a:r>
            <a:r>
              <a:rPr lang="en-US"/>
              <a:t> inside of </a:t>
            </a:r>
            <a:r>
              <a:rPr lang="en-US">
                <a:latin typeface="+mj-lt"/>
              </a:rPr>
              <a:t>fireBullet</a:t>
            </a:r>
            <a:endParaRPr lang="en-US"/>
          </a:p>
        </p:txBody>
      </p:sp>
    </p:spTree>
    <p:extLst>
      <p:ext uri="{BB962C8B-B14F-4D97-AF65-F5344CB8AC3E}">
        <p14:creationId xmlns:p14="http://schemas.microsoft.com/office/powerpoint/2010/main" val="179179317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27072C-66F5-3745-4688-2EFF7724592F}"/>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193642029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5246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7AA5E1-FAB1-E245-7CA5-1336C4D07795}"/>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36916851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0A2601-21EF-645F-E506-0C34CD3E0C95}"/>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222096527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5D7B99-B367-1C0D-D0EE-254EB1AFE327}"/>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44A737A0-369C-B4B7-96D8-7D5CFF60FDF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49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30287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A8B44D-DF6B-FE78-B300-BD1528E2EDE2}"/>
              </a:ext>
            </a:extLst>
          </p:cNvPr>
          <p:cNvSpPr txBox="1"/>
          <p:nvPr/>
        </p:nvSpPr>
        <p:spPr>
          <a:xfrm>
            <a:off x="1480456" y="1534884"/>
            <a:ext cx="3015343" cy="923330"/>
          </a:xfrm>
          <a:prstGeom prst="rect">
            <a:avLst/>
          </a:prstGeom>
          <a:noFill/>
        </p:spPr>
        <p:txBody>
          <a:bodyPr wrap="square" rtlCol="0">
            <a:spAutoFit/>
          </a:bodyPr>
          <a:lstStyle/>
          <a:p>
            <a:pPr algn="ctr"/>
            <a:r>
              <a:rPr lang="en-US" sz="2700"/>
              <a:t>developing one thing at a time</a:t>
            </a:r>
          </a:p>
        </p:txBody>
      </p:sp>
      <p:cxnSp>
        <p:nvCxnSpPr>
          <p:cNvPr id="6" name="Straight Connector 5">
            <a:extLst>
              <a:ext uri="{FF2B5EF4-FFF2-40B4-BE49-F238E27FC236}">
                <a16:creationId xmlns:a16="http://schemas.microsoft.com/office/drawing/2014/main" id="{E70372E2-AD2C-4016-757B-F5567BD915F5}"/>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95A1764-035B-7474-E4F8-E146F3F38EFA}"/>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14F9F9-8343-3F11-4D95-685764A56ABD}"/>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
        <p:nvSpPr>
          <p:cNvPr id="11" name="TextBox 10">
            <a:extLst>
              <a:ext uri="{FF2B5EF4-FFF2-40B4-BE49-F238E27FC236}">
                <a16:creationId xmlns:a16="http://schemas.microsoft.com/office/drawing/2014/main" id="{C2D1915C-0818-F569-6E19-439004F55E8F}"/>
              </a:ext>
            </a:extLst>
          </p:cNvPr>
          <p:cNvSpPr txBox="1"/>
          <p:nvPr/>
        </p:nvSpPr>
        <p:spPr>
          <a:xfrm>
            <a:off x="3156856" y="374833"/>
            <a:ext cx="886545" cy="323165"/>
          </a:xfrm>
          <a:prstGeom prst="rect">
            <a:avLst/>
          </a:prstGeom>
          <a:noFill/>
        </p:spPr>
        <p:txBody>
          <a:bodyPr wrap="square" rtlCol="0">
            <a:spAutoFit/>
          </a:bodyPr>
          <a:lstStyle/>
          <a:p>
            <a:pPr algn="l"/>
            <a:r>
              <a:rPr lang="en-US" sz="1500"/>
              <a:t>broken</a:t>
            </a:r>
          </a:p>
        </p:txBody>
      </p:sp>
    </p:spTree>
    <p:extLst>
      <p:ext uri="{BB962C8B-B14F-4D97-AF65-F5344CB8AC3E}">
        <p14:creationId xmlns:p14="http://schemas.microsoft.com/office/powerpoint/2010/main" val="36239563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Stack in C - Scaler Topics">
            <a:extLst>
              <a:ext uri="{FF2B5EF4-FFF2-40B4-BE49-F238E27FC236}">
                <a16:creationId xmlns:a16="http://schemas.microsoft.com/office/drawing/2014/main" id="{877C0C42-4FEA-5AB3-43BD-7CB2D10BD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0"/>
            <a:ext cx="37211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5AA1B3-75CC-F0B3-B89C-2C1C5614F829}"/>
              </a:ext>
            </a:extLst>
          </p:cNvPr>
          <p:cNvSpPr txBox="1"/>
          <p:nvPr/>
        </p:nvSpPr>
        <p:spPr>
          <a:xfrm>
            <a:off x="3544246" y="1330037"/>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pushing</a:t>
            </a:r>
          </a:p>
          <a:p>
            <a:pPr algn="r"/>
            <a:endParaRPr lang="en-US" sz="12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76E91768-A77E-E215-54BA-C75539A7C717}"/>
              </a:ext>
            </a:extLst>
          </p:cNvPr>
          <p:cNvSpPr txBox="1"/>
          <p:nvPr/>
        </p:nvSpPr>
        <p:spPr>
          <a:xfrm>
            <a:off x="3673975" y="2890134"/>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popping</a:t>
            </a:r>
          </a:p>
          <a:p>
            <a:pPr algn="r"/>
            <a:endParaRPr lang="en-US" sz="12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36C9A142-48D7-AE8F-7C69-5414FE3927EC}"/>
              </a:ext>
            </a:extLst>
          </p:cNvPr>
          <p:cNvSpPr txBox="1"/>
          <p:nvPr/>
        </p:nvSpPr>
        <p:spPr>
          <a:xfrm>
            <a:off x="4040491" y="4450231"/>
            <a:ext cx="1031534" cy="577081"/>
          </a:xfrm>
          <a:prstGeom prst="rect">
            <a:avLst/>
          </a:prstGeom>
          <a:solidFill>
            <a:srgbClr val="FFFFFF">
              <a:alpha val="74902"/>
            </a:srgbClr>
          </a:solidFill>
        </p:spPr>
        <p:txBody>
          <a:bodyPr wrap="square">
            <a:spAutoFit/>
          </a:bodyPr>
          <a:lstStyle/>
          <a:p>
            <a:pPr algn="r"/>
            <a:endParaRPr lang="en-US" sz="1050">
              <a:solidFill>
                <a:srgbClr val="0000FF"/>
              </a:solidFill>
              <a:latin typeface="Comic Sans MS" panose="030F0902030302020204" pitchFamily="66" charset="0"/>
            </a:endParaRPr>
          </a:p>
          <a:p>
            <a:pPr algn="r"/>
            <a:r>
              <a:rPr lang="en-US" sz="1050">
                <a:solidFill>
                  <a:srgbClr val="0000FF"/>
                </a:solidFill>
                <a:latin typeface="Comic Sans MS" panose="030F0902030302020204" pitchFamily="66" charset="0"/>
              </a:rPr>
              <a:t>         </a:t>
            </a:r>
          </a:p>
          <a:p>
            <a:pPr algn="r"/>
            <a:endParaRPr lang="en-US" sz="105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55770833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6B09033-80A9-1689-C25E-93E3DB83FCD1}"/>
              </a:ext>
            </a:extLst>
          </p:cNvPr>
          <p:cNvCxnSpPr>
            <a:cxnSpLocks/>
            <a:endCxn id="2" idx="2"/>
          </p:cNvCxnSpPr>
          <p:nvPr/>
        </p:nvCxnSpPr>
        <p:spPr>
          <a:xfrm flipH="1" flipV="1">
            <a:off x="2534920" y="759272"/>
            <a:ext cx="349794" cy="3293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ACDAD58-C2A8-B318-653E-966D9DB4E97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998FBCB-7316-1DBD-CC12-2183129A40D1}"/>
              </a:ext>
            </a:extLst>
          </p:cNvPr>
          <p:cNvSpPr txBox="1"/>
          <p:nvPr/>
        </p:nvSpPr>
        <p:spPr>
          <a:xfrm>
            <a:off x="3347356" y="370115"/>
            <a:ext cx="1224643" cy="323165"/>
          </a:xfrm>
          <a:prstGeom prst="rect">
            <a:avLst/>
          </a:prstGeom>
          <a:noFill/>
        </p:spPr>
        <p:txBody>
          <a:bodyPr wrap="square" rtlCol="0">
            <a:spAutoFit/>
          </a:bodyPr>
          <a:lstStyle/>
          <a:p>
            <a:pPr algn="l"/>
            <a:r>
              <a:rPr lang="en-US" sz="1500"/>
              <a:t>A is broken</a:t>
            </a:r>
          </a:p>
        </p:txBody>
      </p:sp>
      <p:cxnSp>
        <p:nvCxnSpPr>
          <p:cNvPr id="13" name="Straight Connector 12">
            <a:extLst>
              <a:ext uri="{FF2B5EF4-FFF2-40B4-BE49-F238E27FC236}">
                <a16:creationId xmlns:a16="http://schemas.microsoft.com/office/drawing/2014/main" id="{1D254A4B-2843-DFD5-6EDD-CF60CD9F3DD6}"/>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81E36F-E362-C00A-F58D-2C85401ED384}"/>
              </a:ext>
            </a:extLst>
          </p:cNvPr>
          <p:cNvSpPr txBox="1"/>
          <p:nvPr/>
        </p:nvSpPr>
        <p:spPr>
          <a:xfrm>
            <a:off x="2032427" y="1519107"/>
            <a:ext cx="1211515" cy="323165"/>
          </a:xfrm>
          <a:prstGeom prst="rect">
            <a:avLst/>
          </a:prstGeom>
          <a:noFill/>
        </p:spPr>
        <p:txBody>
          <a:bodyPr wrap="square" rtlCol="0">
            <a:spAutoFit/>
          </a:bodyPr>
          <a:lstStyle/>
          <a:p>
            <a:pPr algn="l"/>
            <a:r>
              <a:rPr lang="en-US" sz="1500"/>
              <a:t>B is broken</a:t>
            </a:r>
          </a:p>
        </p:txBody>
      </p:sp>
      <p:cxnSp>
        <p:nvCxnSpPr>
          <p:cNvPr id="15" name="Straight Connector 14">
            <a:extLst>
              <a:ext uri="{FF2B5EF4-FFF2-40B4-BE49-F238E27FC236}">
                <a16:creationId xmlns:a16="http://schemas.microsoft.com/office/drawing/2014/main" id="{7A0BFCBF-44CD-3067-7341-48127C7B3861}"/>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B7C8B1-0298-EA9C-C403-FB729DB2DCCF}"/>
              </a:ext>
            </a:extLst>
          </p:cNvPr>
          <p:cNvSpPr txBox="1"/>
          <p:nvPr/>
        </p:nvSpPr>
        <p:spPr>
          <a:xfrm>
            <a:off x="3545539" y="1560594"/>
            <a:ext cx="2296206" cy="323165"/>
          </a:xfrm>
          <a:prstGeom prst="rect">
            <a:avLst/>
          </a:prstGeom>
          <a:noFill/>
        </p:spPr>
        <p:txBody>
          <a:bodyPr wrap="square" rtlCol="0">
            <a:spAutoFit/>
          </a:bodyPr>
          <a:lstStyle/>
          <a:p>
            <a:pPr algn="l"/>
            <a:r>
              <a:rPr lang="en-US" sz="1500"/>
              <a:t>A and B are both broken</a:t>
            </a:r>
          </a:p>
        </p:txBody>
      </p:sp>
      <p:sp>
        <p:nvSpPr>
          <p:cNvPr id="19" name="TextBox 18">
            <a:extLst>
              <a:ext uri="{FF2B5EF4-FFF2-40B4-BE49-F238E27FC236}">
                <a16:creationId xmlns:a16="http://schemas.microsoft.com/office/drawing/2014/main" id="{76C2C7F4-57C8-78A7-5971-8101BAD8DC8D}"/>
              </a:ext>
            </a:extLst>
          </p:cNvPr>
          <p:cNvSpPr txBox="1"/>
          <p:nvPr/>
        </p:nvSpPr>
        <p:spPr>
          <a:xfrm>
            <a:off x="1839684" y="2110085"/>
            <a:ext cx="3015343" cy="923330"/>
          </a:xfrm>
          <a:prstGeom prst="rect">
            <a:avLst/>
          </a:prstGeom>
          <a:noFill/>
        </p:spPr>
        <p:txBody>
          <a:bodyPr wrap="square" rtlCol="0">
            <a:spAutoFit/>
          </a:bodyPr>
          <a:lstStyle/>
          <a:p>
            <a:pPr algn="ctr"/>
            <a:r>
              <a:rPr lang="en-US" sz="2700"/>
              <a:t>developing two things at a time</a:t>
            </a:r>
          </a:p>
        </p:txBody>
      </p:sp>
      <p:sp>
        <p:nvSpPr>
          <p:cNvPr id="2" name="TextBox 1">
            <a:extLst>
              <a:ext uri="{FF2B5EF4-FFF2-40B4-BE49-F238E27FC236}">
                <a16:creationId xmlns:a16="http://schemas.microsoft.com/office/drawing/2014/main" id="{1714F25F-C179-0E16-093F-A8764D5FBE84}"/>
              </a:ext>
            </a:extLst>
          </p:cNvPr>
          <p:cNvSpPr txBox="1"/>
          <p:nvPr/>
        </p:nvSpPr>
        <p:spPr>
          <a:xfrm>
            <a:off x="2004562" y="205274"/>
            <a:ext cx="1060716" cy="553998"/>
          </a:xfrm>
          <a:prstGeom prst="rect">
            <a:avLst/>
          </a:prstGeom>
          <a:noFill/>
        </p:spPr>
        <p:txBody>
          <a:bodyPr wrap="square" rtlCol="0">
            <a:spAutoFit/>
          </a:bodyPr>
          <a:lstStyle/>
          <a:p>
            <a:pPr algn="l"/>
            <a:r>
              <a:rPr lang="en-US" sz="1500"/>
              <a:t>not broken</a:t>
            </a:r>
          </a:p>
        </p:txBody>
      </p:sp>
    </p:spTree>
    <p:extLst>
      <p:ext uri="{BB962C8B-B14F-4D97-AF65-F5344CB8AC3E}">
        <p14:creationId xmlns:p14="http://schemas.microsoft.com/office/powerpoint/2010/main" val="408765881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84C8C-0731-EF4F-72A0-2AB649D04C8E}"/>
            </a:ext>
          </a:extLst>
        </p:cNvPr>
        <p:cNvGrpSpPr/>
        <p:nvPr/>
      </p:nvGrpSpPr>
      <p:grpSpPr>
        <a:xfrm>
          <a:off x="0" y="0"/>
          <a:ext cx="0" cy="0"/>
          <a:chOff x="0" y="0"/>
          <a:chExt cx="0" cy="0"/>
        </a:xfrm>
      </p:grpSpPr>
      <p:sp>
        <p:nvSpPr>
          <p:cNvPr id="35" name="TextBox 34">
            <a:extLst>
              <a:ext uri="{FF2B5EF4-FFF2-40B4-BE49-F238E27FC236}">
                <a16:creationId xmlns:a16="http://schemas.microsoft.com/office/drawing/2014/main" id="{BC9D5D6B-2555-C67A-9D33-912B2B9E4ABD}"/>
              </a:ext>
            </a:extLst>
          </p:cNvPr>
          <p:cNvSpPr txBox="1"/>
          <p:nvPr/>
        </p:nvSpPr>
        <p:spPr>
          <a:xfrm>
            <a:off x="1763129" y="2427328"/>
            <a:ext cx="3015343" cy="923330"/>
          </a:xfrm>
          <a:prstGeom prst="rect">
            <a:avLst/>
          </a:prstGeom>
          <a:noFill/>
        </p:spPr>
        <p:txBody>
          <a:bodyPr wrap="square" rtlCol="0">
            <a:spAutoFit/>
          </a:bodyPr>
          <a:lstStyle/>
          <a:p>
            <a:pPr algn="ctr"/>
            <a:r>
              <a:rPr lang="en-US" sz="2700"/>
              <a:t>developing three things at a time</a:t>
            </a:r>
          </a:p>
        </p:txBody>
      </p:sp>
      <p:grpSp>
        <p:nvGrpSpPr>
          <p:cNvPr id="37" name="Group 36">
            <a:extLst>
              <a:ext uri="{FF2B5EF4-FFF2-40B4-BE49-F238E27FC236}">
                <a16:creationId xmlns:a16="http://schemas.microsoft.com/office/drawing/2014/main" id="{B7539B49-E8C3-5D35-148A-036115317909}"/>
              </a:ext>
            </a:extLst>
          </p:cNvPr>
          <p:cNvGrpSpPr/>
          <p:nvPr/>
        </p:nvGrpSpPr>
        <p:grpSpPr>
          <a:xfrm>
            <a:off x="1467317" y="151941"/>
            <a:ext cx="4447088" cy="2023538"/>
            <a:chOff x="2005797" y="182421"/>
            <a:chExt cx="4447088" cy="2023538"/>
          </a:xfrm>
        </p:grpSpPr>
        <p:cxnSp>
          <p:nvCxnSpPr>
            <p:cNvPr id="38" name="Straight Connector 37">
              <a:extLst>
                <a:ext uri="{FF2B5EF4-FFF2-40B4-BE49-F238E27FC236}">
                  <a16:creationId xmlns:a16="http://schemas.microsoft.com/office/drawing/2014/main" id="{D60802DF-A6EB-8EFB-AFAA-3546D4F262D3}"/>
                </a:ext>
              </a:extLst>
            </p:cNvPr>
            <p:cNvCxnSpPr>
              <a:cxnSpLocks/>
            </p:cNvCxnSpPr>
            <p:nvPr/>
          </p:nvCxnSpPr>
          <p:spPr>
            <a:xfrm flipV="1">
              <a:off x="3545626" y="1000157"/>
              <a:ext cx="380399" cy="2141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Picture 2" descr="https://upload.wikimedia.org/wikipedia/commons/thumb/1/16/Powers_of_two_cuboids.svg/800px-Powers_of_two_cuboids.svg.png">
              <a:extLst>
                <a:ext uri="{FF2B5EF4-FFF2-40B4-BE49-F238E27FC236}">
                  <a16:creationId xmlns:a16="http://schemas.microsoft.com/office/drawing/2014/main" id="{482DB284-C2F5-BBD1-8C34-35CB45A3AF4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137" t="9285" r="61142" b="77915"/>
            <a:stretch/>
          </p:blipFill>
          <p:spPr bwMode="auto">
            <a:xfrm>
              <a:off x="3299792" y="904461"/>
              <a:ext cx="422786" cy="55659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a:extLst>
                <a:ext uri="{FF2B5EF4-FFF2-40B4-BE49-F238E27FC236}">
                  <a16:creationId xmlns:a16="http://schemas.microsoft.com/office/drawing/2014/main" id="{858A4568-85F4-0A5F-B62E-2F3895AF57C3}"/>
                </a:ext>
              </a:extLst>
            </p:cNvPr>
            <p:cNvCxnSpPr>
              <a:cxnSpLocks/>
            </p:cNvCxnSpPr>
            <p:nvPr/>
          </p:nvCxnSpPr>
          <p:spPr>
            <a:xfrm flipH="1" flipV="1">
              <a:off x="3203711"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942BDE0-1F6D-438D-FBF7-6A6E32182C42}"/>
                </a:ext>
              </a:extLst>
            </p:cNvPr>
            <p:cNvCxnSpPr>
              <a:cxnSpLocks/>
            </p:cNvCxnSpPr>
            <p:nvPr/>
          </p:nvCxnSpPr>
          <p:spPr>
            <a:xfrm flipV="1">
              <a:off x="3519397"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5ADE6A7-FAFB-F3C3-B0BB-962FB41F9D9D}"/>
                </a:ext>
              </a:extLst>
            </p:cNvPr>
            <p:cNvSpPr txBox="1"/>
            <p:nvPr/>
          </p:nvSpPr>
          <p:spPr>
            <a:xfrm>
              <a:off x="3833267" y="410755"/>
              <a:ext cx="1224643" cy="323165"/>
            </a:xfrm>
            <a:prstGeom prst="rect">
              <a:avLst/>
            </a:prstGeom>
            <a:noFill/>
          </p:spPr>
          <p:txBody>
            <a:bodyPr wrap="square" rtlCol="0">
              <a:spAutoFit/>
            </a:bodyPr>
            <a:lstStyle/>
            <a:p>
              <a:pPr algn="l"/>
              <a:r>
                <a:rPr lang="en-US" sz="1500"/>
                <a:t>A broken</a:t>
              </a:r>
            </a:p>
          </p:txBody>
        </p:sp>
        <p:cxnSp>
          <p:nvCxnSpPr>
            <p:cNvPr id="43" name="Straight Connector 42">
              <a:extLst>
                <a:ext uri="{FF2B5EF4-FFF2-40B4-BE49-F238E27FC236}">
                  <a16:creationId xmlns:a16="http://schemas.microsoft.com/office/drawing/2014/main" id="{BAC7DD6B-E85F-21A2-3860-D55CF5213CF4}"/>
                </a:ext>
              </a:extLst>
            </p:cNvPr>
            <p:cNvCxnSpPr>
              <a:cxnSpLocks/>
            </p:cNvCxnSpPr>
            <p:nvPr/>
          </p:nvCxnSpPr>
          <p:spPr>
            <a:xfrm flipV="1">
              <a:off x="3181940"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D98692A-3C3A-0646-1C4F-A628D0789282}"/>
                </a:ext>
              </a:extLst>
            </p:cNvPr>
            <p:cNvSpPr txBox="1"/>
            <p:nvPr/>
          </p:nvSpPr>
          <p:spPr>
            <a:xfrm>
              <a:off x="2301609" y="1444080"/>
              <a:ext cx="1211515" cy="323165"/>
            </a:xfrm>
            <a:prstGeom prst="rect">
              <a:avLst/>
            </a:prstGeom>
            <a:noFill/>
          </p:spPr>
          <p:txBody>
            <a:bodyPr wrap="square" rtlCol="0">
              <a:spAutoFit/>
            </a:bodyPr>
            <a:lstStyle/>
            <a:p>
              <a:pPr algn="l"/>
              <a:r>
                <a:rPr lang="en-US" sz="1500"/>
                <a:t>B broken</a:t>
              </a:r>
            </a:p>
          </p:txBody>
        </p:sp>
        <p:cxnSp>
          <p:nvCxnSpPr>
            <p:cNvPr id="45" name="Straight Connector 44">
              <a:extLst>
                <a:ext uri="{FF2B5EF4-FFF2-40B4-BE49-F238E27FC236}">
                  <a16:creationId xmlns:a16="http://schemas.microsoft.com/office/drawing/2014/main" id="{98ED7FA8-65E6-B5EE-70B6-BCE9BF4DAB5E}"/>
                </a:ext>
              </a:extLst>
            </p:cNvPr>
            <p:cNvCxnSpPr>
              <a:cxnSpLocks/>
            </p:cNvCxnSpPr>
            <p:nvPr/>
          </p:nvCxnSpPr>
          <p:spPr>
            <a:xfrm flipH="1" flipV="1">
              <a:off x="3655974" y="1173759"/>
              <a:ext cx="515885" cy="252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0B3FBE04-79C6-F697-CDFD-EEA705EA5DB1}"/>
                </a:ext>
              </a:extLst>
            </p:cNvPr>
            <p:cNvSpPr txBox="1"/>
            <p:nvPr/>
          </p:nvSpPr>
          <p:spPr>
            <a:xfrm>
              <a:off x="4156679" y="1278438"/>
              <a:ext cx="2296206" cy="323165"/>
            </a:xfrm>
            <a:prstGeom prst="rect">
              <a:avLst/>
            </a:prstGeom>
            <a:noFill/>
          </p:spPr>
          <p:txBody>
            <a:bodyPr wrap="square" rtlCol="0">
              <a:spAutoFit/>
            </a:bodyPr>
            <a:lstStyle/>
            <a:p>
              <a:pPr algn="l"/>
              <a:r>
                <a:rPr lang="en-US" sz="1500"/>
                <a:t>A and B broken</a:t>
              </a:r>
            </a:p>
          </p:txBody>
        </p:sp>
        <p:sp>
          <p:nvSpPr>
            <p:cNvPr id="47" name="TextBox 46">
              <a:extLst>
                <a:ext uri="{FF2B5EF4-FFF2-40B4-BE49-F238E27FC236}">
                  <a16:creationId xmlns:a16="http://schemas.microsoft.com/office/drawing/2014/main" id="{A25EBD3E-8E59-A02D-E7F9-37D3F972C853}"/>
                </a:ext>
              </a:extLst>
            </p:cNvPr>
            <p:cNvSpPr txBox="1"/>
            <p:nvPr/>
          </p:nvSpPr>
          <p:spPr>
            <a:xfrm>
              <a:off x="2559640" y="182421"/>
              <a:ext cx="954550" cy="553998"/>
            </a:xfrm>
            <a:prstGeom prst="rect">
              <a:avLst/>
            </a:prstGeom>
            <a:noFill/>
          </p:spPr>
          <p:txBody>
            <a:bodyPr wrap="square" rtlCol="0">
              <a:spAutoFit/>
            </a:bodyPr>
            <a:lstStyle/>
            <a:p>
              <a:pPr algn="l"/>
              <a:r>
                <a:rPr lang="en-US" sz="1500"/>
                <a:t>not broken</a:t>
              </a:r>
            </a:p>
          </p:txBody>
        </p:sp>
        <p:cxnSp>
          <p:nvCxnSpPr>
            <p:cNvPr id="48" name="Straight Connector 47">
              <a:extLst>
                <a:ext uri="{FF2B5EF4-FFF2-40B4-BE49-F238E27FC236}">
                  <a16:creationId xmlns:a16="http://schemas.microsoft.com/office/drawing/2014/main" id="{0D7E05C4-3DCA-E7AE-65C9-66F3D2F4BE39}"/>
                </a:ext>
              </a:extLst>
            </p:cNvPr>
            <p:cNvCxnSpPr>
              <a:cxnSpLocks/>
            </p:cNvCxnSpPr>
            <p:nvPr/>
          </p:nvCxnSpPr>
          <p:spPr>
            <a:xfrm flipH="1" flipV="1">
              <a:off x="2945142" y="1143207"/>
              <a:ext cx="408043" cy="1151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9131024-8EDF-1E8C-6770-07FFFDE66F8E}"/>
                </a:ext>
              </a:extLst>
            </p:cNvPr>
            <p:cNvSpPr txBox="1"/>
            <p:nvPr/>
          </p:nvSpPr>
          <p:spPr>
            <a:xfrm>
              <a:off x="3937768" y="829707"/>
              <a:ext cx="1628836" cy="323165"/>
            </a:xfrm>
            <a:prstGeom prst="rect">
              <a:avLst/>
            </a:prstGeom>
            <a:noFill/>
          </p:spPr>
          <p:txBody>
            <a:bodyPr wrap="square" rtlCol="0">
              <a:spAutoFit/>
            </a:bodyPr>
            <a:lstStyle/>
            <a:p>
              <a:pPr algn="l"/>
              <a:r>
                <a:rPr lang="en-US" sz="1500"/>
                <a:t>A and C broken</a:t>
              </a:r>
            </a:p>
          </p:txBody>
        </p:sp>
        <p:cxnSp>
          <p:nvCxnSpPr>
            <p:cNvPr id="50" name="Straight Connector 49">
              <a:extLst>
                <a:ext uri="{FF2B5EF4-FFF2-40B4-BE49-F238E27FC236}">
                  <a16:creationId xmlns:a16="http://schemas.microsoft.com/office/drawing/2014/main" id="{59DBB653-FD5B-6F62-7A41-538416F71AF5}"/>
                </a:ext>
              </a:extLst>
            </p:cNvPr>
            <p:cNvCxnSpPr>
              <a:cxnSpLocks/>
            </p:cNvCxnSpPr>
            <p:nvPr/>
          </p:nvCxnSpPr>
          <p:spPr>
            <a:xfrm flipH="1" flipV="1">
              <a:off x="3510882" y="1351483"/>
              <a:ext cx="16085"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6A5DADC-3A12-B49A-1B5C-38FC0A6E7231}"/>
                </a:ext>
              </a:extLst>
            </p:cNvPr>
            <p:cNvSpPr txBox="1"/>
            <p:nvPr/>
          </p:nvSpPr>
          <p:spPr>
            <a:xfrm>
              <a:off x="2340764" y="1882794"/>
              <a:ext cx="1725893" cy="323165"/>
            </a:xfrm>
            <a:prstGeom prst="rect">
              <a:avLst/>
            </a:prstGeom>
            <a:noFill/>
          </p:spPr>
          <p:txBody>
            <a:bodyPr wrap="square" rtlCol="0">
              <a:spAutoFit/>
            </a:bodyPr>
            <a:lstStyle/>
            <a:p>
              <a:pPr algn="l"/>
              <a:r>
                <a:rPr lang="en-US" sz="1500"/>
                <a:t>B and C broken</a:t>
              </a:r>
            </a:p>
          </p:txBody>
        </p:sp>
        <p:cxnSp>
          <p:nvCxnSpPr>
            <p:cNvPr id="52" name="Straight Connector 51">
              <a:extLst>
                <a:ext uri="{FF2B5EF4-FFF2-40B4-BE49-F238E27FC236}">
                  <a16:creationId xmlns:a16="http://schemas.microsoft.com/office/drawing/2014/main" id="{17948B86-7262-BF6B-AD61-926271EC8D91}"/>
                </a:ext>
              </a:extLst>
            </p:cNvPr>
            <p:cNvCxnSpPr>
              <a:cxnSpLocks/>
            </p:cNvCxnSpPr>
            <p:nvPr/>
          </p:nvCxnSpPr>
          <p:spPr>
            <a:xfrm flipH="1" flipV="1">
              <a:off x="3651634" y="1308566"/>
              <a:ext cx="397015" cy="5708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BD22303-8625-A803-A5F3-B237482786BA}"/>
                </a:ext>
              </a:extLst>
            </p:cNvPr>
            <p:cNvSpPr txBox="1"/>
            <p:nvPr/>
          </p:nvSpPr>
          <p:spPr>
            <a:xfrm>
              <a:off x="4097347" y="1780616"/>
              <a:ext cx="2296206" cy="323165"/>
            </a:xfrm>
            <a:prstGeom prst="rect">
              <a:avLst/>
            </a:prstGeom>
            <a:noFill/>
          </p:spPr>
          <p:txBody>
            <a:bodyPr wrap="square" rtlCol="0">
              <a:spAutoFit/>
            </a:bodyPr>
            <a:lstStyle/>
            <a:p>
              <a:pPr algn="l"/>
              <a:r>
                <a:rPr lang="en-US" sz="1500"/>
                <a:t>A, B, and C broken</a:t>
              </a:r>
            </a:p>
          </p:txBody>
        </p:sp>
        <p:sp>
          <p:nvSpPr>
            <p:cNvPr id="54" name="TextBox 53">
              <a:extLst>
                <a:ext uri="{FF2B5EF4-FFF2-40B4-BE49-F238E27FC236}">
                  <a16:creationId xmlns:a16="http://schemas.microsoft.com/office/drawing/2014/main" id="{24069583-713A-A8A4-C1C5-55D88D906703}"/>
                </a:ext>
              </a:extLst>
            </p:cNvPr>
            <p:cNvSpPr txBox="1"/>
            <p:nvPr/>
          </p:nvSpPr>
          <p:spPr>
            <a:xfrm>
              <a:off x="2005797" y="930824"/>
              <a:ext cx="993947" cy="323165"/>
            </a:xfrm>
            <a:prstGeom prst="rect">
              <a:avLst/>
            </a:prstGeom>
            <a:noFill/>
          </p:spPr>
          <p:txBody>
            <a:bodyPr wrap="square" rtlCol="0">
              <a:spAutoFit/>
            </a:bodyPr>
            <a:lstStyle/>
            <a:p>
              <a:pPr algn="l"/>
              <a:r>
                <a:rPr lang="en-US" sz="1500"/>
                <a:t>C broken</a:t>
              </a:r>
            </a:p>
          </p:txBody>
        </p:sp>
      </p:grpSp>
    </p:spTree>
    <p:extLst>
      <p:ext uri="{BB962C8B-B14F-4D97-AF65-F5344CB8AC3E}">
        <p14:creationId xmlns:p14="http://schemas.microsoft.com/office/powerpoint/2010/main" val="92821939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11C60ACC-8E9C-C509-0694-E145B6C1E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7E5E8C96-DFDF-4191-6C1E-53E06A470608}"/>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BD8F2414-7B91-772A-31EF-142FABFF57D4}"/>
              </a:ext>
            </a:extLst>
          </p:cNvPr>
          <p:cNvSpPr txBox="1"/>
          <p:nvPr/>
        </p:nvSpPr>
        <p:spPr>
          <a:xfrm>
            <a:off x="5219140" y="3710205"/>
            <a:ext cx="3924860" cy="1200329"/>
          </a:xfrm>
          <a:prstGeom prst="rect">
            <a:avLst/>
          </a:prstGeom>
          <a:noFill/>
        </p:spPr>
        <p:txBody>
          <a:bodyPr wrap="square" rtlCol="0">
            <a:spAutoFit/>
          </a:bodyPr>
          <a:lstStyle/>
          <a:p>
            <a:pPr algn="l"/>
            <a:r>
              <a:rPr lang="en-US" sz="3600">
                <a:solidFill>
                  <a:srgbClr val="0000FF"/>
                </a:solidFill>
                <a:highlight>
                  <a:srgbClr val="FFFF00"/>
                </a:highlight>
                <a:latin typeface="Comic Sans MS" panose="030F0702030302020204" pitchFamily="66" charset="0"/>
              </a:rPr>
              <a:t>asymptotic</a:t>
            </a:r>
            <a:br>
              <a:rPr lang="en-US" sz="3600">
                <a:solidFill>
                  <a:srgbClr val="0000FF"/>
                </a:solidFill>
                <a:highlight>
                  <a:srgbClr val="FFFF00"/>
                </a:highlight>
                <a:latin typeface="Comic Sans MS" panose="030F0702030302020204" pitchFamily="66" charset="0"/>
              </a:rPr>
            </a:br>
            <a:r>
              <a:rPr lang="en-US" sz="3600">
                <a:solidFill>
                  <a:srgbClr val="0000FF"/>
                </a:solidFill>
                <a:highlight>
                  <a:srgbClr val="FFFF00"/>
                </a:highlight>
                <a:latin typeface="Comic Sans MS" panose="030F0702030302020204" pitchFamily="66" charset="0"/>
              </a:rPr>
              <a:t>bug-finding time</a:t>
            </a:r>
          </a:p>
        </p:txBody>
      </p:sp>
    </p:spTree>
    <p:extLst>
      <p:ext uri="{BB962C8B-B14F-4D97-AF65-F5344CB8AC3E}">
        <p14:creationId xmlns:p14="http://schemas.microsoft.com/office/powerpoint/2010/main" val="449742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6473941" y="3064330"/>
                <a:ext cx="1616529"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600" i="1">
                          <a:solidFill>
                            <a:schemeClr val="tx1"/>
                          </a:solidFill>
                          <a:latin typeface="Cambria Math" panose="02040503050406030204" pitchFamily="18" charset="0"/>
                          <a:ea typeface="Cambria Math" panose="02040503050406030204" pitchFamily="18" charset="0"/>
                        </a:rPr>
                        <m:t>𝒪</m:t>
                      </m:r>
                      <m:r>
                        <a:rPr lang="en-US" sz="3600" i="1">
                          <a:solidFill>
                            <a:schemeClr val="tx1"/>
                          </a:solidFill>
                          <a:latin typeface="Cambria Math" panose="02040503050406030204" pitchFamily="18" charset="0"/>
                        </a:rPr>
                        <m:t>(</m:t>
                      </m:r>
                      <m:sSup>
                        <m:sSupPr>
                          <m:ctrlPr>
                            <a:rPr lang="en-US" sz="3600" i="1">
                              <a:solidFill>
                                <a:schemeClr val="tx1"/>
                              </a:solidFill>
                              <a:latin typeface="Cambria Math" panose="02040503050406030204" pitchFamily="18" charset="0"/>
                            </a:rPr>
                          </m:ctrlPr>
                        </m:sSupPr>
                        <m:e>
                          <m:r>
                            <a:rPr lang="en-US" sz="3600" i="1">
                              <a:solidFill>
                                <a:schemeClr val="tx1"/>
                              </a:solidFill>
                              <a:latin typeface="Cambria Math" panose="02040503050406030204" pitchFamily="18" charset="0"/>
                            </a:rPr>
                            <m:t>2</m:t>
                          </m:r>
                        </m:e>
                        <m:sup>
                          <m:r>
                            <a:rPr lang="en-US" sz="3600" i="1">
                              <a:solidFill>
                                <a:schemeClr val="tx1"/>
                              </a:solidFill>
                              <a:latin typeface="Cambria Math" panose="02040503050406030204" pitchFamily="18" charset="0"/>
                            </a:rPr>
                            <m:t>𝑛</m:t>
                          </m:r>
                        </m:sup>
                      </m:sSup>
                      <m:r>
                        <a:rPr lang="en-US" sz="3600" i="1">
                          <a:solidFill>
                            <a:schemeClr val="tx1"/>
                          </a:solidFill>
                          <a:latin typeface="Cambria Math" panose="02040503050406030204" pitchFamily="18" charset="0"/>
                        </a:rPr>
                        <m:t>)</m:t>
                      </m:r>
                    </m:oMath>
                  </m:oMathPara>
                </a14:m>
                <a:endParaRPr lang="en-US" sz="3600">
                  <a:solidFill>
                    <a:schemeClr val="tx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F8F0C63-BF27-82CD-458F-A03C35D4C5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32425E-D47D-8B53-034D-F83680F3FF37}"/>
              </a:ext>
            </a:extLst>
          </p:cNvPr>
          <p:cNvSpPr txBox="1"/>
          <p:nvPr/>
        </p:nvSpPr>
        <p:spPr>
          <a:xfrm>
            <a:off x="7028328" y="3917576"/>
            <a:ext cx="1891553" cy="461665"/>
          </a:xfrm>
          <a:prstGeom prst="rect">
            <a:avLst/>
          </a:prstGeom>
          <a:noFill/>
        </p:spPr>
        <p:txBody>
          <a:bodyPr wrap="square" rtlCol="0">
            <a:spAutoFit/>
          </a:bodyPr>
          <a:lstStyle/>
          <a:p>
            <a:r>
              <a:rPr lang="en-US" sz="2400">
                <a:latin typeface="Arial" panose="020B0604020202020204" pitchFamily="34" charset="0"/>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57674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A21F7-0C96-82E0-9F4C-7039E08A5B59}"/>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48FE2DD7-42E6-0464-E3AA-EA7EB604CA6E}"/>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figuring out the order to do things in is a learned skill!</a:t>
            </a:r>
          </a:p>
          <a:p>
            <a:pPr lvl="1"/>
            <a:r>
              <a:rPr lang="en-US"/>
              <a:t>sometimes i choose the wrong order...</a:t>
            </a:r>
          </a:p>
          <a:p>
            <a:pPr lvl="1"/>
            <a:r>
              <a:rPr lang="en-US"/>
              <a:t>...and then i usually have to start over 🙂👍</a:t>
            </a:r>
          </a:p>
        </p:txBody>
      </p:sp>
    </p:spTree>
    <p:extLst>
      <p:ext uri="{BB962C8B-B14F-4D97-AF65-F5344CB8AC3E}">
        <p14:creationId xmlns:p14="http://schemas.microsoft.com/office/powerpoint/2010/main" val="99734068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8496D-E586-1C31-551C-5E6940EE0881}"/>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387187450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2946D-A084-BC44-E240-AC703B9EF756}"/>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9D9F8BA9-C8D1-772B-6D0E-DCC85E812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0504C028-0748-9D8D-8D79-BCA97521C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26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2AE2C-B205-A5D5-0B7B-6B2376397C92}"/>
            </a:ext>
          </a:extLst>
        </p:cNvPr>
        <p:cNvGrpSpPr/>
        <p:nvPr/>
      </p:nvGrpSpPr>
      <p:grpSpPr>
        <a:xfrm>
          <a:off x="0" y="0"/>
          <a:ext cx="0" cy="0"/>
          <a:chOff x="0" y="0"/>
          <a:chExt cx="0" cy="0"/>
        </a:xfrm>
      </p:grpSpPr>
      <p:pic>
        <p:nvPicPr>
          <p:cNvPr id="1028" name="Picture 4" descr="10+ Counting Jelly Beans Stock Photos, Pictures &amp; Royalty-Free Images -  iStock">
            <a:extLst>
              <a:ext uri="{FF2B5EF4-FFF2-40B4-BE49-F238E27FC236}">
                <a16:creationId xmlns:a16="http://schemas.microsoft.com/office/drawing/2014/main" id="{D9577796-70D6-1BFB-7DA5-CFF0F61C5C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2273" y="1831058"/>
            <a:ext cx="2260879" cy="297532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B7DBF180-F54A-16F5-3F13-D098171E19E9}"/>
              </a:ext>
            </a:extLst>
          </p:cNvPr>
          <p:cNvSpPr>
            <a:spLocks noGrp="1"/>
          </p:cNvSpPr>
          <p:nvPr>
            <p:ph type="title"/>
          </p:nvPr>
        </p:nvSpPr>
        <p:spPr>
          <a:xfrm>
            <a:off x="457200" y="254916"/>
            <a:ext cx="8229600" cy="1893924"/>
          </a:xfrm>
        </p:spPr>
        <p:txBody>
          <a:bodyPr/>
          <a:lstStyle/>
          <a:p>
            <a:r>
              <a:rPr lang="en-US" sz="8800"/>
              <a:t>Week02</a:t>
            </a:r>
          </a:p>
        </p:txBody>
      </p:sp>
      <p:sp>
        <p:nvSpPr>
          <p:cNvPr id="6" name="Content Placeholder 5">
            <a:extLst>
              <a:ext uri="{FF2B5EF4-FFF2-40B4-BE49-F238E27FC236}">
                <a16:creationId xmlns:a16="http://schemas.microsoft.com/office/drawing/2014/main" id="{A2E3E412-9DEB-BF40-8A92-1E74A79082E4}"/>
              </a:ext>
            </a:extLst>
          </p:cNvPr>
          <p:cNvSpPr>
            <a:spLocks noGrp="1"/>
          </p:cNvSpPr>
          <p:nvPr>
            <p:ph sz="quarter" idx="10"/>
          </p:nvPr>
        </p:nvSpPr>
        <p:spPr>
          <a:xfrm>
            <a:off x="457200" y="1993732"/>
            <a:ext cx="8229600" cy="2894013"/>
          </a:xfrm>
        </p:spPr>
        <p:txBody>
          <a:bodyPr>
            <a:noAutofit/>
          </a:bodyPr>
          <a:lstStyle/>
          <a:p>
            <a:r>
              <a:rPr lang="en-US"/>
              <a:t>arrays</a:t>
            </a:r>
          </a:p>
          <a:p>
            <a:r>
              <a:rPr lang="en-US"/>
              <a:t>array examples</a:t>
            </a:r>
          </a:p>
          <a:p>
            <a:r>
              <a:rPr lang="en-US"/>
              <a:t>swap</a:t>
            </a:r>
          </a:p>
          <a:p>
            <a:r>
              <a:rPr lang="en-US"/>
              <a:t>array examples</a:t>
            </a:r>
            <a:br>
              <a:rPr lang="en-US"/>
            </a:br>
            <a:r>
              <a:rPr lang="en-US"/>
              <a:t>that use swaps</a:t>
            </a:r>
          </a:p>
        </p:txBody>
      </p:sp>
      <p:sp>
        <p:nvSpPr>
          <p:cNvPr id="17" name="TextBox 16">
            <a:extLst>
              <a:ext uri="{FF2B5EF4-FFF2-40B4-BE49-F238E27FC236}">
                <a16:creationId xmlns:a16="http://schemas.microsoft.com/office/drawing/2014/main" id="{A5EC0D77-293F-B5A1-E2EB-257A66D9E40A}"/>
              </a:ext>
            </a:extLst>
          </p:cNvPr>
          <p:cNvSpPr txBox="1"/>
          <p:nvPr/>
        </p:nvSpPr>
        <p:spPr>
          <a:xfrm>
            <a:off x="4282155" y="2925781"/>
            <a:ext cx="2697984" cy="1138773"/>
          </a:xfrm>
          <a:prstGeom prst="rect">
            <a:avLst/>
          </a:prstGeom>
          <a:solidFill>
            <a:srgbClr val="DEE485"/>
          </a:solidFill>
          <a:ln>
            <a:solidFill>
              <a:schemeClr val="tx1"/>
            </a:solidFill>
          </a:ln>
        </p:spPr>
        <p:txBody>
          <a:bodyPr wrap="square" rtlCol="0">
            <a:spAutoFit/>
          </a:bodyPr>
          <a:lstStyle/>
          <a:p>
            <a:r>
              <a:rPr lang="en-US" b="1"/>
              <a:t>WARMUP</a:t>
            </a:r>
          </a:p>
          <a:p>
            <a:r>
              <a:rPr lang="en-US"/>
              <a:t>Guess how many arrays</a:t>
            </a:r>
            <a:br>
              <a:rPr lang="en-US"/>
            </a:br>
            <a:r>
              <a:rPr lang="en-US"/>
              <a:t>we used to make this:</a:t>
            </a:r>
          </a:p>
          <a:p>
            <a:r>
              <a:rPr lang="en-US" sz="1400">
                <a:hlinkClick r:id="rId3"/>
              </a:rPr>
              <a:t>https://youtu.be/dadIdXQMBi4</a:t>
            </a:r>
            <a:endParaRPr lang="en-US" sz="1400"/>
          </a:p>
        </p:txBody>
      </p:sp>
      <p:sp>
        <p:nvSpPr>
          <p:cNvPr id="2" name="TextBox 1">
            <a:extLst>
              <a:ext uri="{FF2B5EF4-FFF2-40B4-BE49-F238E27FC236}">
                <a16:creationId xmlns:a16="http://schemas.microsoft.com/office/drawing/2014/main" id="{D0AB68C0-2600-319C-F0AB-6645BACF720C}"/>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pic>
        <p:nvPicPr>
          <p:cNvPr id="1026" name="Picture 2" descr="Dice 2 Clip Art at Clker.com - vector clip art online, royalty free &amp;  public domain">
            <a:extLst>
              <a:ext uri="{FF2B5EF4-FFF2-40B4-BE49-F238E27FC236}">
                <a16:creationId xmlns:a16="http://schemas.microsoft.com/office/drawing/2014/main" id="{2FDC3743-1FD2-1908-A30F-2F8B693059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3452" y="382684"/>
            <a:ext cx="1720028" cy="17026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F475090-78B7-1D19-935C-F431799F3516}"/>
              </a:ext>
            </a:extLst>
          </p:cNvPr>
          <p:cNvSpPr txBox="1"/>
          <p:nvPr/>
        </p:nvSpPr>
        <p:spPr>
          <a:xfrm>
            <a:off x="4995225" y="1109795"/>
            <a:ext cx="1088673" cy="923330"/>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5" name="TextBox 4">
            <a:extLst>
              <a:ext uri="{FF2B5EF4-FFF2-40B4-BE49-F238E27FC236}">
                <a16:creationId xmlns:a16="http://schemas.microsoft.com/office/drawing/2014/main" id="{E4CB899E-4B54-6CDC-E58B-C8A9F452E59B}"/>
              </a:ext>
            </a:extLst>
          </p:cNvPr>
          <p:cNvSpPr txBox="1"/>
          <p:nvPr/>
        </p:nvSpPr>
        <p:spPr>
          <a:xfrm rot="10800000">
            <a:off x="5810815" y="307606"/>
            <a:ext cx="1088673" cy="923330"/>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9" name="TextBox 8">
            <a:extLst>
              <a:ext uri="{FF2B5EF4-FFF2-40B4-BE49-F238E27FC236}">
                <a16:creationId xmlns:a16="http://schemas.microsoft.com/office/drawing/2014/main" id="{930D7593-9A1F-EFBA-01E9-F59C0EAF79DC}"/>
              </a:ext>
            </a:extLst>
          </p:cNvPr>
          <p:cNvSpPr txBox="1"/>
          <p:nvPr/>
        </p:nvSpPr>
        <p:spPr>
          <a:xfrm>
            <a:off x="4354759" y="4133641"/>
            <a:ext cx="2538636" cy="738664"/>
          </a:xfrm>
          <a:prstGeom prst="rect">
            <a:avLst/>
          </a:prstGeom>
          <a:noFill/>
          <a:ln>
            <a:solidFill>
              <a:schemeClr val="tx1"/>
            </a:solidFill>
          </a:ln>
        </p:spPr>
        <p:txBody>
          <a:bodyPr wrap="square">
            <a:spAutoFit/>
          </a:bodyPr>
          <a:lstStyle/>
          <a:p>
            <a:r>
              <a:rPr lang="en-US" sz="1400" b="1"/>
              <a:t>NOTE:</a:t>
            </a:r>
            <a:r>
              <a:rPr lang="en-US" sz="1400"/>
              <a:t> an </a:t>
            </a:r>
            <a:r>
              <a:rPr lang="en-US" sz="1400" b="1"/>
              <a:t>array</a:t>
            </a:r>
            <a:r>
              <a:rPr lang="en-US" sz="1400"/>
              <a:t> is a fixed-length sequence of elements, all the same type</a:t>
            </a:r>
          </a:p>
        </p:txBody>
      </p:sp>
      <p:sp>
        <p:nvSpPr>
          <p:cNvPr id="10" name="TextBox 9">
            <a:extLst>
              <a:ext uri="{FF2B5EF4-FFF2-40B4-BE49-F238E27FC236}">
                <a16:creationId xmlns:a16="http://schemas.microsoft.com/office/drawing/2014/main" id="{18E9F5BD-6A7E-5359-BA85-C4E82D6CE157}"/>
              </a:ext>
            </a:extLst>
          </p:cNvPr>
          <p:cNvSpPr txBox="1"/>
          <p:nvPr/>
        </p:nvSpPr>
        <p:spPr>
          <a:xfrm>
            <a:off x="6607051" y="549392"/>
            <a:ext cx="2102753" cy="1200329"/>
          </a:xfrm>
          <a:prstGeom prst="rect">
            <a:avLst/>
          </a:prstGeom>
          <a:noFill/>
        </p:spPr>
        <p:txBody>
          <a:bodyPr wrap="square" rtlCol="0">
            <a:spAutoFit/>
          </a:bodyPr>
          <a:lstStyle/>
          <a:p>
            <a:pPr algn="r"/>
            <a:r>
              <a:rPr lang="en-US" b="1"/>
              <a:t>NOTE:</a:t>
            </a:r>
            <a:r>
              <a:rPr lang="en-US"/>
              <a:t> Jim has jury duty on thu </a:t>
            </a:r>
            <a:r>
              <a:rPr lang="en-US">
                <a:solidFill>
                  <a:srgbClr val="000000"/>
                </a:solidFill>
                <a:ea typeface="Segoe UI Emoji" panose="020B0502040204020203" pitchFamily="34" charset="0"/>
              </a:rPr>
              <a:t>🎉</a:t>
            </a:r>
            <a:endParaRPr lang="en-US" sz="900"/>
          </a:p>
          <a:p>
            <a:pPr algn="r"/>
            <a:endParaRPr lang="en-US"/>
          </a:p>
        </p:txBody>
      </p:sp>
    </p:spTree>
    <p:extLst>
      <p:ext uri="{BB962C8B-B14F-4D97-AF65-F5344CB8AC3E}">
        <p14:creationId xmlns:p14="http://schemas.microsoft.com/office/powerpoint/2010/main" val="1292939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38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49C8781F-DED7-0890-8852-7CF334E0D1F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9D8B824-4BFA-7909-8D1D-D7B0B8D3F567}"/>
              </a:ext>
            </a:extLst>
          </p:cNvPr>
          <p:cNvSpPr>
            <a:spLocks noGrp="1"/>
          </p:cNvSpPr>
          <p:nvPr>
            <p:ph type="title"/>
          </p:nvPr>
        </p:nvSpPr>
        <p:spPr/>
        <p:txBody>
          <a:bodyPr/>
          <a:lstStyle/>
          <a:p>
            <a:r>
              <a:rPr lang="en-US"/>
              <a:t>how many arrays?</a:t>
            </a:r>
          </a:p>
        </p:txBody>
      </p:sp>
      <p:sp>
        <p:nvSpPr>
          <p:cNvPr id="6" name="Content Placeholder 5">
            <a:extLst>
              <a:ext uri="{FF2B5EF4-FFF2-40B4-BE49-F238E27FC236}">
                <a16:creationId xmlns:a16="http://schemas.microsoft.com/office/drawing/2014/main" id="{87B41288-0447-D356-26E3-C7E651B75365}"/>
              </a:ext>
            </a:extLst>
          </p:cNvPr>
          <p:cNvSpPr>
            <a:spLocks noGrp="1"/>
          </p:cNvSpPr>
          <p:nvPr>
            <p:ph sz="quarter" idx="10"/>
          </p:nvPr>
        </p:nvSpPr>
        <p:spPr/>
        <p:txBody>
          <a:bodyPr>
            <a:noAutofit/>
          </a:bodyPr>
          <a:lstStyle/>
          <a:p>
            <a:r>
              <a:rPr lang="en-US" sz="1000"/>
              <a:t>ARRAYS (not counting tiny arrays of 3 double's, which i use to represent points)</a:t>
            </a:r>
          </a:p>
          <a:p>
            <a:r>
              <a:rPr lang="en-US" sz="1000"/>
              <a:t>NOTE: Counts are very approximate</a:t>
            </a:r>
          </a:p>
          <a:p>
            <a:r>
              <a:rPr lang="en-US" sz="1000"/>
              <a:t>==========</a:t>
            </a:r>
          </a:p>
          <a:p>
            <a:r>
              <a:rPr lang="en-US" sz="1000"/>
              <a:t>strings for loading files &gt;5</a:t>
            </a:r>
          </a:p>
          <a:p>
            <a:r>
              <a:rPr lang="en-US" sz="1000"/>
              <a:t>huge arrays for drawing random stuff (the floor, etc) 2</a:t>
            </a:r>
          </a:p>
          <a:p>
            <a:r>
              <a:rPr lang="en-US" sz="1000"/>
              <a:t>random stuff in my cow.cpp library (keyboard state, OpenGL objects, etc.) &gt;20</a:t>
            </a:r>
          </a:p>
          <a:p>
            <a:r>
              <a:rPr lang="en-US" sz="1000"/>
              <a:t>random global variables 1</a:t>
            </a:r>
          </a:p>
          <a:p>
            <a:r>
              <a:rPr lang="en-US" sz="1000"/>
              <a:t>building the simulation &gt;6</a:t>
            </a:r>
          </a:p>
          <a:p>
            <a:r>
              <a:rPr lang="en-US" sz="1000"/>
              <a:t>simulation state 3</a:t>
            </a:r>
          </a:p>
          <a:p>
            <a:r>
              <a:rPr lang="en-US" sz="1000"/>
              <a:t>simulation itself &gt;20</a:t>
            </a:r>
          </a:p>
          <a:p>
            <a:r>
              <a:rPr lang="en-US" sz="1000"/>
              <a:t>dragon head mesh 7</a:t>
            </a:r>
          </a:p>
          <a:p>
            <a:r>
              <a:rPr lang="en-US" sz="1000"/>
              <a:t>dragon body mesh 7</a:t>
            </a:r>
          </a:p>
          <a:p>
            <a:r>
              <a:rPr lang="en-US" sz="1000"/>
              <a:t>dragon mesh 7</a:t>
            </a:r>
          </a:p>
          <a:p>
            <a:r>
              <a:rPr lang="en-US" sz="1000"/>
              <a:t>sphere mesh 3</a:t>
            </a:r>
          </a:p>
          <a:p>
            <a:r>
              <a:rPr lang="en-US" sz="1000"/>
              <a:t>cylinder mesh 3</a:t>
            </a:r>
          </a:p>
          <a:p>
            <a:r>
              <a:rPr lang="en-US" sz="1000"/>
              <a:t>motor configuration 3</a:t>
            </a:r>
          </a:p>
          <a:p>
            <a:r>
              <a:rPr lang="en-US" sz="1000"/>
              <a:t>arrays that just move data back and forth between C++ &lt;-&gt; unity 8</a:t>
            </a:r>
          </a:p>
          <a:p>
            <a:r>
              <a:rPr lang="en-US" sz="1000"/>
              <a:t>inverse kinematics &gt;15</a:t>
            </a:r>
          </a:p>
          <a:p>
            <a:r>
              <a:rPr lang="en-US" sz="1000"/>
              <a:t>physics &gt;10</a:t>
            </a:r>
          </a:p>
          <a:p>
            <a:r>
              <a:rPr lang="en-US" sz="1000"/>
              <a:t>----------</a:t>
            </a:r>
          </a:p>
          <a:p>
            <a:r>
              <a:rPr lang="en-US" sz="1000"/>
              <a:t>definitely at least 100; probably less than 1000</a:t>
            </a:r>
          </a:p>
        </p:txBody>
      </p:sp>
    </p:spTree>
    <p:extLst>
      <p:ext uri="{BB962C8B-B14F-4D97-AF65-F5344CB8AC3E}">
        <p14:creationId xmlns:p14="http://schemas.microsoft.com/office/powerpoint/2010/main" val="150781959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E34597-B32F-DCBF-CC47-6589A34D1242}"/>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38119540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CBA6CB-A634-A6D1-9E9A-31283F80CD9F}"/>
              </a:ext>
            </a:extLst>
          </p:cNvPr>
          <p:cNvPicPr>
            <a:picLocks noChangeAspect="1"/>
          </p:cNvPicPr>
          <p:nvPr/>
        </p:nvPicPr>
        <p:blipFill>
          <a:blip r:embed="rId2"/>
          <a:stretch>
            <a:fillRect/>
          </a:stretch>
        </p:blipFill>
        <p:spPr>
          <a:xfrm>
            <a:off x="1307549" y="0"/>
            <a:ext cx="6528901" cy="5143500"/>
          </a:xfrm>
          <a:prstGeom prst="rect">
            <a:avLst/>
          </a:prstGeom>
        </p:spPr>
      </p:pic>
    </p:spTree>
    <p:extLst>
      <p:ext uri="{BB962C8B-B14F-4D97-AF65-F5344CB8AC3E}">
        <p14:creationId xmlns:p14="http://schemas.microsoft.com/office/powerpoint/2010/main" val="3628429274"/>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718A7-8190-7C6A-6921-7BAB770212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4490EB8-24A8-840A-642F-93EAC36E581B}"/>
              </a:ext>
            </a:extLst>
          </p:cNvPr>
          <p:cNvSpPr>
            <a:spLocks noGrp="1"/>
          </p:cNvSpPr>
          <p:nvPr>
            <p:ph type="title"/>
          </p:nvPr>
        </p:nvSpPr>
        <p:spPr/>
        <p:txBody>
          <a:bodyPr/>
          <a:lstStyle/>
          <a:p>
            <a:r>
              <a:rPr lang="en-US"/>
              <a:t>metaphor</a:t>
            </a:r>
          </a:p>
        </p:txBody>
      </p:sp>
    </p:spTree>
    <p:extLst>
      <p:ext uri="{BB962C8B-B14F-4D97-AF65-F5344CB8AC3E}">
        <p14:creationId xmlns:p14="http://schemas.microsoft.com/office/powerpoint/2010/main" val="338645126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E6B08D-F06B-C122-40AE-D1EB49721692}"/>
              </a:ext>
            </a:extLst>
          </p:cNvPr>
          <p:cNvSpPr>
            <a:spLocks noGrp="1"/>
          </p:cNvSpPr>
          <p:nvPr>
            <p:ph type="title"/>
          </p:nvPr>
        </p:nvSpPr>
        <p:spPr/>
        <p:txBody>
          <a:bodyPr/>
          <a:lstStyle/>
          <a:p>
            <a:pPr algn="l"/>
            <a:r>
              <a:rPr lang="en-US"/>
              <a:t>an array is like a very organized person's flower planter</a:t>
            </a:r>
            <a:br>
              <a:rPr lang="en-US"/>
            </a:br>
            <a:br>
              <a:rPr lang="en-US"/>
            </a:br>
            <a:r>
              <a:rPr lang="en-US"/>
              <a:t>- one flower per square</a:t>
            </a:r>
            <a:br>
              <a:rPr lang="en-US"/>
            </a:br>
            <a:r>
              <a:rPr lang="en-US"/>
              <a:t>- the planter can't change size</a:t>
            </a:r>
            <a:br>
              <a:rPr lang="en-US"/>
            </a:br>
            <a:r>
              <a:rPr lang="en-US" sz="4000"/>
              <a:t>  </a:t>
            </a:r>
            <a:r>
              <a:rPr lang="en-US" sz="2800"/>
              <a:t>(it is made of artisinal woods or something)</a:t>
            </a:r>
            <a:endParaRPr lang="en-US"/>
          </a:p>
        </p:txBody>
      </p:sp>
    </p:spTree>
    <p:extLst>
      <p:ext uri="{BB962C8B-B14F-4D97-AF65-F5344CB8AC3E}">
        <p14:creationId xmlns:p14="http://schemas.microsoft.com/office/powerpoint/2010/main" val="341567750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B7E7D51-A90B-97D7-71FE-B67BB0128E02}"/>
              </a:ext>
            </a:extLst>
          </p:cNvPr>
          <p:cNvSpPr/>
          <p:nvPr/>
        </p:nvSpPr>
        <p:spPr>
          <a:xfrm>
            <a:off x="1003852" y="1610139"/>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D2AB208-D909-A994-82A3-8E5AEF15500F}"/>
              </a:ext>
            </a:extLst>
          </p:cNvPr>
          <p:cNvSpPr/>
          <p:nvPr/>
        </p:nvSpPr>
        <p:spPr>
          <a:xfrm>
            <a:off x="1003852" y="3294823"/>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5BEFD7D-6D76-F2FD-43F4-8A5EA321E4F0}"/>
              </a:ext>
            </a:extLst>
          </p:cNvPr>
          <p:cNvSpPr/>
          <p:nvPr/>
        </p:nvSpPr>
        <p:spPr>
          <a:xfrm rot="5400000">
            <a:off x="153271" y="2452481"/>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7679F3F-C3A7-FBB5-5AC1-A6655981265B}"/>
              </a:ext>
            </a:extLst>
          </p:cNvPr>
          <p:cNvSpPr/>
          <p:nvPr/>
        </p:nvSpPr>
        <p:spPr>
          <a:xfrm rot="5400000">
            <a:off x="6800849" y="24524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92C7CC-00B0-0E66-4352-B85C24BC88D3}"/>
              </a:ext>
            </a:extLst>
          </p:cNvPr>
          <p:cNvSpPr/>
          <p:nvPr/>
        </p:nvSpPr>
        <p:spPr>
          <a:xfrm rot="5400000">
            <a:off x="1778903" y="25033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96CA029-F4E8-D7B0-2B91-21477FD49B17}"/>
              </a:ext>
            </a:extLst>
          </p:cNvPr>
          <p:cNvSpPr/>
          <p:nvPr/>
        </p:nvSpPr>
        <p:spPr>
          <a:xfrm rot="5400000">
            <a:off x="3404503" y="25033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BFC32A9-2087-5AD8-4C18-18CAC98B7C85}"/>
              </a:ext>
            </a:extLst>
          </p:cNvPr>
          <p:cNvSpPr/>
          <p:nvPr/>
        </p:nvSpPr>
        <p:spPr>
          <a:xfrm rot="5400000">
            <a:off x="5080903" y="2503316"/>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16047D5-522F-61CB-B9E4-15526F0CB491}"/>
              </a:ext>
            </a:extLst>
          </p:cNvPr>
          <p:cNvSpPr txBox="1"/>
          <p:nvPr/>
        </p:nvSpPr>
        <p:spPr>
          <a:xfrm>
            <a:off x="1148080" y="2187028"/>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15" name="TextBox 14">
            <a:extLst>
              <a:ext uri="{FF2B5EF4-FFF2-40B4-BE49-F238E27FC236}">
                <a16:creationId xmlns:a16="http://schemas.microsoft.com/office/drawing/2014/main" id="{EE6AEB97-7E6A-6825-DFA4-B78B11059F17}"/>
              </a:ext>
            </a:extLst>
          </p:cNvPr>
          <p:cNvSpPr txBox="1"/>
          <p:nvPr/>
        </p:nvSpPr>
        <p:spPr>
          <a:xfrm>
            <a:off x="2730643" y="2063716"/>
            <a:ext cx="1574799" cy="923330"/>
          </a:xfrm>
          <a:prstGeom prst="rect">
            <a:avLst/>
          </a:prstGeom>
          <a:noFill/>
        </p:spPr>
        <p:txBody>
          <a:bodyPr wrap="square">
            <a:spAutoFit/>
          </a:bodyPr>
          <a:lstStyle/>
          <a:p>
            <a:pPr algn="ct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6" name="TextBox 15">
            <a:extLst>
              <a:ext uri="{FF2B5EF4-FFF2-40B4-BE49-F238E27FC236}">
                <a16:creationId xmlns:a16="http://schemas.microsoft.com/office/drawing/2014/main" id="{70F9A2B8-0AAD-5FB2-77B3-6BB20CD1FC48}"/>
              </a:ext>
            </a:extLst>
          </p:cNvPr>
          <p:cNvSpPr txBox="1"/>
          <p:nvPr/>
        </p:nvSpPr>
        <p:spPr>
          <a:xfrm>
            <a:off x="4383752" y="1848476"/>
            <a:ext cx="1574799" cy="1446550"/>
          </a:xfrm>
          <a:prstGeom prst="rect">
            <a:avLst/>
          </a:prstGeom>
          <a:noFill/>
        </p:spPr>
        <p:txBody>
          <a:bodyPr wrap="square">
            <a:spAutoFit/>
          </a:bodyPr>
          <a:lstStyle/>
          <a:p>
            <a:pPr algn="ct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400"/>
          </a:p>
        </p:txBody>
      </p:sp>
      <p:sp>
        <p:nvSpPr>
          <p:cNvPr id="20" name="TextBox 19">
            <a:extLst>
              <a:ext uri="{FF2B5EF4-FFF2-40B4-BE49-F238E27FC236}">
                <a16:creationId xmlns:a16="http://schemas.microsoft.com/office/drawing/2014/main" id="{0BBCC858-08ED-795A-E080-53D77446DECA}"/>
              </a:ext>
            </a:extLst>
          </p:cNvPr>
          <p:cNvSpPr txBox="1"/>
          <p:nvPr/>
        </p:nvSpPr>
        <p:spPr>
          <a:xfrm>
            <a:off x="6070312" y="2140661"/>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363401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B4E1E-CD3F-2417-1B75-673E3AFD128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8E0479-BE7B-9B6B-458E-C3DCA645FE77}"/>
              </a:ext>
            </a:extLst>
          </p:cNvPr>
          <p:cNvSpPr>
            <a:spLocks noGrp="1"/>
          </p:cNvSpPr>
          <p:nvPr>
            <p:ph type="title"/>
          </p:nvPr>
        </p:nvSpPr>
        <p:spPr/>
        <p:txBody>
          <a:bodyPr/>
          <a:lstStyle/>
          <a:p>
            <a:r>
              <a:rPr lang="en-US"/>
              <a:t>mental model of an array</a:t>
            </a:r>
          </a:p>
        </p:txBody>
      </p:sp>
    </p:spTree>
    <p:extLst>
      <p:ext uri="{BB962C8B-B14F-4D97-AF65-F5344CB8AC3E}">
        <p14:creationId xmlns:p14="http://schemas.microsoft.com/office/powerpoint/2010/main" val="185557025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4E65E-E5B6-19C0-36DC-635001BF0EE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4FA99A2-004F-6209-97B8-D7CDFF043ADE}"/>
              </a:ext>
            </a:extLst>
          </p:cNvPr>
          <p:cNvSpPr>
            <a:spLocks noGrp="1"/>
          </p:cNvSpPr>
          <p:nvPr>
            <p:ph type="title"/>
          </p:nvPr>
        </p:nvSpPr>
        <p:spPr>
          <a:xfrm>
            <a:off x="457200" y="254916"/>
            <a:ext cx="8229600" cy="667168"/>
          </a:xfrm>
        </p:spPr>
        <p:txBody>
          <a:bodyPr/>
          <a:lstStyle/>
          <a:p>
            <a:r>
              <a:rPr lang="en-US"/>
              <a:t>mental model of an array</a:t>
            </a:r>
          </a:p>
        </p:txBody>
      </p:sp>
      <p:sp>
        <p:nvSpPr>
          <p:cNvPr id="4" name="Content Placeholder 3">
            <a:extLst>
              <a:ext uri="{FF2B5EF4-FFF2-40B4-BE49-F238E27FC236}">
                <a16:creationId xmlns:a16="http://schemas.microsoft.com/office/drawing/2014/main" id="{79B1AFB1-7FF1-4963-CF8C-420D1060D1A5}"/>
              </a:ext>
            </a:extLst>
          </p:cNvPr>
          <p:cNvSpPr>
            <a:spLocks noGrp="1"/>
          </p:cNvSpPr>
          <p:nvPr>
            <p:ph sz="quarter" idx="10"/>
          </p:nvPr>
        </p:nvSpPr>
        <p:spPr>
          <a:xfrm>
            <a:off x="457200" y="963613"/>
            <a:ext cx="8229600" cy="865187"/>
          </a:xfrm>
        </p:spPr>
        <p:txBody>
          <a:bodyPr/>
          <a:lstStyle/>
          <a:p>
            <a:r>
              <a:rPr lang="en-US"/>
              <a:t>a fixed number of equally-sized boxes, all right next to each other</a:t>
            </a:r>
          </a:p>
          <a:p>
            <a:r>
              <a:rPr lang="en-US"/>
              <a:t>the array itself lives "in memory"</a:t>
            </a:r>
          </a:p>
          <a:p>
            <a:pPr lvl="0"/>
            <a:endParaRPr lang="en-US" noProof="0"/>
          </a:p>
        </p:txBody>
      </p:sp>
      <p:graphicFrame>
        <p:nvGraphicFramePr>
          <p:cNvPr id="9" name="Table 8">
            <a:extLst>
              <a:ext uri="{FF2B5EF4-FFF2-40B4-BE49-F238E27FC236}">
                <a16:creationId xmlns:a16="http://schemas.microsoft.com/office/drawing/2014/main" id="{AA24E3DE-BD43-79EB-D32D-BCE48B20ED83}"/>
              </a:ext>
            </a:extLst>
          </p:cNvPr>
          <p:cNvGraphicFramePr>
            <a:graphicFrameLocks noGrp="1"/>
          </p:cNvGraphicFramePr>
          <p:nvPr>
            <p:extLst>
              <p:ext uri="{D42A27DB-BD31-4B8C-83A1-F6EECF244321}">
                <p14:modId xmlns:p14="http://schemas.microsoft.com/office/powerpoint/2010/main" val="719702349"/>
              </p:ext>
            </p:extLst>
          </p:nvPr>
        </p:nvGraphicFramePr>
        <p:xfrm>
          <a:off x="750280" y="1798482"/>
          <a:ext cx="3899715" cy="746439"/>
        </p:xfrm>
        <a:graphic>
          <a:graphicData uri="http://schemas.openxmlformats.org/drawingml/2006/table">
            <a:tbl>
              <a:tblPr firstRow="1" bandRow="1">
                <a:effectLst/>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879007476"/>
                  </a:ext>
                </a:extLst>
              </a:tr>
            </a:tbl>
          </a:graphicData>
        </a:graphic>
      </p:graphicFrame>
      <p:sp>
        <p:nvSpPr>
          <p:cNvPr id="10" name="TextBox 9">
            <a:extLst>
              <a:ext uri="{FF2B5EF4-FFF2-40B4-BE49-F238E27FC236}">
                <a16:creationId xmlns:a16="http://schemas.microsoft.com/office/drawing/2014/main" id="{693D69BF-5023-3EB9-2AC6-AFDB04DC2E41}"/>
              </a:ext>
            </a:extLst>
          </p:cNvPr>
          <p:cNvSpPr txBox="1"/>
          <p:nvPr/>
        </p:nvSpPr>
        <p:spPr>
          <a:xfrm>
            <a:off x="750280" y="2794427"/>
            <a:ext cx="8229600" cy="1938992"/>
          </a:xfrm>
          <a:prstGeom prst="rect">
            <a:avLst/>
          </a:prstGeom>
          <a:solidFill>
            <a:schemeClr val="bg1"/>
          </a:solidFill>
          <a:ln w="12700">
            <a:solidFill>
              <a:schemeClr val="tx1"/>
            </a:solidFill>
          </a:ln>
        </p:spPr>
        <p:txBody>
          <a:bodyPr wrap="square" rtlCol="0">
            <a:spAutoFit/>
          </a:bodyPr>
          <a:lstStyle/>
          <a:p>
            <a:pPr lvl="0"/>
            <a:r>
              <a:rPr lang="en-US" sz="2000">
                <a:latin typeface="Consolas"/>
              </a:rPr>
              <a:t>int[] foo = new int[5];</a:t>
            </a:r>
          </a:p>
          <a:p>
            <a:pPr lvl="0"/>
            <a:r>
              <a:rPr lang="en-US" sz="2000">
                <a:latin typeface="Consolas"/>
              </a:rPr>
              <a:t>foo[0] = 1;</a:t>
            </a:r>
          </a:p>
          <a:p>
            <a:pPr lvl="0"/>
            <a:r>
              <a:rPr lang="en-US" sz="2000">
                <a:latin typeface="Consolas"/>
              </a:rPr>
              <a:t>foo[1] = 5;</a:t>
            </a:r>
          </a:p>
          <a:p>
            <a:pPr lvl="0"/>
            <a:r>
              <a:rPr lang="en-US" sz="2000">
                <a:latin typeface="Consolas"/>
              </a:rPr>
              <a:t>foo[2] = 3;</a:t>
            </a:r>
          </a:p>
          <a:p>
            <a:pPr lvl="0"/>
            <a:r>
              <a:rPr lang="en-US" sz="2000">
                <a:latin typeface="Consolas"/>
              </a:rPr>
              <a:t>foo[3] = 2;</a:t>
            </a:r>
          </a:p>
          <a:p>
            <a:pPr lvl="0"/>
            <a:r>
              <a:rPr lang="en-US" sz="2000">
                <a:latin typeface="Consolas"/>
              </a:rPr>
              <a:t>foo[4] = 7;</a:t>
            </a:r>
          </a:p>
        </p:txBody>
      </p:sp>
    </p:spTree>
    <p:extLst>
      <p:ext uri="{BB962C8B-B14F-4D97-AF65-F5344CB8AC3E}">
        <p14:creationId xmlns:p14="http://schemas.microsoft.com/office/powerpoint/2010/main" val="184658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F912A-8117-3F25-DE31-3A844F17630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0C487DF-0AE0-E78D-51E3-F02A2759830E}"/>
              </a:ext>
            </a:extLst>
          </p:cNvPr>
          <p:cNvSpPr/>
          <p:nvPr/>
        </p:nvSpPr>
        <p:spPr>
          <a:xfrm>
            <a:off x="-451413" y="1798481"/>
            <a:ext cx="10046826" cy="74643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6812C5E4-79F2-F88C-328C-09D080EA4F95}"/>
              </a:ext>
            </a:extLst>
          </p:cNvPr>
          <p:cNvGraphicFramePr>
            <a:graphicFrameLocks noGrp="1"/>
          </p:cNvGraphicFramePr>
          <p:nvPr>
            <p:extLst>
              <p:ext uri="{D42A27DB-BD31-4B8C-83A1-F6EECF244321}">
                <p14:modId xmlns:p14="http://schemas.microsoft.com/office/powerpoint/2010/main" val="3973364360"/>
              </p:ext>
            </p:extLst>
          </p:nvPr>
        </p:nvGraphicFramePr>
        <p:xfrm>
          <a:off x="750280" y="1798482"/>
          <a:ext cx="3899715" cy="746439"/>
        </p:xfrm>
        <a:graphic>
          <a:graphicData uri="http://schemas.openxmlformats.org/drawingml/2006/table">
            <a:tbl>
              <a:tblPr firstRow="1" bandRow="1">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879007476"/>
                  </a:ext>
                </a:extLst>
              </a:tr>
            </a:tbl>
          </a:graphicData>
        </a:graphic>
      </p:graphicFrame>
      <p:sp>
        <p:nvSpPr>
          <p:cNvPr id="5" name="Content Placeholder 3">
            <a:extLst>
              <a:ext uri="{FF2B5EF4-FFF2-40B4-BE49-F238E27FC236}">
                <a16:creationId xmlns:a16="http://schemas.microsoft.com/office/drawing/2014/main" id="{0C0AAB8B-0378-994F-24EC-A400ECC49173}"/>
              </a:ext>
            </a:extLst>
          </p:cNvPr>
          <p:cNvSpPr txBox="1">
            <a:spLocks/>
          </p:cNvSpPr>
          <p:nvPr/>
        </p:nvSpPr>
        <p:spPr>
          <a:xfrm>
            <a:off x="457200" y="963613"/>
            <a:ext cx="8229600" cy="865187"/>
          </a:xfrm>
          <a:prstGeom prst="rect">
            <a:avLst/>
          </a:prstGeom>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lvl="1"/>
            <a:endParaRPr lang="en-US"/>
          </a:p>
          <a:p>
            <a:r>
              <a:rPr lang="en-US"/>
              <a:t>the array itself lives "</a:t>
            </a:r>
            <a:r>
              <a:rPr lang="en-US" b="1">
                <a:solidFill>
                  <a:schemeClr val="accent4">
                    <a:lumMod val="50000"/>
                  </a:schemeClr>
                </a:solidFill>
              </a:rPr>
              <a:t>in memory</a:t>
            </a:r>
            <a:r>
              <a:rPr lang="en-US"/>
              <a:t>"</a:t>
            </a:r>
          </a:p>
          <a:p>
            <a:endParaRPr lang="en-US"/>
          </a:p>
        </p:txBody>
      </p:sp>
    </p:spTree>
    <p:extLst>
      <p:ext uri="{BB962C8B-B14F-4D97-AF65-F5344CB8AC3E}">
        <p14:creationId xmlns:p14="http://schemas.microsoft.com/office/powerpoint/2010/main" val="1580160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Matrix 5 Announced, Warner Bros. Moving Ahead Without Wachowskis">
            <a:extLst>
              <a:ext uri="{FF2B5EF4-FFF2-40B4-BE49-F238E27FC236}">
                <a16:creationId xmlns:a16="http://schemas.microsoft.com/office/drawing/2014/main" id="{685BADFF-1117-EE7E-C8CA-6D13237E46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0"/>
            <a:ext cx="10287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88B4C16-03ED-A9FD-EF87-B8BC0B12086C}"/>
              </a:ext>
            </a:extLst>
          </p:cNvPr>
          <p:cNvSpPr/>
          <p:nvPr/>
        </p:nvSpPr>
        <p:spPr>
          <a:xfrm>
            <a:off x="-451413" y="1798481"/>
            <a:ext cx="10046826" cy="746439"/>
          </a:xfrm>
          <a:prstGeom prst="rect">
            <a:avLst/>
          </a:prstGeom>
          <a:solidFill>
            <a:srgbClr val="A6E22E">
              <a:alpha val="20000"/>
            </a:srgb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4188C043-244B-5F4A-2CB6-8ED9C39EDAD5}"/>
              </a:ext>
            </a:extLst>
          </p:cNvPr>
          <p:cNvGraphicFramePr>
            <a:graphicFrameLocks noGrp="1"/>
          </p:cNvGraphicFramePr>
          <p:nvPr>
            <p:extLst>
              <p:ext uri="{D42A27DB-BD31-4B8C-83A1-F6EECF244321}">
                <p14:modId xmlns:p14="http://schemas.microsoft.com/office/powerpoint/2010/main" val="68576604"/>
              </p:ext>
            </p:extLst>
          </p:nvPr>
        </p:nvGraphicFramePr>
        <p:xfrm>
          <a:off x="750280" y="1798482"/>
          <a:ext cx="3899715" cy="746439"/>
        </p:xfrm>
        <a:graphic>
          <a:graphicData uri="http://schemas.openxmlformats.org/drawingml/2006/table">
            <a:tbl>
              <a:tblPr firstRow="1" bandRow="1">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extLst>
                  <a:ext uri="{0D108BD9-81ED-4DB2-BD59-A6C34878D82A}">
                    <a16:rowId xmlns:a16="http://schemas.microsoft.com/office/drawing/2014/main" val="1879007476"/>
                  </a:ext>
                </a:extLst>
              </a:tr>
            </a:tbl>
          </a:graphicData>
        </a:graphic>
      </p:graphicFrame>
    </p:spTree>
    <p:extLst>
      <p:ext uri="{BB962C8B-B14F-4D97-AF65-F5344CB8AC3E}">
        <p14:creationId xmlns:p14="http://schemas.microsoft.com/office/powerpoint/2010/main" val="340714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1642F-0FE4-7A11-D8BC-45442E855206}"/>
              </a:ext>
            </a:extLst>
          </p:cNvPr>
          <p:cNvSpPr>
            <a:spLocks noGrp="1"/>
          </p:cNvSpPr>
          <p:nvPr>
            <p:ph type="title"/>
          </p:nvPr>
        </p:nvSpPr>
        <p:spPr/>
        <p:txBody>
          <a:bodyPr/>
          <a:lstStyle/>
          <a:p>
            <a:r>
              <a:rPr lang="en-US" sz="4000"/>
              <a:t>learn about </a:t>
            </a:r>
            <a:r>
              <a:rPr lang="en-US" sz="4000" b="1"/>
              <a:t>memory</a:t>
            </a:r>
            <a:r>
              <a:rPr lang="en-US" sz="4000"/>
              <a:t> and become a real CS pro</a:t>
            </a:r>
            <a:br>
              <a:rPr lang="en-US"/>
            </a:br>
            <a:br>
              <a:rPr lang="en-US"/>
            </a:br>
            <a:r>
              <a:rPr lang="en-US" sz="2800"/>
              <a:t>a couple important questions to ask yourself: </a:t>
            </a:r>
            <a:r>
              <a:rPr lang="en-US" sz="2800">
                <a:hlinkClick r:id="rId2"/>
              </a:rPr>
              <a:t>https://www.youtube.com/watch?v=BNtcWpY4YLY</a:t>
            </a:r>
            <a:endParaRPr lang="en-US"/>
          </a:p>
        </p:txBody>
      </p:sp>
    </p:spTree>
    <p:extLst>
      <p:ext uri="{BB962C8B-B14F-4D97-AF65-F5344CB8AC3E}">
        <p14:creationId xmlns:p14="http://schemas.microsoft.com/office/powerpoint/2010/main" val="249457807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82FAA-AF23-61FE-5627-06D9941ABAA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5ADE25-ED14-38CF-996C-ED3BEFA77740}"/>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300391752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07893-883D-46AA-7316-29D15370F8D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4ABA336-6376-0FFE-E392-9ADF59C9A869}"/>
              </a:ext>
            </a:extLst>
          </p:cNvPr>
          <p:cNvSpPr>
            <a:spLocks noGrp="1"/>
          </p:cNvSpPr>
          <p:nvPr>
            <p:ph type="title"/>
          </p:nvPr>
        </p:nvSpPr>
        <p:spPr/>
        <p:txBody>
          <a:bodyPr/>
          <a:lstStyle/>
          <a:p>
            <a:r>
              <a:rPr lang="en-US"/>
              <a:t>arrays (1/2)</a:t>
            </a:r>
          </a:p>
        </p:txBody>
      </p:sp>
      <p:sp>
        <p:nvSpPr>
          <p:cNvPr id="4" name="Content Placeholder 3">
            <a:extLst>
              <a:ext uri="{FF2B5EF4-FFF2-40B4-BE49-F238E27FC236}">
                <a16:creationId xmlns:a16="http://schemas.microsoft.com/office/drawing/2014/main" id="{1F291C5A-FF56-ACF0-43DB-143238FE8166}"/>
              </a:ext>
            </a:extLst>
          </p:cNvPr>
          <p:cNvSpPr>
            <a:spLocks noGrp="1"/>
          </p:cNvSpPr>
          <p:nvPr>
            <p:ph sz="quarter" idx="10"/>
          </p:nvPr>
        </p:nvSpPr>
        <p:spPr/>
        <p:txBody>
          <a:bodyPr/>
          <a:lstStyle/>
          <a:p>
            <a:r>
              <a:rPr lang="en-US"/>
              <a:t>an </a:t>
            </a:r>
            <a:r>
              <a:rPr lang="en-US" b="1"/>
              <a:t>array</a:t>
            </a:r>
            <a:r>
              <a:rPr lang="en-US"/>
              <a:t> is a fixed-length sequence of elements, all of the same type</a:t>
            </a:r>
          </a:p>
          <a:p>
            <a:pPr lvl="1"/>
            <a:r>
              <a:rPr lang="en-US"/>
              <a:t>"an array of 4372 </a:t>
            </a:r>
            <a:r>
              <a:rPr lang="en-US">
                <a:solidFill>
                  <a:srgbClr val="000080"/>
                </a:solidFill>
                <a:latin typeface="+mj-lt"/>
              </a:rPr>
              <a:t>double</a:t>
            </a:r>
            <a:r>
              <a:rPr lang="en-US"/>
              <a:t>'s"</a:t>
            </a:r>
          </a:p>
          <a:p>
            <a:pPr lvl="1"/>
            <a:r>
              <a:rPr lang="en-US"/>
              <a:t>"an array of 1 </a:t>
            </a:r>
            <a:r>
              <a:rPr lang="en-US">
                <a:solidFill>
                  <a:srgbClr val="000080"/>
                </a:solidFill>
                <a:latin typeface="+mj-lt"/>
              </a:rPr>
              <a:t>int</a:t>
            </a:r>
            <a:r>
              <a:rPr lang="en-US"/>
              <a:t>'s"</a:t>
            </a:r>
          </a:p>
          <a:p>
            <a:pPr lvl="1"/>
            <a:r>
              <a:rPr lang="en-US"/>
              <a:t>"an array of 64 </a:t>
            </a:r>
            <a:r>
              <a:rPr lang="en-US">
                <a:solidFill>
                  <a:srgbClr val="000080"/>
                </a:solidFill>
                <a:latin typeface="+mj-lt"/>
              </a:rPr>
              <a:t>Student</a:t>
            </a:r>
            <a:r>
              <a:rPr lang="en-US"/>
              <a:t>'s"</a:t>
            </a:r>
          </a:p>
          <a:p>
            <a:pPr lvl="1"/>
            <a:endParaRPr lang="en-US"/>
          </a:p>
          <a:p>
            <a:pPr lvl="1"/>
            <a:endParaRPr lang="en-US"/>
          </a:p>
        </p:txBody>
      </p:sp>
    </p:spTree>
    <p:extLst>
      <p:ext uri="{BB962C8B-B14F-4D97-AF65-F5344CB8AC3E}">
        <p14:creationId xmlns:p14="http://schemas.microsoft.com/office/powerpoint/2010/main" val="686964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what is a data structure?</a:t>
            </a:r>
            <a:br>
              <a:rPr lang="en-US"/>
            </a:br>
            <a:r>
              <a:rPr lang="en-US" i="1"/>
              <a:t>why</a:t>
            </a:r>
            <a:r>
              <a:rPr lang="en-US"/>
              <a:t> is a data structure?</a:t>
            </a:r>
          </a:p>
        </p:txBody>
      </p:sp>
    </p:spTree>
    <p:extLst>
      <p:ext uri="{BB962C8B-B14F-4D97-AF65-F5344CB8AC3E}">
        <p14:creationId xmlns:p14="http://schemas.microsoft.com/office/powerpoint/2010/main" val="34068385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5A5DEE93-935E-2D2A-CEA6-402C9503B4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8588" y="0"/>
            <a:ext cx="380523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374380"/>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693C1-EDE1-5646-41A2-401705540F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CAAE802-670E-0F7F-BE1A-86E5C50C65BD}"/>
              </a:ext>
            </a:extLst>
          </p:cNvPr>
          <p:cNvSpPr>
            <a:spLocks noGrp="1"/>
          </p:cNvSpPr>
          <p:nvPr>
            <p:ph type="title"/>
          </p:nvPr>
        </p:nvSpPr>
        <p:spPr/>
        <p:txBody>
          <a:bodyPr/>
          <a:lstStyle/>
          <a:p>
            <a:r>
              <a:rPr lang="en-US"/>
              <a:t>arrays (2/2)</a:t>
            </a:r>
          </a:p>
        </p:txBody>
      </p:sp>
      <p:sp>
        <p:nvSpPr>
          <p:cNvPr id="4" name="Content Placeholder 3">
            <a:extLst>
              <a:ext uri="{FF2B5EF4-FFF2-40B4-BE49-F238E27FC236}">
                <a16:creationId xmlns:a16="http://schemas.microsoft.com/office/drawing/2014/main" id="{67EA77AC-6CD5-4F36-14CC-A60C15C2D2BD}"/>
              </a:ext>
            </a:extLst>
          </p:cNvPr>
          <p:cNvSpPr>
            <a:spLocks noGrp="1"/>
          </p:cNvSpPr>
          <p:nvPr>
            <p:ph sz="quarter" idx="10"/>
          </p:nvPr>
        </p:nvSpPr>
        <p:spPr/>
        <p:txBody>
          <a:bodyPr/>
          <a:lstStyle/>
          <a:p>
            <a:r>
              <a:rPr lang="en-US"/>
              <a:t>we will often write an array using curly braces</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r>
              <a:rPr lang="en-US"/>
              <a:t> is an array containing </a:t>
            </a:r>
            <a:r>
              <a:rPr lang="en-US">
                <a:solidFill>
                  <a:srgbClr val="0CB5B5"/>
                </a:solidFill>
                <a:latin typeface="+mj-lt"/>
              </a:rPr>
              <a:t>7</a:t>
            </a:r>
            <a:r>
              <a:rPr lang="en-US"/>
              <a:t>, </a:t>
            </a:r>
            <a:r>
              <a:rPr lang="en-US">
                <a:solidFill>
                  <a:srgbClr val="0CB5B5"/>
                </a:solidFill>
                <a:latin typeface="+mj-lt"/>
              </a:rPr>
              <a:t>7</a:t>
            </a:r>
            <a:r>
              <a:rPr lang="en-US"/>
              <a:t>, and </a:t>
            </a:r>
            <a:r>
              <a:rPr lang="en-US">
                <a:solidFill>
                  <a:srgbClr val="0CB5B5"/>
                </a:solidFill>
                <a:latin typeface="+mj-lt"/>
              </a:rPr>
              <a:t>9</a:t>
            </a:r>
          </a:p>
          <a:p>
            <a:r>
              <a:rPr lang="en-US"/>
              <a:t>optionally, you can include a comma after the last element</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p>
          <a:p>
            <a:endParaRPr lang="en-US">
              <a:latin typeface="+mj-lt"/>
            </a:endParaRPr>
          </a:p>
          <a:p>
            <a:r>
              <a:rPr lang="en-US">
                <a:latin typeface="+mj-lt"/>
              </a:rPr>
              <a:t>☠</a:t>
            </a:r>
            <a:r>
              <a:rPr lang="en-US" b="1"/>
              <a:t> even though sets from math also use curly braces,</a:t>
            </a:r>
            <a:br>
              <a:rPr lang="en-US" b="1"/>
            </a:br>
            <a:r>
              <a:rPr lang="en-US" b="1"/>
              <a:t>Java arrays have nothing to do with sets;</a:t>
            </a:r>
            <a:br>
              <a:rPr lang="en-US" b="1"/>
            </a:br>
            <a:r>
              <a:rPr lang="en-US" b="1"/>
              <a:t>in a set, all elements must be unique;</a:t>
            </a:r>
            <a:br>
              <a:rPr lang="en-US" b="1"/>
            </a:br>
            <a:r>
              <a:rPr lang="en-US" b="1"/>
              <a:t>in an array, elements do NOT have to be unique</a:t>
            </a:r>
            <a:endParaRPr lang="en-US">
              <a:latin typeface="+mj-lt"/>
            </a:endParaRPr>
          </a:p>
          <a:p>
            <a:pPr lvl="2"/>
            <a:endParaRPr lang="en-US"/>
          </a:p>
        </p:txBody>
      </p:sp>
    </p:spTree>
    <p:extLst>
      <p:ext uri="{BB962C8B-B14F-4D97-AF65-F5344CB8AC3E}">
        <p14:creationId xmlns:p14="http://schemas.microsoft.com/office/powerpoint/2010/main" val="382732079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DA41C-2053-7933-C4CF-E168C7D659B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BD658A-9D18-388C-E494-6EDF7CC76E07}"/>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163114502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8C872-5D3C-0622-930C-8993A4E567B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3C101A-20B9-60B5-8B75-04AB1F7BE86A}"/>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104898033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A3794-0A31-A5B9-BD52-98367E7849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5FD8727-5D2B-D68C-F5E9-3058D54798D1}"/>
              </a:ext>
            </a:extLst>
          </p:cNvPr>
          <p:cNvSpPr>
            <a:spLocks noGrp="1"/>
          </p:cNvSpPr>
          <p:nvPr>
            <p:ph type="title"/>
          </p:nvPr>
        </p:nvSpPr>
        <p:spPr>
          <a:xfrm>
            <a:off x="457200" y="254916"/>
            <a:ext cx="8229600" cy="667168"/>
          </a:xfrm>
        </p:spPr>
        <p:txBody>
          <a:bodyPr/>
          <a:lstStyle/>
          <a:p>
            <a:r>
              <a:rPr lang="en-US"/>
              <a:t>creating an array (1/2)</a:t>
            </a:r>
          </a:p>
        </p:txBody>
      </p:sp>
      <p:sp>
        <p:nvSpPr>
          <p:cNvPr id="4" name="Content Placeholder 3">
            <a:extLst>
              <a:ext uri="{FF2B5EF4-FFF2-40B4-BE49-F238E27FC236}">
                <a16:creationId xmlns:a16="http://schemas.microsoft.com/office/drawing/2014/main" id="{0A1BEA3D-8D7B-4C3D-66CF-734D6F394F41}"/>
              </a:ext>
            </a:extLst>
          </p:cNvPr>
          <p:cNvSpPr>
            <a:spLocks noGrp="1"/>
          </p:cNvSpPr>
          <p:nvPr>
            <p:ph sz="quarter" idx="10"/>
          </p:nvPr>
        </p:nvSpPr>
        <p:spPr>
          <a:xfrm>
            <a:off x="457200" y="963337"/>
            <a:ext cx="8229600" cy="4080271"/>
          </a:xfrm>
        </p:spPr>
        <p:txBody>
          <a:bodyPr/>
          <a:lstStyle/>
          <a:p>
            <a:r>
              <a:rPr lang="en-US"/>
              <a:t>you can create an array by specifying its </a:t>
            </a:r>
            <a:r>
              <a:rPr lang="en-US" b="1"/>
              <a:t>length</a:t>
            </a:r>
            <a:r>
              <a:rPr lang="en-US"/>
              <a:t> (the number of elements);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 = new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a:solidFill>
                  <a:srgbClr val="000080"/>
                </a:solidFill>
                <a:latin typeface="+mj-lt"/>
              </a:rPr>
              <a:t>double</a:t>
            </a:r>
            <a:r>
              <a:rPr lang="en-US">
                <a:latin typeface="+mj-lt"/>
              </a:rPr>
              <a:t>[]  B = new </a:t>
            </a:r>
            <a:r>
              <a:rPr lang="en-US">
                <a:solidFill>
                  <a:srgbClr val="000080"/>
                </a:solidFill>
                <a:latin typeface="+mj-lt"/>
              </a:rPr>
              <a:t>double</a:t>
            </a:r>
            <a:r>
              <a:rPr lang="en-US">
                <a:latin typeface="+mj-lt"/>
              </a:rPr>
              <a:t>[</a:t>
            </a:r>
            <a:r>
              <a:rPr lang="en-US">
                <a:solidFill>
                  <a:srgbClr val="0CB5B5"/>
                </a:solidFill>
                <a:latin typeface="+mj-lt"/>
              </a:rPr>
              <a:t>1</a:t>
            </a:r>
            <a:r>
              <a:rPr lang="en-US">
                <a:latin typeface="+mj-lt"/>
              </a:rPr>
              <a:t>];  </a:t>
            </a:r>
            <a:r>
              <a:rPr lang="en-US">
                <a:solidFill>
                  <a:srgbClr val="007B00"/>
                </a:solidFill>
                <a:latin typeface="+mj-lt"/>
              </a:rPr>
              <a:t>// { 0.0 }</a:t>
            </a:r>
          </a:p>
          <a:p>
            <a:pPr lvl="1"/>
            <a:r>
              <a:rPr lang="en-US" err="1">
                <a:solidFill>
                  <a:srgbClr val="000080"/>
                </a:solidFill>
                <a:latin typeface="+mj-lt"/>
              </a:rPr>
              <a:t>boolean</a:t>
            </a:r>
            <a:r>
              <a:rPr lang="en-US">
                <a:latin typeface="+mj-lt"/>
              </a:rPr>
              <a:t>[] C = new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char</a:t>
            </a:r>
            <a:r>
              <a:rPr lang="en-US">
                <a:latin typeface="+mj-lt"/>
              </a:rPr>
              <a:t>[]    D = new </a:t>
            </a:r>
            <a:r>
              <a:rPr lang="en-US">
                <a:solidFill>
                  <a:srgbClr val="000080"/>
                </a:solidFill>
                <a:latin typeface="+mj-lt"/>
              </a:rPr>
              <a:t>char</a:t>
            </a:r>
            <a:r>
              <a:rPr lang="en-US">
                <a:latin typeface="+mj-lt"/>
              </a:rPr>
              <a:t>[</a:t>
            </a:r>
            <a:r>
              <a:rPr lang="en-US">
                <a:solidFill>
                  <a:srgbClr val="0CB5B5"/>
                </a:solidFill>
                <a:latin typeface="+mj-lt"/>
              </a:rPr>
              <a:t>4</a:t>
            </a:r>
            <a:r>
              <a:rPr lang="en-US">
                <a:latin typeface="+mj-lt"/>
              </a:rPr>
              <a:t>];    </a:t>
            </a:r>
            <a:r>
              <a:rPr lang="en-US">
                <a:solidFill>
                  <a:srgbClr val="007B00"/>
                </a:solidFill>
                <a:latin typeface="+mj-lt"/>
              </a:rPr>
              <a:t>// { '\0', '\0', '\0', '\0' }</a:t>
            </a:r>
          </a:p>
          <a:p>
            <a:pPr lvl="1"/>
            <a:r>
              <a:rPr lang="en-US">
                <a:solidFill>
                  <a:srgbClr val="000080"/>
                </a:solidFill>
                <a:latin typeface="+mj-lt"/>
              </a:rPr>
              <a:t>String</a:t>
            </a:r>
            <a:r>
              <a:rPr lang="en-US">
                <a:latin typeface="+mj-lt"/>
              </a:rPr>
              <a:t>[]  E = new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a:p>
            <a:pPr lvl="1"/>
            <a:r>
              <a:rPr lang="en-US"/>
              <a:t>[visualize in Eclipse]</a:t>
            </a:r>
          </a:p>
          <a:p>
            <a:pPr lvl="1"/>
            <a:endParaRPr lang="en-US"/>
          </a:p>
        </p:txBody>
      </p:sp>
    </p:spTree>
    <p:extLst>
      <p:ext uri="{BB962C8B-B14F-4D97-AF65-F5344CB8AC3E}">
        <p14:creationId xmlns:p14="http://schemas.microsoft.com/office/powerpoint/2010/main" val="1386434944"/>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53C84-1C46-790F-AB5D-A5A52484DD1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8A6C02F-8AA2-3E75-5854-996B50EC9ABF}"/>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4EA2B6A7-0DAC-1B6E-B33F-7BB0821A94E0}"/>
              </a:ext>
            </a:extLst>
          </p:cNvPr>
          <p:cNvSpPr>
            <a:spLocks noGrp="1"/>
          </p:cNvSpPr>
          <p:nvPr>
            <p:ph sz="quarter" idx="10"/>
          </p:nvPr>
        </p:nvSpPr>
        <p:spPr/>
        <p:txBody>
          <a:bodyPr/>
          <a:lstStyle/>
          <a:p>
            <a:r>
              <a:rPr lang="en-US"/>
              <a:t>you can also create an array by specifying its elements;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 </a:t>
            </a:r>
            <a:r>
              <a:rPr lang="en-US">
                <a:solidFill>
                  <a:srgbClr val="007B00"/>
                </a:solidFill>
                <a:latin typeface="+mj-lt"/>
              </a:rPr>
              <a:t>// </a:t>
            </a:r>
            <a:r>
              <a:rPr lang="en-US" b="1">
                <a:solidFill>
                  <a:srgbClr val="007B00"/>
                </a:solidFill>
                <a:latin typeface="+mj-lt"/>
              </a:rPr>
              <a:t>new int[3]</a:t>
            </a:r>
            <a:r>
              <a:rPr lang="en-US">
                <a:solidFill>
                  <a:srgbClr val="007B00"/>
                </a:solidFill>
                <a:latin typeface="+mj-lt"/>
              </a:rPr>
              <a:t> is implied</a:t>
            </a:r>
          </a:p>
          <a:p>
            <a:pPr lvl="2"/>
            <a:r>
              <a:rPr lang="en-US">
                <a:solidFill>
                  <a:srgbClr val="007B00"/>
                </a:solidFill>
                <a:latin typeface="+mj-lt"/>
              </a:rPr>
              <a:t>NOTE: this syntax can only be used for </a:t>
            </a:r>
            <a:r>
              <a:rPr lang="en-US" b="1">
                <a:solidFill>
                  <a:srgbClr val="007B00"/>
                </a:solidFill>
                <a:latin typeface="+mj-lt"/>
              </a:rPr>
              <a:t>creation</a:t>
            </a:r>
            <a:endParaRPr lang="en-US">
              <a:solidFill>
                <a:srgbClr val="007B00"/>
              </a:solidFill>
              <a:latin typeface="+mj-lt"/>
            </a:endParaRPr>
          </a:p>
          <a:p>
            <a:pPr lvl="3"/>
            <a:r>
              <a:rPr lang="en-US">
                <a:solidFill>
                  <a:srgbClr val="007B00"/>
                </a:solidFill>
                <a:latin typeface="+mj-lt"/>
              </a:rPr>
              <a:t>🙅 NOT okay to do later: array = { 4, 5, 6 };</a:t>
            </a:r>
          </a:p>
          <a:p>
            <a:pPr lvl="3"/>
            <a:r>
              <a:rPr lang="en-US">
                <a:solidFill>
                  <a:srgbClr val="007B00"/>
                </a:solidFill>
                <a:latin typeface="+mj-lt"/>
              </a:rPr>
              <a:t>🙆 OKAY to do later:</a:t>
            </a:r>
          </a:p>
          <a:p>
            <a:pPr lvl="4"/>
            <a:r>
              <a:rPr lang="en-US">
                <a:solidFill>
                  <a:srgbClr val="007B00"/>
                </a:solidFill>
                <a:latin typeface="+mj-lt"/>
              </a:rPr>
              <a:t>array[0] = 4;</a:t>
            </a:r>
          </a:p>
          <a:p>
            <a:pPr lvl="4"/>
            <a:r>
              <a:rPr lang="en-US">
                <a:solidFill>
                  <a:srgbClr val="007B00"/>
                </a:solidFill>
                <a:latin typeface="+mj-lt"/>
              </a:rPr>
              <a:t>array[1] = 5;</a:t>
            </a:r>
          </a:p>
          <a:p>
            <a:pPr lvl="4"/>
            <a:r>
              <a:rPr lang="en-US">
                <a:solidFill>
                  <a:srgbClr val="007B00"/>
                </a:solidFill>
                <a:latin typeface="+mj-lt"/>
              </a:rPr>
              <a:t>array[2] = 6;</a:t>
            </a:r>
          </a:p>
          <a:p>
            <a:pPr lvl="4"/>
            <a:endParaRPr lang="en-US">
              <a:solidFill>
                <a:srgbClr val="007B00"/>
              </a:solidFill>
              <a:latin typeface="+mj-lt"/>
            </a:endParaRP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p:txBody>
      </p:sp>
    </p:spTree>
    <p:extLst>
      <p:ext uri="{BB962C8B-B14F-4D97-AF65-F5344CB8AC3E}">
        <p14:creationId xmlns:p14="http://schemas.microsoft.com/office/powerpoint/2010/main" val="268798645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2F133-F827-2F56-718B-A2159287019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D65F219-3DB6-11CF-63D0-327A406BB141}"/>
              </a:ext>
            </a:extLst>
          </p:cNvPr>
          <p:cNvSpPr>
            <a:spLocks noGrp="1"/>
          </p:cNvSpPr>
          <p:nvPr>
            <p:ph type="title"/>
          </p:nvPr>
        </p:nvSpPr>
        <p:spPr>
          <a:xfrm>
            <a:off x="457200" y="254916"/>
            <a:ext cx="8229600" cy="667168"/>
          </a:xfrm>
        </p:spPr>
        <p:txBody>
          <a:bodyPr>
            <a:normAutofit/>
          </a:bodyPr>
          <a:lstStyle/>
          <a:p>
            <a:r>
              <a:rPr lang="en-US"/>
              <a:t>getting an array's length</a:t>
            </a:r>
          </a:p>
        </p:txBody>
      </p:sp>
      <p:sp>
        <p:nvSpPr>
          <p:cNvPr id="4" name="Content Placeholder 3">
            <a:extLst>
              <a:ext uri="{FF2B5EF4-FFF2-40B4-BE49-F238E27FC236}">
                <a16:creationId xmlns:a16="http://schemas.microsoft.com/office/drawing/2014/main" id="{5CD9CE5F-36DB-66C3-706D-05C39409DB7E}"/>
              </a:ext>
            </a:extLst>
          </p:cNvPr>
          <p:cNvSpPr>
            <a:spLocks noGrp="1"/>
          </p:cNvSpPr>
          <p:nvPr>
            <p:ph sz="quarter" idx="10"/>
          </p:nvPr>
        </p:nvSpPr>
        <p:spPr>
          <a:xfrm>
            <a:off x="457200" y="963337"/>
            <a:ext cx="8229600" cy="4080271"/>
          </a:xfrm>
        </p:spPr>
        <p:txBody>
          <a:bodyPr/>
          <a:lstStyle/>
          <a:p>
            <a:r>
              <a:rPr lang="en-US"/>
              <a:t>after creating an array, you can get (but not set) its length</a:t>
            </a:r>
          </a:p>
          <a:p>
            <a:pPr lvl="1"/>
            <a:endParaRPr lang="en-US"/>
          </a:p>
        </p:txBody>
      </p:sp>
      <p:sp>
        <p:nvSpPr>
          <p:cNvPr id="2" name="TextBox 1">
            <a:extLst>
              <a:ext uri="{FF2B5EF4-FFF2-40B4-BE49-F238E27FC236}">
                <a16:creationId xmlns:a16="http://schemas.microsoft.com/office/drawing/2014/main" id="{A7F56DFF-55CB-ACA9-5AB1-E0993CED9103}"/>
              </a:ext>
            </a:extLst>
          </p:cNvPr>
          <p:cNvSpPr txBox="1"/>
          <p:nvPr/>
        </p:nvSpPr>
        <p:spPr>
          <a:xfrm>
            <a:off x="457200" y="1646351"/>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(array.length);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DD23D4A4-A4E7-9E2D-B0EB-377C853A32CF}"/>
              </a:ext>
            </a:extLst>
          </p:cNvPr>
          <p:cNvSpPr txBox="1"/>
          <p:nvPr/>
        </p:nvSpPr>
        <p:spPr>
          <a:xfrm>
            <a:off x="457200" y="2571750"/>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new int[</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a:t>
            </a:r>
            <a:r>
              <a:rPr lang="en-US" err="1">
                <a:solidFill>
                  <a:srgbClr val="000000"/>
                </a:solidFill>
                <a:latin typeface="Consolas"/>
                <a:ea typeface="Segoe UI Emoji" panose="020B0502040204020203" pitchFamily="34" charset="0"/>
              </a:rPr>
              <a:t>array.length</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8</a:t>
            </a:r>
          </a:p>
        </p:txBody>
      </p:sp>
      <p:sp>
        <p:nvSpPr>
          <p:cNvPr id="6" name="TextBox 5">
            <a:extLst>
              <a:ext uri="{FF2B5EF4-FFF2-40B4-BE49-F238E27FC236}">
                <a16:creationId xmlns:a16="http://schemas.microsoft.com/office/drawing/2014/main" id="{903E1F6E-DFED-B9DB-A569-983F66F326B6}"/>
              </a:ext>
            </a:extLst>
          </p:cNvPr>
          <p:cNvSpPr txBox="1"/>
          <p:nvPr/>
        </p:nvSpPr>
        <p:spPr>
          <a:xfrm>
            <a:off x="457200" y="3497149"/>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b="1">
                <a:solidFill>
                  <a:srgbClr val="000000"/>
                </a:solidFill>
                <a:highlight>
                  <a:srgbClr val="FFFF00"/>
                </a:highlight>
                <a:latin typeface="Consolas"/>
                <a:ea typeface="Segoe UI Emoji" panose="020B0502040204020203" pitchFamily="34" charset="0"/>
              </a:rPr>
              <a:t>Error:</a:t>
            </a:r>
            <a:r>
              <a:rPr lang="en-US">
                <a:solidFill>
                  <a:srgbClr val="000000"/>
                </a:solidFill>
                <a:highlight>
                  <a:srgbClr val="FFFF00"/>
                </a:highlight>
                <a:latin typeface="Consolas"/>
                <a:ea typeface="Segoe UI Emoji" panose="020B0502040204020203" pitchFamily="34" charset="0"/>
              </a:rPr>
              <a:t> cannot assign a value to final variable length</a:t>
            </a:r>
          </a:p>
          <a:p>
            <a:pPr indent="-114314" defTabSz="342886">
              <a:spcBef>
                <a:spcPct val="20000"/>
              </a:spcBef>
              <a:buClr>
                <a:srgbClr val="FFFFFF">
                  <a:lumMod val="65000"/>
                </a:srgbClr>
              </a:buClr>
            </a:pPr>
            <a:endParaRPr lang="en-US">
              <a:solidFill>
                <a:srgbClr val="000000"/>
              </a:solidFill>
              <a:highlight>
                <a:srgbClr val="FFFF00"/>
              </a:highlight>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highlight>
                  <a:srgbClr val="FFFF00"/>
                </a:highlight>
                <a:latin typeface="Consolas"/>
                <a:ea typeface="Segoe UI Emoji" panose="020B0502040204020203" pitchFamily="34" charset="0"/>
              </a:rPr>
              <a:t>array.length = </a:t>
            </a:r>
            <a:r>
              <a:rPr lang="en-US">
                <a:solidFill>
                  <a:srgbClr val="0CB5B5"/>
                </a:solidFill>
                <a:highlight>
                  <a:srgbClr val="FFFF00"/>
                </a:highlight>
                <a:latin typeface="Consolas"/>
                <a:ea typeface="Segoe UI Emoji" panose="020B0502040204020203" pitchFamily="34" charset="0"/>
              </a:rPr>
              <a:t>42</a:t>
            </a:r>
            <a:r>
              <a:rPr lang="en-US">
                <a:solidFill>
                  <a:srgbClr val="000000"/>
                </a:solidFill>
                <a:highlight>
                  <a:srgbClr val="FFFF00"/>
                </a:highlight>
                <a:latin typeface="Consolas"/>
                <a:ea typeface="Segoe UI Emoji" panose="020B0502040204020203" pitchFamily="34" charset="0"/>
              </a:rPr>
              <a:t>;</a:t>
            </a:r>
            <a:endParaRPr lang="en-US">
              <a:solidFill>
                <a:srgbClr val="007B00"/>
              </a:solidFill>
              <a:highlight>
                <a:srgbClr val="FFFF00"/>
              </a:highlight>
              <a:latin typeface="Consolas"/>
              <a:ea typeface="Segoe UI Emoji" panose="020B0502040204020203" pitchFamily="34" charset="0"/>
            </a:endParaRPr>
          </a:p>
        </p:txBody>
      </p:sp>
    </p:spTree>
    <p:extLst>
      <p:ext uri="{BB962C8B-B14F-4D97-AF65-F5344CB8AC3E}">
        <p14:creationId xmlns:p14="http://schemas.microsoft.com/office/powerpoint/2010/main" val="329525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5C1AD-CAA6-0498-A449-95093D483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6DA5612-AC73-BAC0-E0DC-8C6CC745900B}"/>
              </a:ext>
            </a:extLst>
          </p:cNvPr>
          <p:cNvSpPr>
            <a:spLocks noGrp="1"/>
          </p:cNvSpPr>
          <p:nvPr>
            <p:ph type="title"/>
          </p:nvPr>
        </p:nvSpPr>
        <p:spPr>
          <a:xfrm>
            <a:off x="457200" y="254916"/>
            <a:ext cx="8229600" cy="667168"/>
          </a:xfrm>
        </p:spPr>
        <p:txBody>
          <a:bodyPr>
            <a:normAutofit/>
          </a:bodyPr>
          <a:lstStyle/>
          <a:p>
            <a:r>
              <a:rPr lang="en-US"/>
              <a:t>getting the value of an element of an array</a:t>
            </a:r>
          </a:p>
        </p:txBody>
      </p:sp>
      <p:sp>
        <p:nvSpPr>
          <p:cNvPr id="4" name="Content Placeholder 3">
            <a:extLst>
              <a:ext uri="{FF2B5EF4-FFF2-40B4-BE49-F238E27FC236}">
                <a16:creationId xmlns:a16="http://schemas.microsoft.com/office/drawing/2014/main" id="{54F7E9E3-9168-FFF4-ABA2-1C8B420125A6}"/>
              </a:ext>
            </a:extLst>
          </p:cNvPr>
          <p:cNvSpPr>
            <a:spLocks noGrp="1"/>
          </p:cNvSpPr>
          <p:nvPr>
            <p:ph sz="quarter" idx="10"/>
          </p:nvPr>
        </p:nvSpPr>
        <p:spPr>
          <a:xfrm>
            <a:off x="457200" y="963337"/>
            <a:ext cx="8229600" cy="4080271"/>
          </a:xfrm>
        </p:spPr>
        <p:txBody>
          <a:bodyPr/>
          <a:lstStyle/>
          <a:p>
            <a:r>
              <a:rPr lang="en-US"/>
              <a:t>you can </a:t>
            </a:r>
            <a:r>
              <a:rPr lang="en-US" b="1"/>
              <a:t>get</a:t>
            </a:r>
            <a:r>
              <a:rPr lang="en-US"/>
              <a:t> the value of an element of an array using the square brackets and the index of the element</a:t>
            </a:r>
          </a:p>
          <a:p>
            <a:pPr lvl="1"/>
            <a:r>
              <a:rPr lang="en-US"/>
              <a:t>this is also called "accessing the array"</a:t>
            </a:r>
          </a:p>
          <a:p>
            <a:pPr lvl="1"/>
            <a:endParaRPr lang="en-US"/>
          </a:p>
          <a:p>
            <a:pPr lvl="1"/>
            <a:endParaRPr lang="en-US"/>
          </a:p>
        </p:txBody>
      </p:sp>
      <p:sp>
        <p:nvSpPr>
          <p:cNvPr id="2" name="TextBox 1">
            <a:extLst>
              <a:ext uri="{FF2B5EF4-FFF2-40B4-BE49-F238E27FC236}">
                <a16:creationId xmlns:a16="http://schemas.microsoft.com/office/drawing/2014/main" id="{99776F58-4781-025D-C0BA-04512E7503D2}"/>
              </a:ext>
            </a:extLst>
          </p:cNvPr>
          <p:cNvSpPr txBox="1"/>
          <p:nvPr/>
        </p:nvSpPr>
        <p:spPr>
          <a:xfrm>
            <a:off x="457200" y="2084568"/>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0</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12919B46-F7BE-9157-F568-334F020CD713}"/>
              </a:ext>
            </a:extLst>
          </p:cNvPr>
          <p:cNvSpPr txBox="1"/>
          <p:nvPr/>
        </p:nvSpPr>
        <p:spPr>
          <a:xfrm>
            <a:off x="457200" y="3030718"/>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42</a:t>
            </a:r>
            <a:r>
              <a:rPr lang="en-US">
                <a:solidFill>
                  <a:srgbClr val="000000"/>
                </a:solidFill>
                <a:latin typeface="Consolas"/>
                <a:ea typeface="Segoe UI Emoji" panose="020B0502040204020203" pitchFamily="34" charset="0"/>
              </a:rPr>
              <a:t>];</a:t>
            </a:r>
          </a:p>
          <a:p>
            <a:pPr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42</a:t>
            </a:r>
          </a:p>
        </p:txBody>
      </p:sp>
    </p:spTree>
    <p:extLst>
      <p:ext uri="{BB962C8B-B14F-4D97-AF65-F5344CB8AC3E}">
        <p14:creationId xmlns:p14="http://schemas.microsoft.com/office/powerpoint/2010/main" val="271092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3A751-E939-4E6A-B2D3-408A502C16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08A7DA3-4421-2E37-40A1-E03224FA2BE5}"/>
              </a:ext>
            </a:extLst>
          </p:cNvPr>
          <p:cNvSpPr>
            <a:spLocks noGrp="1"/>
          </p:cNvSpPr>
          <p:nvPr>
            <p:ph type="title"/>
          </p:nvPr>
        </p:nvSpPr>
        <p:spPr>
          <a:xfrm>
            <a:off x="457200" y="254916"/>
            <a:ext cx="8229600" cy="667168"/>
          </a:xfrm>
        </p:spPr>
        <p:txBody>
          <a:bodyPr/>
          <a:lstStyle/>
          <a:p>
            <a:r>
              <a:rPr lang="en-US"/>
              <a:t>setting the value of an element of an array</a:t>
            </a:r>
          </a:p>
        </p:txBody>
      </p:sp>
      <p:sp>
        <p:nvSpPr>
          <p:cNvPr id="4" name="Content Placeholder 3">
            <a:extLst>
              <a:ext uri="{FF2B5EF4-FFF2-40B4-BE49-F238E27FC236}">
                <a16:creationId xmlns:a16="http://schemas.microsoft.com/office/drawing/2014/main" id="{08F0063F-9EC6-ABDB-4AD0-C23784C1463A}"/>
              </a:ext>
            </a:extLst>
          </p:cNvPr>
          <p:cNvSpPr>
            <a:spLocks noGrp="1"/>
          </p:cNvSpPr>
          <p:nvPr>
            <p:ph sz="quarter" idx="10"/>
          </p:nvPr>
        </p:nvSpPr>
        <p:spPr>
          <a:xfrm>
            <a:off x="457200" y="963337"/>
            <a:ext cx="8229600" cy="4080271"/>
          </a:xfrm>
        </p:spPr>
        <p:txBody>
          <a:bodyPr/>
          <a:lstStyle/>
          <a:p>
            <a:r>
              <a:rPr lang="en-US"/>
              <a:t>you can </a:t>
            </a:r>
            <a:r>
              <a:rPr lang="en-US" b="1"/>
              <a:t>set</a:t>
            </a:r>
            <a:r>
              <a:rPr lang="en-US"/>
              <a:t> the value of an element of an array  using the square brackets and the  index of the element</a:t>
            </a:r>
          </a:p>
          <a:p>
            <a:endParaRPr lang="en-US"/>
          </a:p>
          <a:p>
            <a:pPr lvl="1"/>
            <a:endParaRPr lang="en-US"/>
          </a:p>
          <a:p>
            <a:pPr lvl="1"/>
            <a:endParaRPr lang="en-US"/>
          </a:p>
        </p:txBody>
      </p:sp>
      <p:sp>
        <p:nvSpPr>
          <p:cNvPr id="6" name="TextBox 5">
            <a:extLst>
              <a:ext uri="{FF2B5EF4-FFF2-40B4-BE49-F238E27FC236}">
                <a16:creationId xmlns:a16="http://schemas.microsoft.com/office/drawing/2014/main" id="{CB5E175B-654E-1B51-7E0F-AFCE6B1C1F7B}"/>
              </a:ext>
            </a:extLst>
          </p:cNvPr>
          <p:cNvSpPr txBox="1"/>
          <p:nvPr/>
        </p:nvSpPr>
        <p:spPr>
          <a:xfrm>
            <a:off x="457200" y="1700492"/>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7, 8, 9 }</a:t>
            </a:r>
          </a:p>
        </p:txBody>
      </p:sp>
      <p:sp>
        <p:nvSpPr>
          <p:cNvPr id="7" name="TextBox 6">
            <a:extLst>
              <a:ext uri="{FF2B5EF4-FFF2-40B4-BE49-F238E27FC236}">
                <a16:creationId xmlns:a16="http://schemas.microsoft.com/office/drawing/2014/main" id="{B7B10D26-424C-19CC-3888-0426046B252C}"/>
              </a:ext>
            </a:extLst>
          </p:cNvPr>
          <p:cNvSpPr txBox="1"/>
          <p:nvPr/>
        </p:nvSpPr>
        <p:spPr>
          <a:xfrm>
            <a:off x="457200" y="2997479"/>
            <a:ext cx="8229600" cy="1366528"/>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1000</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-1</a:t>
            </a:r>
          </a:p>
        </p:txBody>
      </p:sp>
    </p:spTree>
    <p:extLst>
      <p:ext uri="{BB962C8B-B14F-4D97-AF65-F5344CB8AC3E}">
        <p14:creationId xmlns:p14="http://schemas.microsoft.com/office/powerpoint/2010/main" val="317302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E265D-EAD3-2312-4BE2-E1E6E411036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0F50A5C-EFCE-C855-229B-9BF619173B02}"/>
              </a:ext>
            </a:extLst>
          </p:cNvPr>
          <p:cNvSpPr>
            <a:spLocks noGrp="1"/>
          </p:cNvSpPr>
          <p:nvPr>
            <p:ph type="title"/>
          </p:nvPr>
        </p:nvSpPr>
        <p:spPr>
          <a:xfrm>
            <a:off x="457200" y="254916"/>
            <a:ext cx="8229600" cy="667168"/>
          </a:xfrm>
        </p:spPr>
        <p:txBody>
          <a:bodyPr>
            <a:normAutofit/>
          </a:bodyPr>
          <a:lstStyle/>
          <a:p>
            <a:r>
              <a:rPr lang="en-US" b="1"/>
              <a:t>☠ printing the elements of an array</a:t>
            </a:r>
          </a:p>
        </p:txBody>
      </p:sp>
      <p:sp>
        <p:nvSpPr>
          <p:cNvPr id="4" name="Content Placeholder 3">
            <a:extLst>
              <a:ext uri="{FF2B5EF4-FFF2-40B4-BE49-F238E27FC236}">
                <a16:creationId xmlns:a16="http://schemas.microsoft.com/office/drawing/2014/main" id="{4C44E40E-DAE0-673D-C3CF-EF1DB9D86975}"/>
              </a:ext>
            </a:extLst>
          </p:cNvPr>
          <p:cNvSpPr>
            <a:spLocks noGrp="1"/>
          </p:cNvSpPr>
          <p:nvPr>
            <p:ph sz="quarter" idx="10"/>
          </p:nvPr>
        </p:nvSpPr>
        <p:spPr>
          <a:xfrm>
            <a:off x="457200" y="963337"/>
            <a:ext cx="8229600" cy="4080271"/>
          </a:xfrm>
        </p:spPr>
        <p:txBody>
          <a:bodyPr>
            <a:normAutofit/>
          </a:bodyPr>
          <a:lstStyle/>
          <a:p>
            <a:r>
              <a:rPr lang="en-US" b="1"/>
              <a:t>☠ in Java, you don't simply call </a:t>
            </a:r>
            <a:r>
              <a:rPr lang="en-US">
                <a:solidFill>
                  <a:srgbClr val="000080"/>
                </a:solidFill>
                <a:latin typeface="+mj-lt"/>
              </a:rPr>
              <a:t>System</a:t>
            </a:r>
            <a:r>
              <a:rPr lang="en-US">
                <a:latin typeface="+mj-lt"/>
              </a:rPr>
              <a:t>.out.println(array)</a:t>
            </a:r>
          </a:p>
          <a:p>
            <a:pPr lvl="1"/>
            <a:r>
              <a:rPr lang="en-US" b="1"/>
              <a:t>instead, you call </a:t>
            </a:r>
            <a:r>
              <a:rPr lang="en-US">
                <a:solidFill>
                  <a:srgbClr val="000080"/>
                </a:solidFill>
                <a:latin typeface="+mj-lt"/>
              </a:rPr>
              <a:t>System</a:t>
            </a:r>
            <a:r>
              <a:rPr lang="en-US">
                <a:latin typeface="+mj-lt"/>
              </a:rPr>
              <a:t>.out.println(</a:t>
            </a:r>
            <a:r>
              <a:rPr lang="en-US">
                <a:solidFill>
                  <a:srgbClr val="000080"/>
                </a:solidFill>
                <a:latin typeface="+mj-lt"/>
              </a:rPr>
              <a:t>Arrays</a:t>
            </a:r>
            <a:r>
              <a:rPr lang="en-US">
                <a:latin typeface="+mj-lt"/>
              </a:rPr>
              <a:t>.toString(array));</a:t>
            </a:r>
          </a:p>
          <a:p>
            <a:pPr lvl="2"/>
            <a:r>
              <a:rPr lang="en-US" b="1"/>
              <a:t>note: this prints with square brackets instead of curly brackets</a:t>
            </a:r>
          </a:p>
          <a:p>
            <a:pPr lvl="3"/>
            <a:r>
              <a:rPr lang="en-US" b="1"/>
              <a:t>🤷‍♂️</a:t>
            </a:r>
          </a:p>
          <a:p>
            <a:endParaRPr lang="en-US" b="1"/>
          </a:p>
          <a:p>
            <a:r>
              <a:rPr lang="en-US" b="1"/>
              <a:t>or just call </a:t>
            </a:r>
            <a:r>
              <a:rPr lang="en-US">
                <a:solidFill>
                  <a:srgbClr val="000080"/>
                </a:solidFill>
                <a:latin typeface="+mj-lt"/>
              </a:rPr>
              <a:t>PRINT</a:t>
            </a:r>
            <a:r>
              <a:rPr lang="en-US">
                <a:latin typeface="+mj-lt"/>
              </a:rPr>
              <a:t>(array); </a:t>
            </a:r>
          </a:p>
          <a:p>
            <a:pPr lvl="1"/>
            <a:r>
              <a:rPr lang="en-US">
                <a:latin typeface="+mj-lt"/>
              </a:rPr>
              <a:t>🐄💖✨</a:t>
            </a:r>
          </a:p>
          <a:p>
            <a:pPr lvl="1"/>
            <a:r>
              <a:rPr lang="en-US"/>
              <a:t>(note: also uses square brackets)</a:t>
            </a:r>
            <a:endParaRPr lang="en-US" b="1"/>
          </a:p>
          <a:p>
            <a:pPr lvl="1"/>
            <a:endParaRPr lang="en-US" b="1"/>
          </a:p>
          <a:p>
            <a:pPr lvl="1"/>
            <a:endParaRPr lang="en-US" b="1"/>
          </a:p>
        </p:txBody>
      </p:sp>
    </p:spTree>
    <p:extLst>
      <p:ext uri="{BB962C8B-B14F-4D97-AF65-F5344CB8AC3E}">
        <p14:creationId xmlns:p14="http://schemas.microsoft.com/office/powerpoint/2010/main" val="107261700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D76E6-F526-C271-AE37-D3A3A75A8CC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B0B0125-896C-7D55-D10F-F4B62A8097AB}"/>
              </a:ext>
            </a:extLst>
          </p:cNvPr>
          <p:cNvSpPr>
            <a:spLocks noGrp="1"/>
          </p:cNvSpPr>
          <p:nvPr>
            <p:ph type="title"/>
          </p:nvPr>
        </p:nvSpPr>
        <p:spPr/>
        <p:txBody>
          <a:bodyPr/>
          <a:lstStyle/>
          <a:p>
            <a:r>
              <a:rPr lang="en-US"/>
              <a:t>iterating over an array</a:t>
            </a:r>
          </a:p>
        </p:txBody>
      </p:sp>
    </p:spTree>
    <p:extLst>
      <p:ext uri="{BB962C8B-B14F-4D97-AF65-F5344CB8AC3E}">
        <p14:creationId xmlns:p14="http://schemas.microsoft.com/office/powerpoint/2010/main" val="39311823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822AD-B61E-8558-CDA1-8569F2EF5244}"/>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A7166A25-3C3F-0FE4-AFBD-6DC7D27642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005" t="7649" r="49979" b="34677"/>
          <a:stretch/>
        </p:blipFill>
        <p:spPr bwMode="auto">
          <a:xfrm>
            <a:off x="3391785" y="393405"/>
            <a:ext cx="1180215" cy="2966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325429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A13E1-6F37-48F3-CDBB-F77FA36464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7ED44D1-56B3-DB45-344F-B48D4A721ED0}"/>
              </a:ext>
            </a:extLst>
          </p:cNvPr>
          <p:cNvSpPr>
            <a:spLocks noGrp="1"/>
          </p:cNvSpPr>
          <p:nvPr>
            <p:ph type="title"/>
          </p:nvPr>
        </p:nvSpPr>
        <p:spPr>
          <a:xfrm>
            <a:off x="457200" y="254916"/>
            <a:ext cx="8229600" cy="667168"/>
          </a:xfrm>
        </p:spPr>
        <p:txBody>
          <a:bodyPr>
            <a:normAutofit/>
          </a:bodyPr>
          <a:lstStyle/>
          <a:p>
            <a:r>
              <a:rPr lang="en-US"/>
              <a:t>iterating over an array</a:t>
            </a:r>
          </a:p>
        </p:txBody>
      </p:sp>
      <p:sp>
        <p:nvSpPr>
          <p:cNvPr id="4" name="Content Placeholder 3">
            <a:extLst>
              <a:ext uri="{FF2B5EF4-FFF2-40B4-BE49-F238E27FC236}">
                <a16:creationId xmlns:a16="http://schemas.microsoft.com/office/drawing/2014/main" id="{F7BBF3CA-C0EC-23AE-A39D-E54C8E9769DA}"/>
              </a:ext>
            </a:extLst>
          </p:cNvPr>
          <p:cNvSpPr>
            <a:spLocks noGrp="1"/>
          </p:cNvSpPr>
          <p:nvPr>
            <p:ph sz="quarter" idx="10"/>
          </p:nvPr>
        </p:nvSpPr>
        <p:spPr>
          <a:xfrm>
            <a:off x="457200" y="963337"/>
            <a:ext cx="8229600" cy="4080271"/>
          </a:xfrm>
        </p:spPr>
        <p:txBody>
          <a:bodyPr>
            <a:normAutofit/>
          </a:bodyPr>
          <a:lstStyle/>
          <a:p>
            <a:r>
              <a:rPr lang="en-US"/>
              <a:t>a for loop can be used to iterate over an array</a:t>
            </a:r>
          </a:p>
          <a:p>
            <a:pPr lvl="1"/>
            <a:endParaRPr lang="en-US"/>
          </a:p>
        </p:txBody>
      </p:sp>
      <p:sp>
        <p:nvSpPr>
          <p:cNvPr id="6" name="TextBox 5">
            <a:extLst>
              <a:ext uri="{FF2B5EF4-FFF2-40B4-BE49-F238E27FC236}">
                <a16:creationId xmlns:a16="http://schemas.microsoft.com/office/drawing/2014/main" id="{8A443DC0-DAF4-9059-2B38-BC36111DA8C8}"/>
              </a:ext>
            </a:extLst>
          </p:cNvPr>
          <p:cNvSpPr txBox="1"/>
          <p:nvPr/>
        </p:nvSpPr>
        <p:spPr>
          <a:xfrm>
            <a:off x="457200" y="1506643"/>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for</a:t>
            </a: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++i) {</a:t>
            </a:r>
          </a:p>
          <a:p>
            <a:pPr defTabSz="342886">
              <a:spcBef>
                <a:spcPct val="20000"/>
              </a:spcBef>
              <a:buClr>
                <a:srgbClr val="FFFFFF">
                  <a:lumMod val="65000"/>
                </a:srgbClr>
              </a:buClr>
            </a:pPr>
            <a:r>
              <a:rPr lang="en-US">
                <a:latin typeface="Consolas"/>
                <a:ea typeface="Segoe UI Emoji" panose="020B0502040204020203" pitchFamily="34" charset="0"/>
              </a:rPr>
              <a:t>    array[i] = </a:t>
            </a:r>
            <a:r>
              <a:rPr lang="en-US">
                <a:solidFill>
                  <a:schemeClr val="bg1">
                    <a:lumMod val="50000"/>
                  </a:schemeClr>
                </a:solidFill>
                <a:latin typeface="Consolas"/>
                <a:ea typeface="Segoe UI Emoji" panose="020B0502040204020203" pitchFamily="34" charset="0"/>
              </a:rPr>
              <a:t>...</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181828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0457A-6CA0-BA6F-A305-813FF688174D}"/>
              </a:ext>
            </a:extLst>
          </p:cNvPr>
          <p:cNvSpPr>
            <a:spLocks noGrp="1"/>
          </p:cNvSpPr>
          <p:nvPr>
            <p:ph type="title"/>
          </p:nvPr>
        </p:nvSpPr>
        <p:spPr/>
        <p:txBody>
          <a:bodyPr/>
          <a:lstStyle/>
          <a:p>
            <a:r>
              <a:rPr lang="en-US"/>
              <a:t>[example in Eclipse]</a:t>
            </a:r>
          </a:p>
        </p:txBody>
      </p:sp>
    </p:spTree>
    <p:extLst>
      <p:ext uri="{BB962C8B-B14F-4D97-AF65-F5344CB8AC3E}">
        <p14:creationId xmlns:p14="http://schemas.microsoft.com/office/powerpoint/2010/main" val="317623013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F24D5-7D38-DAC3-4822-7A49BB05C8A6}"/>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F77B6078-E92B-03BE-1212-DBB61D165AA1}"/>
              </a:ext>
            </a:extLst>
          </p:cNvPr>
          <p:cNvSpPr>
            <a:spLocks noGrp="1"/>
          </p:cNvSpPr>
          <p:nvPr>
            <p:ph type="title"/>
          </p:nvPr>
        </p:nvSpPr>
        <p:spPr>
          <a:xfrm>
            <a:off x="457200" y="254916"/>
            <a:ext cx="8229600" cy="1893924"/>
          </a:xfrm>
        </p:spPr>
        <p:txBody>
          <a:bodyPr/>
          <a:lstStyle/>
          <a:p>
            <a:r>
              <a:rPr lang="en-US" sz="8800"/>
              <a:t>Week02b</a:t>
            </a:r>
          </a:p>
        </p:txBody>
      </p:sp>
      <p:sp>
        <p:nvSpPr>
          <p:cNvPr id="6" name="Content Placeholder 5">
            <a:extLst>
              <a:ext uri="{FF2B5EF4-FFF2-40B4-BE49-F238E27FC236}">
                <a16:creationId xmlns:a16="http://schemas.microsoft.com/office/drawing/2014/main" id="{41F0DB23-3A43-5F82-E615-D78CA4CECF51}"/>
              </a:ext>
            </a:extLst>
          </p:cNvPr>
          <p:cNvSpPr>
            <a:spLocks noGrp="1"/>
          </p:cNvSpPr>
          <p:nvPr>
            <p:ph sz="quarter" idx="10"/>
          </p:nvPr>
        </p:nvSpPr>
        <p:spPr>
          <a:xfrm>
            <a:off x="457200" y="1993732"/>
            <a:ext cx="8229600" cy="2894013"/>
          </a:xfrm>
        </p:spPr>
        <p:txBody>
          <a:bodyPr>
            <a:noAutofit/>
          </a:bodyPr>
          <a:lstStyle/>
          <a:p>
            <a:r>
              <a:rPr lang="en-US"/>
              <a:t>arrays</a:t>
            </a:r>
          </a:p>
          <a:p>
            <a:r>
              <a:rPr lang="en-US"/>
              <a:t>array examples</a:t>
            </a:r>
          </a:p>
          <a:p>
            <a:r>
              <a:rPr lang="en-US"/>
              <a:t>swap</a:t>
            </a:r>
          </a:p>
          <a:p>
            <a:r>
              <a:rPr lang="en-US"/>
              <a:t>array examples</a:t>
            </a:r>
            <a:br>
              <a:rPr lang="en-US"/>
            </a:br>
            <a:r>
              <a:rPr lang="en-US"/>
              <a:t>that use swaps</a:t>
            </a:r>
          </a:p>
        </p:txBody>
      </p:sp>
      <p:sp>
        <p:nvSpPr>
          <p:cNvPr id="17" name="TextBox 16">
            <a:extLst>
              <a:ext uri="{FF2B5EF4-FFF2-40B4-BE49-F238E27FC236}">
                <a16:creationId xmlns:a16="http://schemas.microsoft.com/office/drawing/2014/main" id="{685C612D-7D34-4825-214D-13CF960FFB98}"/>
              </a:ext>
            </a:extLst>
          </p:cNvPr>
          <p:cNvSpPr txBox="1"/>
          <p:nvPr/>
        </p:nvSpPr>
        <p:spPr>
          <a:xfrm>
            <a:off x="3905385" y="2336345"/>
            <a:ext cx="2963304" cy="2062103"/>
          </a:xfrm>
          <a:prstGeom prst="rect">
            <a:avLst/>
          </a:prstGeom>
          <a:solidFill>
            <a:srgbClr val="DEE485"/>
          </a:solidFill>
          <a:ln>
            <a:solidFill>
              <a:schemeClr val="tx1"/>
            </a:solidFill>
          </a:ln>
        </p:spPr>
        <p:txBody>
          <a:bodyPr wrap="square" rtlCol="0">
            <a:spAutoFit/>
          </a:bodyPr>
          <a:lstStyle/>
          <a:p>
            <a:r>
              <a:rPr lang="en-US" sz="3200" b="1"/>
              <a:t>WARMUP:</a:t>
            </a:r>
          </a:p>
          <a:p>
            <a:r>
              <a:rPr lang="en-US" sz="2400"/>
              <a:t>On your computer, write an array deep copy from scratch, including test code.</a:t>
            </a:r>
          </a:p>
        </p:txBody>
      </p:sp>
      <p:sp>
        <p:nvSpPr>
          <p:cNvPr id="2" name="TextBox 1">
            <a:extLst>
              <a:ext uri="{FF2B5EF4-FFF2-40B4-BE49-F238E27FC236}">
                <a16:creationId xmlns:a16="http://schemas.microsoft.com/office/drawing/2014/main" id="{6637F08A-3482-2ECC-136B-839504556646}"/>
              </a:ext>
            </a:extLst>
          </p:cNvPr>
          <p:cNvSpPr txBox="1"/>
          <p:nvPr/>
        </p:nvSpPr>
        <p:spPr>
          <a:xfrm>
            <a:off x="5942309" y="4703079"/>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4" name="TextBox 3">
            <a:extLst>
              <a:ext uri="{FF2B5EF4-FFF2-40B4-BE49-F238E27FC236}">
                <a16:creationId xmlns:a16="http://schemas.microsoft.com/office/drawing/2014/main" id="{EDE76070-F865-761D-FB64-EFECE9F232F7}"/>
              </a:ext>
            </a:extLst>
          </p:cNvPr>
          <p:cNvSpPr txBox="1"/>
          <p:nvPr/>
        </p:nvSpPr>
        <p:spPr>
          <a:xfrm>
            <a:off x="5448294" y="-196639"/>
            <a:ext cx="2083565" cy="2215991"/>
          </a:xfrm>
          <a:prstGeom prst="rect">
            <a:avLst/>
          </a:prstGeom>
          <a:noFill/>
        </p:spPr>
        <p:txBody>
          <a:bodyPr wrap="square">
            <a:spAutoFit/>
          </a:bodyPr>
          <a:lstStyle/>
          <a:p>
            <a:pPr algn="r"/>
            <a:r>
              <a:rPr kumimoji="0" lang="en-US" sz="13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pic>
        <p:nvPicPr>
          <p:cNvPr id="12" name="Picture 11">
            <a:extLst>
              <a:ext uri="{FF2B5EF4-FFF2-40B4-BE49-F238E27FC236}">
                <a16:creationId xmlns:a16="http://schemas.microsoft.com/office/drawing/2014/main" id="{E9C56BF0-3BAF-3F56-872B-557A64358E45}"/>
              </a:ext>
            </a:extLst>
          </p:cNvPr>
          <p:cNvPicPr>
            <a:picLocks noChangeAspect="1"/>
          </p:cNvPicPr>
          <p:nvPr/>
        </p:nvPicPr>
        <p:blipFill rotWithShape="1">
          <a:blip r:embed="rId2"/>
          <a:srcRect l="17943" t="18569" r="60369" b="45500"/>
          <a:stretch/>
        </p:blipFill>
        <p:spPr>
          <a:xfrm rot="18041785" flipH="1">
            <a:off x="5720486" y="447722"/>
            <a:ext cx="907561" cy="733680"/>
          </a:xfrm>
          <a:prstGeom prst="rect">
            <a:avLst/>
          </a:prstGeom>
        </p:spPr>
      </p:pic>
      <p:pic>
        <p:nvPicPr>
          <p:cNvPr id="14" name="Picture 13">
            <a:extLst>
              <a:ext uri="{FF2B5EF4-FFF2-40B4-BE49-F238E27FC236}">
                <a16:creationId xmlns:a16="http://schemas.microsoft.com/office/drawing/2014/main" id="{9CCFA783-4871-D9B7-1CEC-AFA4E1227EAA}"/>
              </a:ext>
            </a:extLst>
          </p:cNvPr>
          <p:cNvPicPr>
            <a:picLocks noChangeAspect="1"/>
          </p:cNvPicPr>
          <p:nvPr/>
        </p:nvPicPr>
        <p:blipFill rotWithShape="1">
          <a:blip r:embed="rId3"/>
          <a:srcRect l="27874" t="45709" r="29789" b="31403"/>
          <a:stretch/>
        </p:blipFill>
        <p:spPr>
          <a:xfrm>
            <a:off x="5746778" y="1003397"/>
            <a:ext cx="1914144" cy="845830"/>
          </a:xfrm>
          <a:prstGeom prst="rect">
            <a:avLst/>
          </a:prstGeom>
        </p:spPr>
      </p:pic>
      <p:sp>
        <p:nvSpPr>
          <p:cNvPr id="15" name="Oval 14">
            <a:extLst>
              <a:ext uri="{FF2B5EF4-FFF2-40B4-BE49-F238E27FC236}">
                <a16:creationId xmlns:a16="http://schemas.microsoft.com/office/drawing/2014/main" id="{B9AA22A5-7B9C-6ECE-DC96-2DAC014635B3}"/>
              </a:ext>
            </a:extLst>
          </p:cNvPr>
          <p:cNvSpPr/>
          <p:nvPr/>
        </p:nvSpPr>
        <p:spPr>
          <a:xfrm>
            <a:off x="6001062" y="517157"/>
            <a:ext cx="171327" cy="171327"/>
          </a:xfrm>
          <a:prstGeom prst="ellipse">
            <a:avLst/>
          </a:prstGeom>
          <a:solidFill>
            <a:srgbClr val="F80B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CFDB430C-FF7F-E650-0FB9-5B48D6834764}"/>
              </a:ext>
            </a:extLst>
          </p:cNvPr>
          <p:cNvCxnSpPr>
            <a:cxnSpLocks/>
          </p:cNvCxnSpPr>
          <p:nvPr/>
        </p:nvCxnSpPr>
        <p:spPr>
          <a:xfrm flipH="1">
            <a:off x="6016064" y="557854"/>
            <a:ext cx="70440" cy="78519"/>
          </a:xfrm>
          <a:prstGeom prst="line">
            <a:avLst/>
          </a:prstGeom>
        </p:spPr>
        <p:style>
          <a:lnRef idx="2">
            <a:schemeClr val="dk1"/>
          </a:lnRef>
          <a:fillRef idx="0">
            <a:schemeClr val="dk1"/>
          </a:fillRef>
          <a:effectRef idx="1">
            <a:schemeClr val="dk1"/>
          </a:effectRef>
          <a:fontRef idx="minor">
            <a:schemeClr val="tx1"/>
          </a:fontRef>
        </p:style>
      </p:cxnSp>
      <p:pic>
        <p:nvPicPr>
          <p:cNvPr id="21" name="Picture 20">
            <a:extLst>
              <a:ext uri="{FF2B5EF4-FFF2-40B4-BE49-F238E27FC236}">
                <a16:creationId xmlns:a16="http://schemas.microsoft.com/office/drawing/2014/main" id="{D89B21C0-958F-9B36-AC75-24A35057A56A}"/>
              </a:ext>
            </a:extLst>
          </p:cNvPr>
          <p:cNvPicPr>
            <a:picLocks noChangeAspect="1"/>
          </p:cNvPicPr>
          <p:nvPr/>
        </p:nvPicPr>
        <p:blipFill rotWithShape="1">
          <a:blip r:embed="rId3"/>
          <a:srcRect l="44153" t="45122" r="33160" b="47899"/>
          <a:stretch/>
        </p:blipFill>
        <p:spPr>
          <a:xfrm rot="1270469">
            <a:off x="6435859" y="653301"/>
            <a:ext cx="490159" cy="451878"/>
          </a:xfrm>
          <a:prstGeom prst="rect">
            <a:avLst/>
          </a:prstGeom>
        </p:spPr>
      </p:pic>
      <p:sp>
        <p:nvSpPr>
          <p:cNvPr id="22" name="TextBox 21">
            <a:extLst>
              <a:ext uri="{FF2B5EF4-FFF2-40B4-BE49-F238E27FC236}">
                <a16:creationId xmlns:a16="http://schemas.microsoft.com/office/drawing/2014/main" id="{8059D68F-806E-8F42-FF85-E32C59DD013B}"/>
              </a:ext>
            </a:extLst>
          </p:cNvPr>
          <p:cNvSpPr txBox="1"/>
          <p:nvPr/>
        </p:nvSpPr>
        <p:spPr>
          <a:xfrm>
            <a:off x="6370794" y="167563"/>
            <a:ext cx="1101305" cy="369332"/>
          </a:xfrm>
          <a:prstGeom prst="rect">
            <a:avLst/>
          </a:prstGeom>
          <a:noFill/>
        </p:spPr>
        <p:txBody>
          <a:bodyPr wrap="square" rtlCol="0">
            <a:spAutoFit/>
          </a:bodyPr>
          <a:lstStyle/>
          <a:p>
            <a:r>
              <a:rPr lang="en-US">
                <a:latin typeface="Consolas" panose="020B0609020204030204" pitchFamily="49" charset="0"/>
                <a:cs typeface="Consolas" panose="020B0609020204030204" pitchFamily="49" charset="0"/>
              </a:rPr>
              <a:t>zzz...</a:t>
            </a:r>
          </a:p>
        </p:txBody>
      </p:sp>
    </p:spTree>
    <p:extLst>
      <p:ext uri="{BB962C8B-B14F-4D97-AF65-F5344CB8AC3E}">
        <p14:creationId xmlns:p14="http://schemas.microsoft.com/office/powerpoint/2010/main" val="19396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22CA2-18BF-72E5-49F4-150CF487B71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D30E077-F46D-FFD7-52ED-FF633B73802F}"/>
              </a:ext>
            </a:extLst>
          </p:cNvPr>
          <p:cNvSpPr>
            <a:spLocks noGrp="1"/>
          </p:cNvSpPr>
          <p:nvPr>
            <p:ph type="title"/>
          </p:nvPr>
        </p:nvSpPr>
        <p:spPr/>
        <p:txBody>
          <a:bodyPr/>
          <a:lstStyle/>
          <a:p>
            <a:r>
              <a:rPr lang="en-US"/>
              <a:t>array examples</a:t>
            </a:r>
          </a:p>
        </p:txBody>
      </p:sp>
    </p:spTree>
    <p:extLst>
      <p:ext uri="{BB962C8B-B14F-4D97-AF65-F5344CB8AC3E}">
        <p14:creationId xmlns:p14="http://schemas.microsoft.com/office/powerpoint/2010/main" val="101309680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33883-2DE9-92E1-3FC8-FCD90B1C41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64A54A9-E60D-0819-A446-7EFA21F12414}"/>
              </a:ext>
            </a:extLst>
          </p:cNvPr>
          <p:cNvSpPr>
            <a:spLocks noGrp="1"/>
          </p:cNvSpPr>
          <p:nvPr>
            <p:ph type="title"/>
          </p:nvPr>
        </p:nvSpPr>
        <p:spPr/>
        <p:txBody>
          <a:bodyPr/>
          <a:lstStyle/>
          <a:p>
            <a:r>
              <a:rPr lang="en-US" b="1"/>
              <a:t>example:</a:t>
            </a:r>
            <a:r>
              <a:rPr lang="en-US"/>
              <a:t> creating an array of the first 100</a:t>
            </a:r>
            <a:br>
              <a:rPr lang="en-US"/>
            </a:br>
            <a:r>
              <a:rPr lang="en-US"/>
              <a:t>non-negative integers</a:t>
            </a:r>
          </a:p>
        </p:txBody>
      </p:sp>
    </p:spTree>
    <p:extLst>
      <p:ext uri="{BB962C8B-B14F-4D97-AF65-F5344CB8AC3E}">
        <p14:creationId xmlns:p14="http://schemas.microsoft.com/office/powerpoint/2010/main" val="410417828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2AFE6-A216-1465-08CC-2B21494B1E0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FF73698-F361-EB71-73A1-9E93920AD0E3}"/>
              </a:ext>
            </a:extLst>
          </p:cNvPr>
          <p:cNvSpPr>
            <a:spLocks noGrp="1"/>
          </p:cNvSpPr>
          <p:nvPr>
            <p:ph type="title"/>
          </p:nvPr>
        </p:nvSpPr>
        <p:spPr/>
        <p:txBody>
          <a:bodyPr>
            <a:normAutofit fontScale="90000"/>
          </a:bodyPr>
          <a:lstStyle/>
          <a:p>
            <a:r>
              <a:rPr lang="en-US" b="1"/>
              <a:t>example:</a:t>
            </a:r>
            <a:r>
              <a:rPr lang="en-US"/>
              <a:t> creating an array of the first 100 </a:t>
            </a:r>
            <a:br>
              <a:rPr lang="en-US"/>
            </a:br>
            <a:r>
              <a:rPr lang="en-US"/>
              <a:t>non-negative integers [ 0, 1, ..., 99 ]</a:t>
            </a:r>
            <a:endParaRPr lang="en-US" b="1"/>
          </a:p>
        </p:txBody>
      </p:sp>
      <p:sp>
        <p:nvSpPr>
          <p:cNvPr id="6" name="TextBox 5">
            <a:extLst>
              <a:ext uri="{FF2B5EF4-FFF2-40B4-BE49-F238E27FC236}">
                <a16:creationId xmlns:a16="http://schemas.microsoft.com/office/drawing/2014/main" id="{9F35305F-3139-A495-939E-7605C3BD8E92}"/>
              </a:ext>
            </a:extLst>
          </p:cNvPr>
          <p:cNvSpPr txBox="1"/>
          <p:nvPr/>
        </p:nvSpPr>
        <p:spPr>
          <a:xfrm>
            <a:off x="457200" y="1220893"/>
            <a:ext cx="8229600" cy="3477875"/>
          </a:xfrm>
          <a:prstGeom prst="rect">
            <a:avLst/>
          </a:prstGeom>
          <a:solidFill>
            <a:schemeClr val="bg1"/>
          </a:solidFill>
          <a:ln>
            <a:solidFill>
              <a:schemeClr val="tx1"/>
            </a:solidFill>
          </a:ln>
        </p:spPr>
        <p:txBody>
          <a:bodyPr wrap="square" rtlCol="0">
            <a:spAutoFit/>
          </a:bodyPr>
          <a:lstStyle/>
          <a:p>
            <a:r>
              <a:rPr lang="en-US" sz="2000" b="1">
                <a:solidFill>
                  <a:srgbClr val="7F0055"/>
                </a:solidFill>
                <a:latin typeface="Menlo" panose="020B0609030804020204" pitchFamily="49" charset="0"/>
              </a:rPr>
              <a:t>class</a:t>
            </a:r>
            <a:r>
              <a:rPr lang="en-US" sz="2000">
                <a:latin typeface="Menlo" panose="020B0609030804020204" pitchFamily="49" charset="0"/>
              </a:rPr>
              <a:t> Main </a:t>
            </a:r>
            <a:r>
              <a:rPr lang="en-US" sz="2000" b="1">
                <a:solidFill>
                  <a:srgbClr val="7F0055"/>
                </a:solidFill>
                <a:latin typeface="Menlo" panose="020B0609030804020204" pitchFamily="49" charset="0"/>
              </a:rPr>
              <a:t>extends</a:t>
            </a:r>
            <a:r>
              <a:rPr lang="en-US" sz="2000">
                <a:latin typeface="Menlo" panose="020B0609030804020204" pitchFamily="49" charset="0"/>
              </a:rPr>
              <a:t> Cow {</a:t>
            </a:r>
          </a:p>
          <a:p>
            <a:pPr lvl="1"/>
            <a:r>
              <a:rPr lang="en-US" sz="2000" b="1">
                <a:solidFill>
                  <a:srgbClr val="7F0055"/>
                </a:solidFill>
                <a:latin typeface="Menlo" panose="020B0609030804020204" pitchFamily="49" charset="0"/>
              </a:rPr>
              <a:t>public</a:t>
            </a:r>
            <a:r>
              <a:rPr lang="en-US" sz="2000">
                <a:latin typeface="Menlo" panose="020B0609030804020204" pitchFamily="49" charset="0"/>
              </a:rPr>
              <a:t> </a:t>
            </a:r>
            <a:r>
              <a:rPr lang="en-US" sz="2000" b="1">
                <a:solidFill>
                  <a:srgbClr val="7F0055"/>
                </a:solidFill>
                <a:latin typeface="Menlo" panose="020B0609030804020204" pitchFamily="49" charset="0"/>
              </a:rPr>
              <a:t>static</a:t>
            </a:r>
            <a:r>
              <a:rPr lang="en-US" sz="2000">
                <a:latin typeface="Menlo" panose="020B0609030804020204" pitchFamily="49" charset="0"/>
              </a:rPr>
              <a:t> </a:t>
            </a:r>
            <a:r>
              <a:rPr lang="en-US" sz="2000" b="1">
                <a:solidFill>
                  <a:srgbClr val="7F0055"/>
                </a:solidFill>
                <a:latin typeface="Menlo" panose="020B0609030804020204" pitchFamily="49" charset="0"/>
              </a:rPr>
              <a:t>void</a:t>
            </a:r>
            <a:r>
              <a:rPr lang="en-US" sz="2000">
                <a:latin typeface="Menlo" panose="020B0609030804020204" pitchFamily="49" charset="0"/>
              </a:rPr>
              <a:t> main(String[] </a:t>
            </a:r>
            <a:r>
              <a:rPr lang="en-US" sz="2000">
                <a:solidFill>
                  <a:srgbClr val="6A3E3E"/>
                </a:solidFill>
                <a:latin typeface="Menlo" panose="020B0609030804020204" pitchFamily="49" charset="0"/>
              </a:rPr>
              <a:t>arguments</a:t>
            </a:r>
            <a:r>
              <a:rPr lang="en-US" sz="2000">
                <a:latin typeface="Menlo" panose="020B0609030804020204" pitchFamily="49" charset="0"/>
              </a:rPr>
              <a:t>) {</a:t>
            </a:r>
          </a:p>
          <a:p>
            <a:pPr lvl="2"/>
            <a:r>
              <a:rPr lang="en-US" sz="2000" b="1">
                <a:solidFill>
                  <a:srgbClr val="7F0055"/>
                </a:solidFill>
                <a:latin typeface="Menlo" panose="020B0609030804020204" pitchFamily="49" charset="0"/>
              </a:rPr>
              <a:t>int</a:t>
            </a:r>
            <a:r>
              <a:rPr lang="en-US" sz="2000">
                <a:latin typeface="Menlo" panose="020B0609030804020204" pitchFamily="49" charset="0"/>
              </a:rPr>
              <a:t>[] </a:t>
            </a:r>
            <a:r>
              <a:rPr lang="en-US" sz="2000">
                <a:solidFill>
                  <a:srgbClr val="6A3E3E"/>
                </a:solidFill>
                <a:latin typeface="Menlo" panose="020B0609030804020204" pitchFamily="49" charset="0"/>
              </a:rPr>
              <a:t>array</a:t>
            </a:r>
            <a:r>
              <a:rPr lang="en-US" sz="2000">
                <a:latin typeface="Menlo" panose="020B0609030804020204" pitchFamily="49" charset="0"/>
              </a:rPr>
              <a:t> = </a:t>
            </a:r>
            <a:r>
              <a:rPr lang="en-US" sz="2000" b="1">
                <a:solidFill>
                  <a:srgbClr val="7F0055"/>
                </a:solidFill>
                <a:latin typeface="Menlo" panose="020B0609030804020204" pitchFamily="49" charset="0"/>
              </a:rPr>
              <a:t>new</a:t>
            </a:r>
            <a:r>
              <a:rPr lang="en-US" sz="2000">
                <a:latin typeface="Menlo" panose="020B0609030804020204" pitchFamily="49" charset="0"/>
              </a:rPr>
              <a:t> </a:t>
            </a:r>
            <a:r>
              <a:rPr lang="en-US" sz="2000" b="1">
                <a:solidFill>
                  <a:srgbClr val="7F0055"/>
                </a:solidFill>
                <a:latin typeface="Menlo" panose="020B0609030804020204" pitchFamily="49" charset="0"/>
              </a:rPr>
              <a:t>int</a:t>
            </a:r>
            <a:r>
              <a:rPr lang="en-US" sz="2000">
                <a:latin typeface="Menlo" panose="020B0609030804020204" pitchFamily="49" charset="0"/>
              </a:rPr>
              <a:t>[100];</a:t>
            </a:r>
          </a:p>
          <a:p>
            <a:pPr lvl="2"/>
            <a:endParaRPr lang="en-US" sz="2000">
              <a:latin typeface="Menlo" panose="020B0609030804020204" pitchFamily="49" charset="0"/>
            </a:endParaRPr>
          </a:p>
          <a:p>
            <a:pPr lvl="2"/>
            <a:r>
              <a:rPr lang="en-US" sz="2000" b="1">
                <a:solidFill>
                  <a:srgbClr val="7F0055"/>
                </a:solidFill>
                <a:latin typeface="Menlo" panose="020B0609030804020204" pitchFamily="49" charset="0"/>
              </a:rPr>
              <a:t>for</a:t>
            </a:r>
            <a:r>
              <a:rPr lang="en-US" sz="2000">
                <a:latin typeface="Menlo" panose="020B0609030804020204" pitchFamily="49" charset="0"/>
              </a:rPr>
              <a:t> (</a:t>
            </a:r>
            <a:r>
              <a:rPr lang="en-US" sz="2000" b="1">
                <a:solidFill>
                  <a:srgbClr val="7F0055"/>
                </a:solidFill>
                <a:latin typeface="Menlo" panose="020B0609030804020204" pitchFamily="49" charset="0"/>
              </a:rPr>
              <a:t>int</a:t>
            </a:r>
            <a:r>
              <a:rPr lang="en-US" sz="2000">
                <a:latin typeface="Menlo" panose="020B0609030804020204" pitchFamily="49" charset="0"/>
              </a:rPr>
              <a:t> </a:t>
            </a:r>
            <a:r>
              <a:rPr lang="en-US" sz="2000">
                <a:solidFill>
                  <a:srgbClr val="6A3E3E"/>
                </a:solidFill>
                <a:latin typeface="Menlo" panose="020B0609030804020204" pitchFamily="49" charset="0"/>
              </a:rPr>
              <a:t>i</a:t>
            </a:r>
            <a:r>
              <a:rPr lang="en-US" sz="2000">
                <a:latin typeface="Menlo" panose="020B0609030804020204" pitchFamily="49" charset="0"/>
              </a:rPr>
              <a:t> = 0; </a:t>
            </a:r>
            <a:r>
              <a:rPr lang="en-US" sz="2000">
                <a:solidFill>
                  <a:srgbClr val="6A3E3E"/>
                </a:solidFill>
                <a:latin typeface="Menlo" panose="020B0609030804020204" pitchFamily="49" charset="0"/>
              </a:rPr>
              <a:t>i</a:t>
            </a:r>
            <a:r>
              <a:rPr lang="en-US" sz="2000">
                <a:latin typeface="Menlo" panose="020B0609030804020204" pitchFamily="49" charset="0"/>
              </a:rPr>
              <a:t> &lt; </a:t>
            </a:r>
            <a:r>
              <a:rPr lang="en-US" sz="2000">
                <a:solidFill>
                  <a:srgbClr val="6A3E3E"/>
                </a:solidFill>
                <a:latin typeface="Menlo" panose="020B0609030804020204" pitchFamily="49" charset="0"/>
              </a:rPr>
              <a:t>array</a:t>
            </a:r>
            <a:r>
              <a:rPr lang="en-US" sz="2000">
                <a:latin typeface="Menlo" panose="020B0609030804020204" pitchFamily="49" charset="0"/>
              </a:rPr>
              <a:t>.</a:t>
            </a:r>
            <a:r>
              <a:rPr lang="en-US" sz="2000">
                <a:solidFill>
                  <a:srgbClr val="0000C0"/>
                </a:solidFill>
                <a:latin typeface="Menlo" panose="020B0609030804020204" pitchFamily="49" charset="0"/>
              </a:rPr>
              <a:t>length</a:t>
            </a:r>
            <a:r>
              <a:rPr lang="en-US" sz="2000">
                <a:latin typeface="Menlo" panose="020B0609030804020204" pitchFamily="49" charset="0"/>
              </a:rPr>
              <a:t>; ++</a:t>
            </a:r>
            <a:r>
              <a:rPr lang="en-US" sz="2000">
                <a:solidFill>
                  <a:srgbClr val="6A3E3E"/>
                </a:solidFill>
                <a:latin typeface="Menlo" panose="020B0609030804020204" pitchFamily="49" charset="0"/>
              </a:rPr>
              <a:t>i</a:t>
            </a:r>
            <a:r>
              <a:rPr lang="en-US" sz="2000">
                <a:latin typeface="Menlo" panose="020B0609030804020204" pitchFamily="49" charset="0"/>
              </a:rPr>
              <a:t>) {</a:t>
            </a:r>
          </a:p>
          <a:p>
            <a:pPr lvl="2"/>
            <a:r>
              <a:rPr lang="en-US" sz="2000">
                <a:solidFill>
                  <a:srgbClr val="6A3E3E"/>
                </a:solidFill>
                <a:latin typeface="Menlo" panose="020B0609030804020204" pitchFamily="49" charset="0"/>
              </a:rPr>
              <a:t>	array</a:t>
            </a:r>
            <a:r>
              <a:rPr lang="en-US" sz="2000">
                <a:latin typeface="Menlo" panose="020B0609030804020204" pitchFamily="49" charset="0"/>
              </a:rPr>
              <a:t>[</a:t>
            </a:r>
            <a:r>
              <a:rPr lang="en-US" sz="2000">
                <a:solidFill>
                  <a:srgbClr val="6A3E3E"/>
                </a:solidFill>
                <a:latin typeface="Menlo" panose="020B0609030804020204" pitchFamily="49" charset="0"/>
              </a:rPr>
              <a:t>i</a:t>
            </a:r>
            <a:r>
              <a:rPr lang="en-US" sz="2000">
                <a:latin typeface="Menlo" panose="020B0609030804020204" pitchFamily="49" charset="0"/>
              </a:rPr>
              <a:t>] = </a:t>
            </a:r>
            <a:r>
              <a:rPr lang="en-US" sz="2000">
                <a:solidFill>
                  <a:srgbClr val="6A3E3E"/>
                </a:solidFill>
                <a:latin typeface="Menlo" panose="020B0609030804020204" pitchFamily="49" charset="0"/>
              </a:rPr>
              <a:t>i</a:t>
            </a:r>
            <a:r>
              <a:rPr lang="en-US" sz="2000">
                <a:latin typeface="Menlo" panose="020B0609030804020204" pitchFamily="49" charset="0"/>
              </a:rPr>
              <a:t>;</a:t>
            </a:r>
          </a:p>
          <a:p>
            <a:pPr lvl="2"/>
            <a:r>
              <a:rPr lang="en-US" sz="2000">
                <a:latin typeface="Menlo" panose="020B0609030804020204" pitchFamily="49" charset="0"/>
              </a:rPr>
              <a:t>}</a:t>
            </a:r>
          </a:p>
          <a:p>
            <a:pPr lvl="2"/>
            <a:endParaRPr lang="en-US" sz="2000">
              <a:latin typeface="Menlo" panose="020B0609030804020204" pitchFamily="49" charset="0"/>
            </a:endParaRPr>
          </a:p>
          <a:p>
            <a:pPr lvl="2"/>
            <a:r>
              <a:rPr lang="en-US" sz="2000" i="1">
                <a:latin typeface="Menlo" panose="020B0609030804020204" pitchFamily="49" charset="0"/>
              </a:rPr>
              <a:t>PRINT</a:t>
            </a:r>
            <a:r>
              <a:rPr lang="en-US" sz="2000">
                <a:latin typeface="Menlo" panose="020B0609030804020204" pitchFamily="49" charset="0"/>
              </a:rPr>
              <a:t>(</a:t>
            </a:r>
            <a:r>
              <a:rPr lang="en-US" sz="2000">
                <a:solidFill>
                  <a:srgbClr val="6A3E3E"/>
                </a:solidFill>
                <a:latin typeface="Menlo" panose="020B0609030804020204" pitchFamily="49" charset="0"/>
              </a:rPr>
              <a:t>array</a:t>
            </a:r>
            <a:r>
              <a:rPr lang="en-US" sz="2000">
                <a:latin typeface="Menlo" panose="020B0609030804020204" pitchFamily="49" charset="0"/>
              </a:rPr>
              <a:t>);</a:t>
            </a:r>
          </a:p>
          <a:p>
            <a:pPr lvl="1"/>
            <a:r>
              <a:rPr lang="en-US" sz="2000">
                <a:latin typeface="Menlo" panose="020B0609030804020204" pitchFamily="49" charset="0"/>
              </a:rPr>
              <a:t>}</a:t>
            </a:r>
          </a:p>
          <a:p>
            <a:r>
              <a:rPr lang="en-US" sz="2000">
                <a:latin typeface="Menlo" panose="020B0609030804020204" pitchFamily="49" charset="0"/>
              </a:rPr>
              <a:t>}</a:t>
            </a:r>
          </a:p>
        </p:txBody>
      </p:sp>
    </p:spTree>
    <p:extLst>
      <p:ext uri="{BB962C8B-B14F-4D97-AF65-F5344CB8AC3E}">
        <p14:creationId xmlns:p14="http://schemas.microsoft.com/office/powerpoint/2010/main" val="422723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31772-5C9C-CF3F-A8EA-DF5D590C08E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1DD2F4-197A-702C-C16A-955421543688}"/>
              </a:ext>
            </a:extLst>
          </p:cNvPr>
          <p:cNvSpPr>
            <a:spLocks noGrp="1"/>
          </p:cNvSpPr>
          <p:nvPr>
            <p:ph type="title"/>
          </p:nvPr>
        </p:nvSpPr>
        <p:spPr/>
        <p:txBody>
          <a:bodyPr/>
          <a:lstStyle/>
          <a:p>
            <a:r>
              <a:rPr lang="en-US" sz="4800" b="1"/>
              <a:t>example:</a:t>
            </a:r>
            <a:r>
              <a:rPr lang="en-US" sz="4800"/>
              <a:t> (deep) array copy</a:t>
            </a:r>
          </a:p>
        </p:txBody>
      </p:sp>
    </p:spTree>
    <p:extLst>
      <p:ext uri="{BB962C8B-B14F-4D97-AF65-F5344CB8AC3E}">
        <p14:creationId xmlns:p14="http://schemas.microsoft.com/office/powerpoint/2010/main" val="223944641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513A9-B301-D435-91FB-EBDAAEF283F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BD0645-3A13-A13E-4596-94F1DFEBCDCF}"/>
              </a:ext>
            </a:extLst>
          </p:cNvPr>
          <p:cNvSpPr>
            <a:spLocks noGrp="1"/>
          </p:cNvSpPr>
          <p:nvPr>
            <p:ph type="title"/>
          </p:nvPr>
        </p:nvSpPr>
        <p:spPr/>
        <p:txBody>
          <a:bodyPr>
            <a:normAutofit/>
          </a:bodyPr>
          <a:lstStyle/>
          <a:p>
            <a:r>
              <a:rPr lang="en-US" b="1"/>
              <a:t>example: </a:t>
            </a:r>
            <a:r>
              <a:rPr lang="en-US"/>
              <a:t>array copy</a:t>
            </a:r>
            <a:endParaRPr lang="en-US" b="1"/>
          </a:p>
        </p:txBody>
      </p:sp>
      <p:sp>
        <p:nvSpPr>
          <p:cNvPr id="6" name="TextBox 5">
            <a:extLst>
              <a:ext uri="{FF2B5EF4-FFF2-40B4-BE49-F238E27FC236}">
                <a16:creationId xmlns:a16="http://schemas.microsoft.com/office/drawing/2014/main" id="{F42EB440-9BD5-DCEA-87AD-EF5387E4EF0C}"/>
              </a:ext>
            </a:extLst>
          </p:cNvPr>
          <p:cNvSpPr txBox="1"/>
          <p:nvPr/>
        </p:nvSpPr>
        <p:spPr>
          <a:xfrm>
            <a:off x="457200" y="992293"/>
            <a:ext cx="8229600" cy="3994940"/>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latin typeface="Consolas"/>
                <a:ea typeface="Segoe UI Emoji" panose="020B0502040204020203" pitchFamily="34" charset="0"/>
              </a:rPr>
              <a:t>class Main extends Cow {</a:t>
            </a:r>
          </a:p>
          <a:p>
            <a:pPr defTabSz="342886">
              <a:spcBef>
                <a:spcPct val="20000"/>
              </a:spcBef>
              <a:buClr>
                <a:srgbClr val="FFFFFF">
                  <a:lumMod val="65000"/>
                </a:srgbClr>
              </a:buClr>
            </a:pPr>
            <a:r>
              <a:rPr lang="en-US" sz="16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6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b="1">
                <a:latin typeface="Consolas"/>
                <a:ea typeface="Segoe UI Emoji" panose="020B0502040204020203" pitchFamily="34" charset="0"/>
              </a:rPr>
              <a:t>        int[] destination = new int[</a:t>
            </a:r>
            <a:r>
              <a:rPr lang="en-US" sz="1600" b="1" err="1">
                <a:latin typeface="Consolas"/>
                <a:ea typeface="Segoe UI Emoji" panose="020B0502040204020203" pitchFamily="34" charset="0"/>
              </a:rPr>
              <a:t>source.length</a:t>
            </a:r>
            <a:r>
              <a:rPr lang="en-US" sz="1600" b="1">
                <a:latin typeface="Consolas"/>
                <a:ea typeface="Segoe UI Emoji" panose="020B0502040204020203" pitchFamily="34" charset="0"/>
              </a:rPr>
              <a:t>];</a:t>
            </a:r>
          </a:p>
          <a:p>
            <a:pPr defTabSz="342886">
              <a:spcBef>
                <a:spcPct val="20000"/>
              </a:spcBef>
              <a:buClr>
                <a:srgbClr val="FFFFFF">
                  <a:lumMod val="65000"/>
                </a:srgbClr>
              </a:buClr>
            </a:pPr>
            <a:r>
              <a:rPr lang="en-US" sz="1600" b="1">
                <a:latin typeface="Consolas"/>
                <a:ea typeface="Segoe UI Emoji" panose="020B0502040204020203" pitchFamily="34" charset="0"/>
              </a:rPr>
              <a:t>        for (int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 0;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&lt; </a:t>
            </a:r>
            <a:r>
              <a:rPr lang="en-US" sz="1600" b="1" err="1">
                <a:latin typeface="Consolas"/>
                <a:ea typeface="Segoe UI Emoji" panose="020B0502040204020203" pitchFamily="34" charset="0"/>
              </a:rPr>
              <a:t>source.length</a:t>
            </a:r>
            <a:r>
              <a:rPr lang="en-US" sz="1600" b="1">
                <a:latin typeface="Consolas"/>
                <a:ea typeface="Segoe UI Emoji" panose="020B0502040204020203" pitchFamily="34" charset="0"/>
              </a:rPr>
              <a:t>;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a:t>
            </a:r>
          </a:p>
          <a:p>
            <a:pPr defTabSz="342886">
              <a:spcBef>
                <a:spcPct val="20000"/>
              </a:spcBef>
              <a:buClr>
                <a:srgbClr val="FFFFFF">
                  <a:lumMod val="65000"/>
                </a:srgbClr>
              </a:buClr>
            </a:pPr>
            <a:r>
              <a:rPr lang="en-US" sz="1600" b="1">
                <a:latin typeface="Consolas"/>
                <a:ea typeface="Segoe UI Emoji" panose="020B0502040204020203" pitchFamily="34" charset="0"/>
              </a:rPr>
              <a:t>            destination[</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 source[</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a:t>
            </a:r>
          </a:p>
          <a:p>
            <a:pPr defTabSz="342886">
              <a:spcBef>
                <a:spcPct val="20000"/>
              </a:spcBef>
              <a:buClr>
                <a:srgbClr val="FFFFFF">
                  <a:lumMod val="65000"/>
                </a:srgbClr>
              </a:buClr>
            </a:pPr>
            <a:r>
              <a:rPr lang="en-US" sz="1600" b="1">
                <a:latin typeface="Consolas"/>
                <a:ea typeface="Segoe UI Emoji" panose="020B0502040204020203" pitchFamily="34" charset="0"/>
              </a:rPr>
              <a:t>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a:latin typeface="Consolas"/>
                <a:ea typeface="Segoe UI Emoji" panose="020B0502040204020203" pitchFamily="34" charset="0"/>
              </a:rPr>
              <a:t>        PRINT(source);</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err="1">
                <a:latin typeface="Consolas"/>
                <a:ea typeface="Segoe UI Emoji" panose="020B0502040204020203" pitchFamily="34" charset="0"/>
              </a:rPr>
              <a:t>PRINT(</a:t>
            </a:r>
            <a:r>
              <a:rPr lang="en-US" sz="1600">
                <a:latin typeface="Consolas"/>
                <a:ea typeface="Segoe UI Emoji" panose="020B0502040204020203" pitchFamily="34" charset="0"/>
              </a:rPr>
              <a:t>destination);</a:t>
            </a:r>
          </a:p>
          <a:p>
            <a:pPr defTabSz="342886">
              <a:spcBef>
                <a:spcPct val="20000"/>
              </a:spcBef>
              <a:buClr>
                <a:srgbClr val="FFFFFF">
                  <a:lumMod val="65000"/>
                </a:srgbClr>
              </a:buClr>
            </a:pP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428855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3C794-95C7-393E-B615-A570A755EF7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7EDFE4-2998-FF50-C6AC-666F9A83ED0A}"/>
              </a:ext>
            </a:extLst>
          </p:cNvPr>
          <p:cNvSpPr>
            <a:spLocks noGrp="1"/>
          </p:cNvSpPr>
          <p:nvPr>
            <p:ph type="title"/>
          </p:nvPr>
        </p:nvSpPr>
        <p:spPr/>
        <p:txBody>
          <a:bodyPr/>
          <a:lstStyle/>
          <a:p>
            <a:r>
              <a:rPr lang="en-US" b="1"/>
              <a:t>☠ example: </a:t>
            </a:r>
            <a:r>
              <a:rPr lang="en-US"/>
              <a:t>bad very bad</a:t>
            </a:r>
            <a:r>
              <a:rPr lang="en-US" b="1"/>
              <a:t> </a:t>
            </a:r>
            <a:r>
              <a:rPr lang="en-US"/>
              <a:t>broken array copy</a:t>
            </a:r>
          </a:p>
        </p:txBody>
      </p:sp>
    </p:spTree>
    <p:extLst>
      <p:ext uri="{BB962C8B-B14F-4D97-AF65-F5344CB8AC3E}">
        <p14:creationId xmlns:p14="http://schemas.microsoft.com/office/powerpoint/2010/main" val="25765176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98286-6B04-8C34-AF50-C154BC8296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BD8D7F-0DA8-E5D0-750C-FAD2D3863EA1}"/>
              </a:ext>
            </a:extLst>
          </p:cNvPr>
          <p:cNvSpPr>
            <a:spLocks noGrp="1"/>
          </p:cNvSpPr>
          <p:nvPr>
            <p:ph type="title"/>
          </p:nvPr>
        </p:nvSpPr>
        <p:spPr/>
        <p:txBody>
          <a:bodyPr>
            <a:normAutofit fontScale="90000"/>
          </a:bodyPr>
          <a:lstStyle/>
          <a:p>
            <a:r>
              <a:rPr lang="en-US" b="1"/>
              <a:t>☠ example: </a:t>
            </a:r>
            <a:r>
              <a:rPr lang="en-US"/>
              <a:t>bad very bad</a:t>
            </a:r>
            <a:r>
              <a:rPr lang="en-US" b="1"/>
              <a:t> </a:t>
            </a:r>
            <a:r>
              <a:rPr lang="en-US"/>
              <a:t>broken array copy</a:t>
            </a:r>
            <a:endParaRPr lang="en-US" b="1"/>
          </a:p>
        </p:txBody>
      </p:sp>
      <p:sp>
        <p:nvSpPr>
          <p:cNvPr id="6" name="TextBox 5">
            <a:extLst>
              <a:ext uri="{FF2B5EF4-FFF2-40B4-BE49-F238E27FC236}">
                <a16:creationId xmlns:a16="http://schemas.microsoft.com/office/drawing/2014/main" id="{29A2C7DB-41F0-975D-F587-9008942CC43C}"/>
              </a:ext>
            </a:extLst>
          </p:cNvPr>
          <p:cNvSpPr txBox="1"/>
          <p:nvPr/>
        </p:nvSpPr>
        <p:spPr>
          <a:xfrm>
            <a:off x="457200" y="992293"/>
            <a:ext cx="8229600" cy="3293209"/>
          </a:xfrm>
          <a:prstGeom prst="rect">
            <a:avLst/>
          </a:prstGeom>
          <a:solidFill>
            <a:schemeClr val="accent1">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600">
                <a:latin typeface="Consolas"/>
                <a:ea typeface="Segoe UI Emoji" panose="020B0502040204020203" pitchFamily="34" charset="0"/>
              </a:rPr>
              <a:t>class Main extends Cow {</a:t>
            </a:r>
          </a:p>
          <a:p>
            <a:pPr defTabSz="342886">
              <a:spcBef>
                <a:spcPct val="20000"/>
              </a:spcBef>
              <a:buClr>
                <a:srgbClr val="FFFFFF">
                  <a:lumMod val="65000"/>
                </a:srgbClr>
              </a:buClr>
            </a:pPr>
            <a:r>
              <a:rPr lang="en-US" sz="16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6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b="1">
                <a:latin typeface="Consolas"/>
                <a:ea typeface="Segoe UI Emoji" panose="020B0502040204020203" pitchFamily="34" charset="0"/>
              </a:rPr>
              <a:t>        int[] destination = source;</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a:latin typeface="Consolas"/>
                <a:ea typeface="Segoe UI Emoji" panose="020B0502040204020203" pitchFamily="34" charset="0"/>
              </a:rPr>
              <a:t>        source[0] = 7;</a:t>
            </a:r>
          </a:p>
          <a:p>
            <a:pPr defTabSz="342886">
              <a:spcBef>
                <a:spcPct val="20000"/>
              </a:spcBef>
              <a:buClr>
                <a:srgbClr val="FFFFFF">
                  <a:lumMod val="65000"/>
                </a:srgbClr>
              </a:buClr>
            </a:pPr>
            <a:r>
              <a:rPr lang="en-US" sz="1600">
                <a:latin typeface="Consolas"/>
                <a:ea typeface="Segoe UI Emoji" panose="020B0502040204020203" pitchFamily="34" charset="0"/>
              </a:rPr>
              <a:t>        PRINT(source);</a:t>
            </a:r>
          </a:p>
          <a:p>
            <a:pPr defTabSz="342886">
              <a:spcBef>
                <a:spcPct val="20000"/>
              </a:spcBef>
              <a:buClr>
                <a:srgbClr val="FFFFFF">
                  <a:lumMod val="65000"/>
                </a:srgbClr>
              </a:buClr>
            </a:pPr>
            <a:r>
              <a:rPr lang="en-US" sz="1600">
                <a:latin typeface="Consolas"/>
                <a:ea typeface="Segoe UI Emoji" panose="020B0502040204020203" pitchFamily="34" charset="0"/>
              </a:rPr>
              <a:t>        PRINT(destination);</a:t>
            </a:r>
          </a:p>
          <a:p>
            <a:pPr defTabSz="342886">
              <a:spcBef>
                <a:spcPct val="20000"/>
              </a:spcBef>
              <a:buClr>
                <a:srgbClr val="FFFFFF">
                  <a:lumMod val="65000"/>
                </a:srgbClr>
              </a:buClr>
            </a:pP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20228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BA8CC1-AB8B-A0DC-BE61-4317C435B4AD}"/>
              </a:ext>
            </a:extLst>
          </p:cNvPr>
          <p:cNvSpPr txBox="1"/>
          <p:nvPr/>
        </p:nvSpPr>
        <p:spPr>
          <a:xfrm>
            <a:off x="3445036" y="2337714"/>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3" name="TextBox 2">
            <a:extLst>
              <a:ext uri="{FF2B5EF4-FFF2-40B4-BE49-F238E27FC236}">
                <a16:creationId xmlns:a16="http://schemas.microsoft.com/office/drawing/2014/main" id="{975F173D-AE24-2A86-184C-D9C6A4010498}"/>
              </a:ext>
            </a:extLst>
          </p:cNvPr>
          <p:cNvSpPr txBox="1"/>
          <p:nvPr/>
        </p:nvSpPr>
        <p:spPr>
          <a:xfrm>
            <a:off x="3445036" y="286039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4" name="TextBox 3">
            <a:extLst>
              <a:ext uri="{FF2B5EF4-FFF2-40B4-BE49-F238E27FC236}">
                <a16:creationId xmlns:a16="http://schemas.microsoft.com/office/drawing/2014/main" id="{FBC7F6C5-F506-EF5B-FE96-1A80712CC018}"/>
              </a:ext>
            </a:extLst>
          </p:cNvPr>
          <p:cNvSpPr txBox="1"/>
          <p:nvPr/>
        </p:nvSpPr>
        <p:spPr>
          <a:xfrm>
            <a:off x="3433509" y="183057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5" name="TextBox 4">
            <a:extLst>
              <a:ext uri="{FF2B5EF4-FFF2-40B4-BE49-F238E27FC236}">
                <a16:creationId xmlns:a16="http://schemas.microsoft.com/office/drawing/2014/main" id="{DADB9A38-0631-45DF-04BF-99F0AC70433F}"/>
              </a:ext>
            </a:extLst>
          </p:cNvPr>
          <p:cNvSpPr txBox="1"/>
          <p:nvPr/>
        </p:nvSpPr>
        <p:spPr>
          <a:xfrm>
            <a:off x="3121632" y="-133957"/>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Tree>
    <p:extLst>
      <p:ext uri="{BB962C8B-B14F-4D97-AF65-F5344CB8AC3E}">
        <p14:creationId xmlns:p14="http://schemas.microsoft.com/office/powerpoint/2010/main" val="426199636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F214C-568A-56F3-7BC8-8760879E8F8A}"/>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DD8FF1D3-804F-EB89-9FB0-4226AC8B1A18}"/>
              </a:ext>
            </a:extLst>
          </p:cNvPr>
          <p:cNvSpPr/>
          <p:nvPr/>
        </p:nvSpPr>
        <p:spPr>
          <a:xfrm>
            <a:off x="3236212" y="1709508"/>
            <a:ext cx="2651476" cy="2651476"/>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Title 2">
            <a:extLst>
              <a:ext uri="{FF2B5EF4-FFF2-40B4-BE49-F238E27FC236}">
                <a16:creationId xmlns:a16="http://schemas.microsoft.com/office/drawing/2014/main" id="{3E1817C5-D351-5D3B-5519-99668DA46468}"/>
              </a:ext>
            </a:extLst>
          </p:cNvPr>
          <p:cNvSpPr>
            <a:spLocks noGrp="1"/>
          </p:cNvSpPr>
          <p:nvPr>
            <p:ph type="title"/>
          </p:nvPr>
        </p:nvSpPr>
        <p:spPr>
          <a:xfrm>
            <a:off x="457200" y="518806"/>
            <a:ext cx="8229600" cy="857250"/>
          </a:xfrm>
        </p:spPr>
        <p:txBody>
          <a:bodyPr/>
          <a:lstStyle/>
          <a:p>
            <a:r>
              <a:rPr lang="en-US" b="1"/>
              <a:t>example:</a:t>
            </a:r>
            <a:r>
              <a:rPr lang="en-US"/>
              <a:t> circular array</a:t>
            </a:r>
          </a:p>
        </p:txBody>
      </p:sp>
      <p:sp>
        <p:nvSpPr>
          <p:cNvPr id="2" name="TextBox 1">
            <a:extLst>
              <a:ext uri="{FF2B5EF4-FFF2-40B4-BE49-F238E27FC236}">
                <a16:creationId xmlns:a16="http://schemas.microsoft.com/office/drawing/2014/main" id="{AE8770B1-6930-B4A2-47E2-6EF4AF062072}"/>
              </a:ext>
            </a:extLst>
          </p:cNvPr>
          <p:cNvSpPr txBox="1"/>
          <p:nvPr/>
        </p:nvSpPr>
        <p:spPr>
          <a:xfrm rot="5049479">
            <a:off x="3636835" y="2080417"/>
            <a:ext cx="1870327" cy="1889562"/>
          </a:xfrm>
          <a:prstGeom prst="rect">
            <a:avLst/>
          </a:prstGeom>
          <a:noFill/>
        </p:spPr>
        <p:txBody>
          <a:bodyPr wrap="square">
            <a:prstTxWarp prst="textCircle">
              <a:avLst/>
            </a:prstTxWarp>
            <a:spAutoFit/>
          </a:bodyPr>
          <a:lstStyle/>
          <a:p>
            <a:r>
              <a:rPr lang="en-US" sz="4000" b="1">
                <a:solidFill>
                  <a:sysClr val="windowText" lastClr="000000"/>
                </a:solidFill>
                <a:latin typeface="Consolas" panose="020B0609020204030204" pitchFamily="49" charset="0"/>
                <a:ea typeface="Segoe UI Emoji" panose="020B0502040204020203" pitchFamily="34" charset="0"/>
                <a:cs typeface="Consolas" panose="020B0609020204030204" pitchFamily="49" charset="0"/>
              </a:rPr>
              <a:t>3, 4, 5, 6, 7, 8, 9, 10, 11, </a:t>
            </a:r>
            <a:endParaRPr lang="en-US" sz="4000" b="1">
              <a:solidFill>
                <a:sysClr val="windowText" lastClr="000000"/>
              </a:solidFill>
            </a:endParaRPr>
          </a:p>
        </p:txBody>
      </p:sp>
    </p:spTree>
    <p:extLst>
      <p:ext uri="{BB962C8B-B14F-4D97-AF65-F5344CB8AC3E}">
        <p14:creationId xmlns:p14="http://schemas.microsoft.com/office/powerpoint/2010/main" val="36781585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63C41B7-84EC-5158-949F-15A45E82307F}"/>
              </a:ext>
            </a:extLst>
          </p:cNvPr>
          <p:cNvSpPr txBox="1"/>
          <p:nvPr/>
        </p:nvSpPr>
        <p:spPr>
          <a:xfrm>
            <a:off x="361785" y="641266"/>
            <a:ext cx="8420430" cy="3539430"/>
          </a:xfrm>
          <a:prstGeom prst="rect">
            <a:avLst/>
          </a:prstGeom>
          <a:noFill/>
          <a:ln>
            <a:solidFill>
              <a:schemeClr val="tx1"/>
            </a:solidFill>
          </a:ln>
        </p:spPr>
        <p:txBody>
          <a:bodyPr wrap="square">
            <a:spAutoFit/>
          </a:bodyPr>
          <a:lstStyle/>
          <a:p>
            <a:r>
              <a:rPr lang="en-US" sz="1600" b="1">
                <a:solidFill>
                  <a:srgbClr val="7F0055"/>
                </a:solidFill>
                <a:effectLst/>
                <a:latin typeface="Menlo" panose="020B0609030804020204" pitchFamily="49" charset="0"/>
              </a:rPr>
              <a:t>class</a:t>
            </a:r>
            <a:r>
              <a:rPr lang="en-US" sz="1600">
                <a:effectLst/>
                <a:latin typeface="Menlo" panose="020B0609030804020204" pitchFamily="49" charset="0"/>
              </a:rPr>
              <a:t> Main </a:t>
            </a:r>
            <a:r>
              <a:rPr lang="en-US" sz="1600" b="1">
                <a:solidFill>
                  <a:srgbClr val="7F0055"/>
                </a:solidFill>
                <a:effectLst/>
                <a:latin typeface="Menlo" panose="020B0609030804020204" pitchFamily="49" charset="0"/>
              </a:rPr>
              <a:t>extends</a:t>
            </a:r>
            <a:r>
              <a:rPr lang="en-US" sz="1600">
                <a:effectLst/>
                <a:latin typeface="Menlo" panose="020B0609030804020204" pitchFamily="49" charset="0"/>
              </a:rPr>
              <a:t> Cow {</a:t>
            </a:r>
          </a:p>
          <a:p>
            <a:pPr lvl="1"/>
            <a:r>
              <a:rPr lang="en-US" sz="1600" b="1">
                <a:solidFill>
                  <a:srgbClr val="7F0055"/>
                </a:solidFill>
                <a:effectLst/>
                <a:latin typeface="Menlo" panose="020B0609030804020204" pitchFamily="49" charset="0"/>
              </a:rPr>
              <a:t>public</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static</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void</a:t>
            </a:r>
            <a:r>
              <a:rPr lang="en-US" sz="1600">
                <a:effectLst/>
                <a:latin typeface="Menlo" panose="020B0609030804020204" pitchFamily="49" charset="0"/>
              </a:rPr>
              <a:t> main(String[] </a:t>
            </a:r>
            <a:r>
              <a:rPr lang="en-US" sz="1600">
                <a:solidFill>
                  <a:srgbClr val="6A3E3E"/>
                </a:solidFill>
                <a:effectLst/>
                <a:latin typeface="Menlo" panose="020B0609030804020204" pitchFamily="49" charset="0"/>
              </a:rPr>
              <a:t>arguments</a:t>
            </a:r>
            <a:r>
              <a:rPr lang="en-US" sz="1600">
                <a:effectLst/>
                <a:latin typeface="Menlo" panose="020B0609030804020204" pitchFamily="49" charset="0"/>
              </a:rPr>
              <a:t>) {</a:t>
            </a:r>
          </a:p>
          <a:p>
            <a:pPr lvl="1"/>
            <a:endParaRPr lang="en-US" sz="1600">
              <a:effectLst/>
              <a:latin typeface="Menlo" panose="020B0609030804020204" pitchFamily="49" charset="0"/>
            </a:endParaRPr>
          </a:p>
          <a:p>
            <a:pPr lvl="1"/>
            <a:r>
              <a:rPr lang="en-US" sz="1600" b="1">
                <a:solidFill>
                  <a:srgbClr val="7F0055"/>
                </a:solidFill>
                <a:effectLst/>
                <a:latin typeface="Menlo" panose="020B0609030804020204" pitchFamily="49" charset="0"/>
              </a:rPr>
              <a:t>	int</a:t>
            </a:r>
            <a:r>
              <a:rPr lang="en-US" sz="1600">
                <a:effectLst/>
                <a:latin typeface="Menlo" panose="020B0609030804020204" pitchFamily="49" charset="0"/>
              </a:rPr>
              <a:t> </a:t>
            </a:r>
            <a:r>
              <a:rPr lang="en-US" sz="1600">
                <a:solidFill>
                  <a:srgbClr val="6A3E3E"/>
                </a:solidFill>
                <a:latin typeface="Menlo" panose="020B0609030804020204" pitchFamily="49" charset="0"/>
              </a:rPr>
              <a:t>nextIndex</a:t>
            </a:r>
            <a:r>
              <a:rPr lang="en-US" sz="1600">
                <a:effectLst/>
                <a:latin typeface="Menlo" panose="020B0609030804020204" pitchFamily="49" charset="0"/>
              </a:rPr>
              <a:t> = 0;</a:t>
            </a:r>
          </a:p>
          <a:p>
            <a:pPr lvl="1"/>
            <a:r>
              <a:rPr lang="en-US" sz="1600" b="1">
                <a:solidFill>
                  <a:srgbClr val="7F0055"/>
                </a:solidFill>
                <a:effectLst/>
                <a:latin typeface="Menlo" panose="020B0609030804020204" pitchFamily="49" charset="0"/>
              </a:rPr>
              <a:t>	int</a:t>
            </a:r>
            <a:r>
              <a:rPr lang="en-US" sz="1600">
                <a:effectLst/>
                <a:latin typeface="Menlo" panose="020B0609030804020204" pitchFamily="49" charset="0"/>
              </a:rPr>
              <a:t>[] </a:t>
            </a:r>
            <a:r>
              <a:rPr lang="en-US" sz="1600">
                <a:solidFill>
                  <a:srgbClr val="6A3E3E"/>
                </a:solidFill>
                <a:effectLst/>
                <a:latin typeface="Menlo" panose="020B0609030804020204" pitchFamily="49" charset="0"/>
              </a:rPr>
              <a:t>circularArray</a:t>
            </a:r>
            <a:r>
              <a:rPr lang="en-US" sz="1600">
                <a:effectLst/>
                <a:latin typeface="Menlo" panose="020B0609030804020204" pitchFamily="49" charset="0"/>
              </a:rPr>
              <a:t> = </a:t>
            </a:r>
            <a:r>
              <a:rPr lang="en-US" sz="1600" b="1">
                <a:solidFill>
                  <a:srgbClr val="7F0055"/>
                </a:solidFill>
                <a:effectLst/>
                <a:latin typeface="Menlo" panose="020B0609030804020204" pitchFamily="49" charset="0"/>
              </a:rPr>
              <a:t>new</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int</a:t>
            </a:r>
            <a:r>
              <a:rPr lang="en-US" sz="1600">
                <a:effectLst/>
                <a:latin typeface="Menlo" panose="020B0609030804020204" pitchFamily="49" charset="0"/>
              </a:rPr>
              <a:t>[5];</a:t>
            </a:r>
          </a:p>
          <a:p>
            <a:pPr lvl="1"/>
            <a:r>
              <a:rPr lang="en-US" sz="1600" b="1">
                <a:solidFill>
                  <a:srgbClr val="7F0055"/>
                </a:solidFill>
                <a:effectLst/>
                <a:latin typeface="Menlo" panose="020B0609030804020204" pitchFamily="49" charset="0"/>
              </a:rPr>
              <a:t>	for</a:t>
            </a:r>
            <a:r>
              <a:rPr lang="en-US" sz="1600">
                <a:solidFill>
                  <a:srgbClr val="000000"/>
                </a:solidFill>
                <a:effectLst/>
                <a:latin typeface="Menlo" panose="020B0609030804020204" pitchFamily="49" charset="0"/>
              </a:rPr>
              <a:t> (</a:t>
            </a:r>
            <a:r>
              <a:rPr lang="en-US" sz="1600" b="1">
                <a:solidFill>
                  <a:srgbClr val="7F0055"/>
                </a:solidFill>
                <a:effectLst/>
                <a:latin typeface="Menlo" panose="020B0609030804020204" pitchFamily="49" charset="0"/>
              </a:rPr>
              <a:t>int</a:t>
            </a:r>
            <a:r>
              <a:rPr lang="en-US" sz="1600">
                <a:solidFill>
                  <a:srgbClr val="000000"/>
                </a:solidFill>
                <a:effectLst/>
                <a:latin typeface="Menlo" panose="020B0609030804020204" pitchFamily="49" charset="0"/>
              </a:rPr>
              <a:t>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 1;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&lt; 100;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a:t>
            </a:r>
            <a:endParaRPr lang="en-US" sz="1600">
              <a:solidFill>
                <a:srgbClr val="6A3E3E"/>
              </a:solidFill>
              <a:effectLst/>
              <a:latin typeface="Menlo" panose="020B0609030804020204" pitchFamily="49" charset="0"/>
            </a:endParaRPr>
          </a:p>
          <a:p>
            <a:pPr lvl="2"/>
            <a:r>
              <a:rPr lang="en-US" sz="1600">
                <a:solidFill>
                  <a:srgbClr val="3F7F5F"/>
                </a:solidFill>
                <a:effectLst/>
                <a:latin typeface="Menlo" panose="020B0609030804020204" pitchFamily="49" charset="0"/>
              </a:rPr>
              <a:t>	// push dataPoint into the circularArray</a:t>
            </a:r>
          </a:p>
          <a:p>
            <a:pPr lvl="2"/>
            <a:r>
              <a:rPr lang="en-US" sz="1600">
                <a:solidFill>
                  <a:srgbClr val="6A3E3E"/>
                </a:solidFill>
                <a:effectLst/>
                <a:latin typeface="Menlo" panose="020B0609030804020204" pitchFamily="49" charset="0"/>
              </a:rPr>
              <a:t>	circularArray</a:t>
            </a:r>
            <a:r>
              <a:rPr lang="en-US" sz="1600">
                <a:solidFill>
                  <a:srgbClr val="000000"/>
                </a:solidFill>
                <a:effectLst/>
                <a:latin typeface="Menlo" panose="020B0609030804020204" pitchFamily="49" charset="0"/>
              </a:rPr>
              <a:t>[</a:t>
            </a:r>
            <a:r>
              <a:rPr lang="en-US" sz="1600">
                <a:solidFill>
                  <a:srgbClr val="6A3E3E"/>
                </a:solidFill>
                <a:latin typeface="Menlo" panose="020B0609030804020204" pitchFamily="49" charset="0"/>
              </a:rPr>
              <a:t>nextIndex</a:t>
            </a:r>
            <a:r>
              <a:rPr lang="en-US" sz="1600">
                <a:solidFill>
                  <a:srgbClr val="000000"/>
                </a:solidFill>
                <a:effectLst/>
                <a:latin typeface="Menlo" panose="020B0609030804020204" pitchFamily="49" charset="0"/>
              </a:rPr>
              <a:t>] =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a:t>
            </a:r>
            <a:endParaRPr lang="en-US" sz="1600">
              <a:solidFill>
                <a:srgbClr val="6A3E3E"/>
              </a:solidFill>
              <a:effectLst/>
              <a:latin typeface="Menlo" panose="020B0609030804020204" pitchFamily="49" charset="0"/>
            </a:endParaRPr>
          </a:p>
          <a:p>
            <a:pPr lvl="2"/>
            <a:r>
              <a:rPr lang="en-US" sz="1600">
                <a:solidFill>
                  <a:srgbClr val="3F7F5F"/>
                </a:solidFill>
                <a:effectLst/>
                <a:latin typeface="Menlo" panose="020B0609030804020204" pitchFamily="49" charset="0"/>
              </a:rPr>
              <a:t>	// update nextIndex</a:t>
            </a:r>
          </a:p>
          <a:p>
            <a:pPr lvl="2"/>
            <a:r>
              <a:rPr lang="en-US" sz="1600">
                <a:solidFill>
                  <a:srgbClr val="6A3E3E"/>
                </a:solidFill>
                <a:effectLst/>
                <a:latin typeface="Menlo" panose="020B0609030804020204" pitchFamily="49" charset="0"/>
              </a:rPr>
              <a:t>	</a:t>
            </a:r>
            <a:r>
              <a:rPr lang="en-US" sz="1600">
                <a:solidFill>
                  <a:srgbClr val="6A3E3E"/>
                </a:solidFill>
                <a:latin typeface="Menlo" panose="020B0609030804020204" pitchFamily="49" charset="0"/>
              </a:rPr>
              <a:t> nextIndex</a:t>
            </a:r>
            <a:r>
              <a:rPr lang="en-US" sz="1600">
                <a:effectLst/>
                <a:latin typeface="Menlo" panose="020B0609030804020204" pitchFamily="49" charset="0"/>
              </a:rPr>
              <a:t> = (</a:t>
            </a:r>
            <a:r>
              <a:rPr lang="en-US" sz="1600">
                <a:solidFill>
                  <a:srgbClr val="6A3E3E"/>
                </a:solidFill>
                <a:latin typeface="Menlo" panose="020B0609030804020204" pitchFamily="49" charset="0"/>
              </a:rPr>
              <a:t>nextIndex</a:t>
            </a:r>
            <a:r>
              <a:rPr lang="en-US" sz="1600">
                <a:effectLst/>
                <a:latin typeface="Menlo" panose="020B0609030804020204" pitchFamily="49" charset="0"/>
              </a:rPr>
              <a:t> + 1) % </a:t>
            </a:r>
            <a:r>
              <a:rPr lang="en-US" sz="1600">
                <a:solidFill>
                  <a:srgbClr val="6A3E3E"/>
                </a:solidFill>
                <a:effectLst/>
                <a:latin typeface="Menlo" panose="020B0609030804020204" pitchFamily="49" charset="0"/>
              </a:rPr>
              <a:t>circularArray</a:t>
            </a:r>
            <a:r>
              <a:rPr lang="en-US" sz="1600">
                <a:effectLst/>
                <a:latin typeface="Menlo" panose="020B0609030804020204" pitchFamily="49" charset="0"/>
              </a:rPr>
              <a:t>.</a:t>
            </a:r>
            <a:r>
              <a:rPr lang="en-US" sz="1600">
                <a:solidFill>
                  <a:srgbClr val="0000C0"/>
                </a:solidFill>
                <a:effectLst/>
                <a:latin typeface="Menlo" panose="020B0609030804020204" pitchFamily="49" charset="0"/>
              </a:rPr>
              <a:t>length</a:t>
            </a:r>
            <a:r>
              <a:rPr lang="en-US" sz="1600">
                <a:effectLst/>
                <a:latin typeface="Menlo" panose="020B0609030804020204" pitchFamily="49" charset="0"/>
              </a:rPr>
              <a:t>;</a:t>
            </a:r>
          </a:p>
          <a:p>
            <a:pPr lvl="1"/>
            <a:r>
              <a:rPr lang="en-US" sz="1600">
                <a:effectLst/>
                <a:latin typeface="Menlo" panose="020B0609030804020204" pitchFamily="49" charset="0"/>
              </a:rPr>
              <a:t>	}</a:t>
            </a:r>
          </a:p>
          <a:p>
            <a:pPr lvl="1"/>
            <a:endParaRPr lang="en-US" sz="1600">
              <a:effectLst/>
              <a:latin typeface="Menlo" panose="020B0609030804020204" pitchFamily="49" charset="0"/>
            </a:endParaRPr>
          </a:p>
          <a:p>
            <a:r>
              <a:rPr lang="en-US" sz="1600">
                <a:effectLst/>
                <a:latin typeface="Menlo" panose="020B0609030804020204" pitchFamily="49" charset="0"/>
              </a:rPr>
              <a:t>	}</a:t>
            </a:r>
          </a:p>
          <a:p>
            <a:r>
              <a:rPr lang="en-US" sz="1600">
                <a:effectLst/>
                <a:latin typeface="Menlo" panose="020B0609030804020204" pitchFamily="49" charset="0"/>
              </a:rPr>
              <a:t>}</a:t>
            </a:r>
          </a:p>
        </p:txBody>
      </p:sp>
    </p:spTree>
    <p:extLst>
      <p:ext uri="{BB962C8B-B14F-4D97-AF65-F5344CB8AC3E}">
        <p14:creationId xmlns:p14="http://schemas.microsoft.com/office/powerpoint/2010/main" val="412518232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D7F3D-8132-1EC2-4772-D43A9F4F37A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EFF6D4D-D218-2477-DC20-536BA414594D}"/>
              </a:ext>
            </a:extLst>
          </p:cNvPr>
          <p:cNvSpPr>
            <a:spLocks noGrp="1"/>
          </p:cNvSpPr>
          <p:nvPr>
            <p:ph type="title"/>
          </p:nvPr>
        </p:nvSpPr>
        <p:spPr/>
        <p:txBody>
          <a:bodyPr/>
          <a:lstStyle/>
          <a:p>
            <a:r>
              <a:rPr lang="en-US" b="1"/>
              <a:t>example:</a:t>
            </a:r>
            <a:r>
              <a:rPr lang="en-US"/>
              <a:t> finding the index (and value) of an array's maximum element </a:t>
            </a:r>
          </a:p>
        </p:txBody>
      </p:sp>
    </p:spTree>
    <p:extLst>
      <p:ext uri="{BB962C8B-B14F-4D97-AF65-F5344CB8AC3E}">
        <p14:creationId xmlns:p14="http://schemas.microsoft.com/office/powerpoint/2010/main" val="242896022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7AB2E-C057-A79E-65DF-E716913355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276A6C-8590-CF97-FB58-E402518B377E}"/>
              </a:ext>
            </a:extLst>
          </p:cNvPr>
          <p:cNvSpPr>
            <a:spLocks noGrp="1"/>
          </p:cNvSpPr>
          <p:nvPr>
            <p:ph type="title"/>
          </p:nvPr>
        </p:nvSpPr>
        <p:spPr/>
        <p:txBody>
          <a:bodyPr>
            <a:normAutofit fontScale="90000"/>
          </a:bodyPr>
          <a:lstStyle/>
          <a:p>
            <a:r>
              <a:rPr lang="en-US" b="1"/>
              <a:t>example:</a:t>
            </a:r>
            <a:r>
              <a:rPr lang="en-US"/>
              <a:t> finding the index (and value) of an array's maximum element </a:t>
            </a:r>
            <a:endParaRPr lang="en-US" b="1"/>
          </a:p>
        </p:txBody>
      </p:sp>
      <p:sp>
        <p:nvSpPr>
          <p:cNvPr id="6" name="TextBox 5">
            <a:extLst>
              <a:ext uri="{FF2B5EF4-FFF2-40B4-BE49-F238E27FC236}">
                <a16:creationId xmlns:a16="http://schemas.microsoft.com/office/drawing/2014/main" id="{B8E357C8-3F23-E140-F615-D4C496EAD6EC}"/>
              </a:ext>
            </a:extLst>
          </p:cNvPr>
          <p:cNvSpPr txBox="1"/>
          <p:nvPr/>
        </p:nvSpPr>
        <p:spPr>
          <a:xfrm>
            <a:off x="457200" y="1173721"/>
            <a:ext cx="8229600" cy="371486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double[] array = { 1.0, 3.0, -42.0, 1000.0, 99.0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indexOfMaximumElement = -1;</a:t>
            </a:r>
          </a:p>
          <a:p>
            <a:pPr defTabSz="342886">
              <a:spcBef>
                <a:spcPct val="20000"/>
              </a:spcBef>
              <a:buClr>
                <a:srgbClr val="FFFFFF">
                  <a:lumMod val="65000"/>
                </a:srgbClr>
              </a:buClr>
            </a:pPr>
            <a:r>
              <a:rPr lang="en-US" sz="1100" b="1">
                <a:latin typeface="Consolas"/>
                <a:ea typeface="Segoe UI Emoji" panose="020B0502040204020203" pitchFamily="34" charset="0"/>
              </a:rPr>
              <a:t>        double valueOfMaximumElement = Double.NEGATIVE_INFINITY;</a:t>
            </a:r>
          </a:p>
          <a:p>
            <a:pPr defTabSz="342886">
              <a:spcBef>
                <a:spcPct val="20000"/>
              </a:spcBef>
              <a:buClr>
                <a:srgbClr val="FFFFFF">
                  <a:lumMod val="65000"/>
                </a:srgbClr>
              </a:buClr>
            </a:pPr>
            <a:r>
              <a:rPr lang="en-US" sz="1100" b="1">
                <a:latin typeface="Consolas"/>
                <a:ea typeface="Segoe UI Emoji" panose="020B0502040204020203" pitchFamily="34" charset="0"/>
              </a:rPr>
              <a:t>        for (int i = 0; i &lt; array.length; ++i) {</a:t>
            </a:r>
          </a:p>
          <a:p>
            <a:pPr defTabSz="342886">
              <a:spcBef>
                <a:spcPct val="20000"/>
              </a:spcBef>
              <a:buClr>
                <a:srgbClr val="FFFFFF">
                  <a:lumMod val="65000"/>
                </a:srgbClr>
              </a:buClr>
            </a:pPr>
            <a:r>
              <a:rPr lang="en-US" sz="1100" b="1">
                <a:latin typeface="Consolas"/>
                <a:ea typeface="Segoe UI Emoji" panose="020B0502040204020203" pitchFamily="34" charset="0"/>
              </a:rPr>
              <a:t>            if (array[i] &gt; valueOfMaximumElement) {</a:t>
            </a:r>
          </a:p>
          <a:p>
            <a:pPr defTabSz="342886">
              <a:spcBef>
                <a:spcPct val="20000"/>
              </a:spcBef>
              <a:buClr>
                <a:srgbClr val="FFFFFF">
                  <a:lumMod val="65000"/>
                </a:srgbClr>
              </a:buClr>
            </a:pPr>
            <a:r>
              <a:rPr lang="en-US" sz="1100" b="1">
                <a:latin typeface="Consolas"/>
                <a:ea typeface="Segoe UI Emoji" panose="020B0502040204020203" pitchFamily="34" charset="0"/>
              </a:rPr>
              <a:t>                indexOfMaximumElement = i;</a:t>
            </a:r>
          </a:p>
          <a:p>
            <a:pPr defTabSz="342886">
              <a:spcBef>
                <a:spcPct val="20000"/>
              </a:spcBef>
              <a:buClr>
                <a:srgbClr val="FFFFFF">
                  <a:lumMod val="65000"/>
                </a:srgbClr>
              </a:buClr>
            </a:pPr>
            <a:r>
              <a:rPr lang="en-US" sz="1100" b="1">
                <a:latin typeface="Consolas"/>
                <a:ea typeface="Segoe UI Emoji" panose="020B0502040204020203" pitchFamily="34" charset="0"/>
              </a:rPr>
              <a:t>                valueOfMaximumElement = array[i];</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 + indexOfMaximumElement + "] = " + valueOfMaximumElement);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240791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C4467-BB83-ADE5-F9FE-9329AAF0C6E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DF116EE-BD66-68D9-D46E-DC817CECD8ED}"/>
              </a:ext>
            </a:extLst>
          </p:cNvPr>
          <p:cNvSpPr>
            <a:spLocks noGrp="1"/>
          </p:cNvSpPr>
          <p:nvPr>
            <p:ph type="title"/>
          </p:nvPr>
        </p:nvSpPr>
        <p:spPr>
          <a:xfrm>
            <a:off x="457200" y="2143125"/>
            <a:ext cx="8229600" cy="857250"/>
          </a:xfrm>
        </p:spPr>
        <p:txBody>
          <a:bodyPr/>
          <a:lstStyle/>
          <a:p>
            <a:r>
              <a:rPr lang="en-US"/>
              <a:t>multi-dimensional arrays</a:t>
            </a:r>
          </a:p>
        </p:txBody>
      </p:sp>
    </p:spTree>
    <p:extLst>
      <p:ext uri="{BB962C8B-B14F-4D97-AF65-F5344CB8AC3E}">
        <p14:creationId xmlns:p14="http://schemas.microsoft.com/office/powerpoint/2010/main" val="413414163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91460-32A2-E010-8DE2-4435D96205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9937D6-A234-91D3-6C65-8D5FB54B7C5A}"/>
              </a:ext>
            </a:extLst>
          </p:cNvPr>
          <p:cNvSpPr>
            <a:spLocks noGrp="1"/>
          </p:cNvSpPr>
          <p:nvPr>
            <p:ph type="title"/>
          </p:nvPr>
        </p:nvSpPr>
        <p:spPr/>
        <p:txBody>
          <a:bodyPr/>
          <a:lstStyle/>
          <a:p>
            <a:r>
              <a:rPr lang="en-US"/>
              <a:t>multi-dimensional arrays</a:t>
            </a:r>
          </a:p>
        </p:txBody>
      </p:sp>
    </p:spTree>
    <p:extLst>
      <p:ext uri="{BB962C8B-B14F-4D97-AF65-F5344CB8AC3E}">
        <p14:creationId xmlns:p14="http://schemas.microsoft.com/office/powerpoint/2010/main" val="6860603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B9A01-17E7-8E51-88AE-82B78A5CC48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AA00C-62A9-9B86-51F7-CFD1CD05FA76}"/>
              </a:ext>
            </a:extLst>
          </p:cNvPr>
          <p:cNvSpPr>
            <a:spLocks noGrp="1"/>
          </p:cNvSpPr>
          <p:nvPr>
            <p:ph type="title"/>
          </p:nvPr>
        </p:nvSpPr>
        <p:spPr/>
        <p:txBody>
          <a:bodyPr>
            <a:normAutofit fontScale="90000"/>
          </a:bodyPr>
          <a:lstStyle/>
          <a:p>
            <a:r>
              <a:rPr lang="en-US"/>
              <a:t>multi-dimensional arrays (arrays of arrays of ...)</a:t>
            </a:r>
          </a:p>
        </p:txBody>
      </p:sp>
      <p:sp>
        <p:nvSpPr>
          <p:cNvPr id="4" name="Content Placeholder 3">
            <a:extLst>
              <a:ext uri="{FF2B5EF4-FFF2-40B4-BE49-F238E27FC236}">
                <a16:creationId xmlns:a16="http://schemas.microsoft.com/office/drawing/2014/main" id="{BBF84158-2507-546A-C753-3AA8D70E25DC}"/>
              </a:ext>
            </a:extLst>
          </p:cNvPr>
          <p:cNvSpPr>
            <a:spLocks noGrp="1"/>
          </p:cNvSpPr>
          <p:nvPr>
            <p:ph sz="quarter" idx="10"/>
          </p:nvPr>
        </p:nvSpPr>
        <p:spPr/>
        <p:txBody>
          <a:bodyPr/>
          <a:lstStyle/>
          <a:p>
            <a:r>
              <a:rPr lang="en-US"/>
              <a:t>multi-dimensional arrays are sometimes really handy</a:t>
            </a:r>
          </a:p>
        </p:txBody>
      </p:sp>
      <p:sp>
        <p:nvSpPr>
          <p:cNvPr id="2" name="TextBox 1">
            <a:extLst>
              <a:ext uri="{FF2B5EF4-FFF2-40B4-BE49-F238E27FC236}">
                <a16:creationId xmlns:a16="http://schemas.microsoft.com/office/drawing/2014/main" id="{0D0F2C4C-AC30-7915-89A2-1517923F6C2A}"/>
              </a:ext>
            </a:extLst>
          </p:cNvPr>
          <p:cNvSpPr txBox="1"/>
          <p:nvPr/>
        </p:nvSpPr>
        <p:spPr>
          <a:xfrm>
            <a:off x="457200" y="1468543"/>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 { </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5</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6</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7</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8</a:t>
            </a:r>
            <a:r>
              <a:rPr lang="en-US">
                <a:latin typeface="Consolas"/>
                <a:ea typeface="Segoe UI Emoji" panose="020B0502040204020203" pitchFamily="34" charset="0"/>
              </a:rPr>
              <a:t> }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latin typeface="Consolas"/>
                <a:ea typeface="Segoe UI Emoji" panose="020B0502040204020203" pitchFamily="34" charset="0"/>
              </a:rPr>
              <a:t>(array);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[[3, 4], [5, 6], [7, 8]]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1</a:t>
            </a:r>
            <a:r>
              <a:rPr lang="en-US">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 4 </a:t>
            </a:r>
          </a:p>
        </p:txBody>
      </p:sp>
      <p:sp>
        <p:nvSpPr>
          <p:cNvPr id="5" name="TextBox 4">
            <a:extLst>
              <a:ext uri="{FF2B5EF4-FFF2-40B4-BE49-F238E27FC236}">
                <a16:creationId xmlns:a16="http://schemas.microsoft.com/office/drawing/2014/main" id="{FB4428CC-F819-C8A5-17F1-9849232C3C0E}"/>
              </a:ext>
            </a:extLst>
          </p:cNvPr>
          <p:cNvSpPr txBox="1"/>
          <p:nvPr/>
        </p:nvSpPr>
        <p:spPr>
          <a:xfrm>
            <a:off x="457200" y="3143152"/>
            <a:ext cx="8229600" cy="1643527"/>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new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2</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42</a:t>
            </a:r>
            <a:r>
              <a:rPr lang="en-US">
                <a:latin typeface="Consolas"/>
                <a:ea typeface="Segoe UI Emoji" panose="020B0502040204020203" pitchFamily="34" charset="0"/>
              </a:rPr>
              <a:t>;</a:t>
            </a:r>
          </a:p>
          <a:p>
            <a:pPr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System.out.println</a:t>
            </a:r>
            <a:r>
              <a:rPr lang="en-US">
                <a:latin typeface="Consolas"/>
                <a:ea typeface="Segoe UI Emoji" panose="020B0502040204020203" pitchFamily="34" charset="0"/>
              </a:rPr>
              <a:t>(Arrays.toString(array));</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[[[42, 0, 0, 0], [0, 0, 0, 0], [0, 0, 0, 0]], [[0, 0, 0, 0], [0, 0, 0, 0], [0, 0, 0, 0]]]</a:t>
            </a:r>
          </a:p>
        </p:txBody>
      </p:sp>
    </p:spTree>
    <p:extLst>
      <p:ext uri="{BB962C8B-B14F-4D97-AF65-F5344CB8AC3E}">
        <p14:creationId xmlns:p14="http://schemas.microsoft.com/office/powerpoint/2010/main" val="419854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B2523-A91F-B628-E348-DD943D452FF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3FF7D0C1-B3F2-E0E4-C6F9-EC27AA3D7351}"/>
              </a:ext>
            </a:extLst>
          </p:cNvPr>
          <p:cNvSpPr>
            <a:spLocks noGrp="1"/>
          </p:cNvSpPr>
          <p:nvPr>
            <p:ph type="title"/>
          </p:nvPr>
        </p:nvSpPr>
        <p:spPr>
          <a:xfrm>
            <a:off x="457200" y="254916"/>
            <a:ext cx="8229600" cy="1893924"/>
          </a:xfrm>
        </p:spPr>
        <p:txBody>
          <a:bodyPr/>
          <a:lstStyle/>
          <a:p>
            <a:r>
              <a:rPr lang="en-US" sz="8800"/>
              <a:t>Week02c</a:t>
            </a:r>
          </a:p>
        </p:txBody>
      </p:sp>
      <p:sp>
        <p:nvSpPr>
          <p:cNvPr id="6" name="Content Placeholder 5">
            <a:extLst>
              <a:ext uri="{FF2B5EF4-FFF2-40B4-BE49-F238E27FC236}">
                <a16:creationId xmlns:a16="http://schemas.microsoft.com/office/drawing/2014/main" id="{0CF682CA-3919-1F30-B0F7-D597947D87AF}"/>
              </a:ext>
            </a:extLst>
          </p:cNvPr>
          <p:cNvSpPr>
            <a:spLocks noGrp="1"/>
          </p:cNvSpPr>
          <p:nvPr>
            <p:ph sz="quarter" idx="10"/>
          </p:nvPr>
        </p:nvSpPr>
        <p:spPr>
          <a:xfrm>
            <a:off x="457200" y="1993732"/>
            <a:ext cx="8229600" cy="2894013"/>
          </a:xfrm>
        </p:spPr>
        <p:txBody>
          <a:bodyPr>
            <a:noAutofit/>
          </a:bodyPr>
          <a:lstStyle/>
          <a:p>
            <a:r>
              <a:rPr lang="en-US" strike="sngStrike"/>
              <a:t>arrays</a:t>
            </a:r>
          </a:p>
          <a:p>
            <a:r>
              <a:rPr lang="en-US" strike="sngStrike"/>
              <a:t>array examples</a:t>
            </a:r>
          </a:p>
          <a:p>
            <a:r>
              <a:rPr lang="en-US"/>
              <a:t>swap</a:t>
            </a:r>
          </a:p>
          <a:p>
            <a:r>
              <a:rPr lang="en-US"/>
              <a:t>array examples</a:t>
            </a:r>
            <a:br>
              <a:rPr lang="en-US"/>
            </a:br>
            <a:r>
              <a:rPr lang="en-US"/>
              <a:t>that use swaps</a:t>
            </a:r>
          </a:p>
          <a:p>
            <a:r>
              <a:rPr lang="en-US"/>
              <a:t>big O</a:t>
            </a:r>
          </a:p>
        </p:txBody>
      </p:sp>
      <p:sp>
        <p:nvSpPr>
          <p:cNvPr id="17" name="TextBox 16">
            <a:extLst>
              <a:ext uri="{FF2B5EF4-FFF2-40B4-BE49-F238E27FC236}">
                <a16:creationId xmlns:a16="http://schemas.microsoft.com/office/drawing/2014/main" id="{F35C66BF-ED70-4DCC-4E3F-BEDD21D40F1C}"/>
              </a:ext>
            </a:extLst>
          </p:cNvPr>
          <p:cNvSpPr txBox="1"/>
          <p:nvPr/>
        </p:nvSpPr>
        <p:spPr>
          <a:xfrm>
            <a:off x="3635310" y="2280526"/>
            <a:ext cx="2963304" cy="2616101"/>
          </a:xfrm>
          <a:prstGeom prst="rect">
            <a:avLst/>
          </a:prstGeom>
          <a:solidFill>
            <a:schemeClr val="accent3"/>
          </a:solidFill>
          <a:ln>
            <a:solidFill>
              <a:schemeClr val="tx1"/>
            </a:solidFill>
          </a:ln>
        </p:spPr>
        <p:txBody>
          <a:bodyPr wrap="square" rtlCol="0">
            <a:spAutoFit/>
          </a:bodyPr>
          <a:lstStyle/>
          <a:p>
            <a:r>
              <a:rPr lang="en-US" sz="3200" b="1"/>
              <a:t>WARMUP:</a:t>
            </a:r>
          </a:p>
          <a:p>
            <a:r>
              <a:rPr lang="en-US" sz="2400"/>
              <a:t>How do we swap two numbers...</a:t>
            </a:r>
          </a:p>
          <a:p>
            <a:r>
              <a:rPr lang="en-US" sz="2400"/>
              <a:t>...in Java?</a:t>
            </a:r>
          </a:p>
          <a:p>
            <a:r>
              <a:rPr lang="en-US" sz="2400"/>
              <a:t>...in Python?</a:t>
            </a:r>
          </a:p>
          <a:p>
            <a:endParaRPr lang="en-US" sz="2400"/>
          </a:p>
          <a:p>
            <a:r>
              <a:rPr lang="en-US" sz="1200"/>
              <a:t>...in C using XOR and no temporary?</a:t>
            </a:r>
          </a:p>
        </p:txBody>
      </p:sp>
      <p:sp>
        <p:nvSpPr>
          <p:cNvPr id="2" name="TextBox 1">
            <a:extLst>
              <a:ext uri="{FF2B5EF4-FFF2-40B4-BE49-F238E27FC236}">
                <a16:creationId xmlns:a16="http://schemas.microsoft.com/office/drawing/2014/main" id="{20FABBE3-4E71-EA3C-2D0F-DC1C86448C69}"/>
              </a:ext>
            </a:extLst>
          </p:cNvPr>
          <p:cNvSpPr txBox="1"/>
          <p:nvPr/>
        </p:nvSpPr>
        <p:spPr>
          <a:xfrm>
            <a:off x="6510586" y="3965666"/>
            <a:ext cx="2491762"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4" name="TextBox 3">
            <a:extLst>
              <a:ext uri="{FF2B5EF4-FFF2-40B4-BE49-F238E27FC236}">
                <a16:creationId xmlns:a16="http://schemas.microsoft.com/office/drawing/2014/main" id="{DDE7D227-7D87-C7B5-690B-0A3288C32CB3}"/>
              </a:ext>
            </a:extLst>
          </p:cNvPr>
          <p:cNvSpPr txBox="1"/>
          <p:nvPr/>
        </p:nvSpPr>
        <p:spPr>
          <a:xfrm>
            <a:off x="5146145" y="129365"/>
            <a:ext cx="2083565" cy="2215991"/>
          </a:xfrm>
          <a:prstGeom prst="rect">
            <a:avLst/>
          </a:prstGeom>
          <a:noFill/>
        </p:spPr>
        <p:txBody>
          <a:bodyPr wrap="square">
            <a:spAutoFit/>
          </a:bodyPr>
          <a:lstStyle/>
          <a:p>
            <a:pPr algn="r"/>
            <a:r>
              <a:rPr kumimoji="0" lang="en-US" sz="13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pic>
        <p:nvPicPr>
          <p:cNvPr id="12" name="Picture 11">
            <a:extLst>
              <a:ext uri="{FF2B5EF4-FFF2-40B4-BE49-F238E27FC236}">
                <a16:creationId xmlns:a16="http://schemas.microsoft.com/office/drawing/2014/main" id="{5D42E17E-13AD-EE58-8578-1F4F46ECF8DD}"/>
              </a:ext>
            </a:extLst>
          </p:cNvPr>
          <p:cNvPicPr>
            <a:picLocks noChangeAspect="1"/>
          </p:cNvPicPr>
          <p:nvPr/>
        </p:nvPicPr>
        <p:blipFill rotWithShape="1">
          <a:blip r:embed="rId2"/>
          <a:srcRect l="17943" t="18569" r="60369" b="45500"/>
          <a:stretch/>
        </p:blipFill>
        <p:spPr>
          <a:xfrm rot="18041785" flipH="1">
            <a:off x="5418337" y="773726"/>
            <a:ext cx="907561" cy="733680"/>
          </a:xfrm>
          <a:prstGeom prst="rect">
            <a:avLst/>
          </a:prstGeom>
        </p:spPr>
      </p:pic>
      <p:pic>
        <p:nvPicPr>
          <p:cNvPr id="14" name="Picture 13">
            <a:extLst>
              <a:ext uri="{FF2B5EF4-FFF2-40B4-BE49-F238E27FC236}">
                <a16:creationId xmlns:a16="http://schemas.microsoft.com/office/drawing/2014/main" id="{5B84379A-B031-80E3-9308-F45008BC28DE}"/>
              </a:ext>
            </a:extLst>
          </p:cNvPr>
          <p:cNvPicPr>
            <a:picLocks noChangeAspect="1"/>
          </p:cNvPicPr>
          <p:nvPr/>
        </p:nvPicPr>
        <p:blipFill rotWithShape="1">
          <a:blip r:embed="rId3"/>
          <a:srcRect l="27874" t="45709" r="29789" b="31403"/>
          <a:stretch/>
        </p:blipFill>
        <p:spPr>
          <a:xfrm>
            <a:off x="5444629" y="1329401"/>
            <a:ext cx="1914144" cy="845830"/>
          </a:xfrm>
          <a:prstGeom prst="rect">
            <a:avLst/>
          </a:prstGeom>
        </p:spPr>
      </p:pic>
      <p:pic>
        <p:nvPicPr>
          <p:cNvPr id="21" name="Picture 20">
            <a:extLst>
              <a:ext uri="{FF2B5EF4-FFF2-40B4-BE49-F238E27FC236}">
                <a16:creationId xmlns:a16="http://schemas.microsoft.com/office/drawing/2014/main" id="{F576492F-3D4D-3584-2063-A0942ECA748A}"/>
              </a:ext>
            </a:extLst>
          </p:cNvPr>
          <p:cNvPicPr>
            <a:picLocks noChangeAspect="1"/>
          </p:cNvPicPr>
          <p:nvPr/>
        </p:nvPicPr>
        <p:blipFill rotWithShape="1">
          <a:blip r:embed="rId3"/>
          <a:srcRect l="44153" t="45122" r="33160" b="47899"/>
          <a:stretch/>
        </p:blipFill>
        <p:spPr>
          <a:xfrm rot="1270469">
            <a:off x="6133710" y="979305"/>
            <a:ext cx="490159" cy="451878"/>
          </a:xfrm>
          <a:prstGeom prst="rect">
            <a:avLst/>
          </a:prstGeom>
        </p:spPr>
      </p:pic>
      <p:sp>
        <p:nvSpPr>
          <p:cNvPr id="22" name="TextBox 21">
            <a:extLst>
              <a:ext uri="{FF2B5EF4-FFF2-40B4-BE49-F238E27FC236}">
                <a16:creationId xmlns:a16="http://schemas.microsoft.com/office/drawing/2014/main" id="{594D633A-67BE-4E15-33AE-1900EFCB8437}"/>
              </a:ext>
            </a:extLst>
          </p:cNvPr>
          <p:cNvSpPr txBox="1"/>
          <p:nvPr/>
        </p:nvSpPr>
        <p:spPr>
          <a:xfrm>
            <a:off x="6219765" y="140189"/>
            <a:ext cx="2714118" cy="1015663"/>
          </a:xfrm>
          <a:prstGeom prst="rect">
            <a:avLst/>
          </a:prstGeom>
          <a:noFill/>
        </p:spPr>
        <p:txBody>
          <a:bodyPr wrap="square" rtlCol="0">
            <a:spAutoFit/>
          </a:bodyPr>
          <a:lstStyle/>
          <a:p>
            <a:pPr algn="r"/>
            <a:r>
              <a:rPr lang="en-US" sz="1600">
                <a:solidFill>
                  <a:schemeClr val="bg2"/>
                </a:solidFill>
                <a:cs typeface="Consolas" panose="020B0609020204030204" pitchFamily="49" charset="0"/>
              </a:rPr>
              <a:t>HW01 is being graded</a:t>
            </a:r>
          </a:p>
          <a:p>
            <a:pPr algn="r"/>
            <a:r>
              <a:rPr lang="en-US" sz="1600">
                <a:solidFill>
                  <a:schemeClr val="bg2"/>
                </a:solidFill>
                <a:cs typeface="Consolas" panose="020B0609020204030204" pitchFamily="49" charset="0"/>
              </a:rPr>
              <a:t>so far only 1 person followed the TODO's... </a:t>
            </a:r>
            <a:r>
              <a:rPr kumimoji="0" lang="en-US" sz="1600" b="0" i="0" u="none" kern="1200" cap="none" spc="0" normalizeH="0" baseline="0" noProof="0">
                <a:ln>
                  <a:noFill/>
                </a:ln>
                <a:solidFill>
                  <a:schemeClr val="bg2"/>
                </a:solidFill>
                <a:effectLst/>
                <a:uLnTx/>
                <a:uFillTx/>
                <a:ea typeface="Segoe UI Emoji" panose="020B0502040204020203" pitchFamily="34" charset="0"/>
                <a:cs typeface="+mn-cs"/>
              </a:rPr>
              <a:t>🥲</a:t>
            </a:r>
          </a:p>
          <a:p>
            <a:pPr algn="r"/>
            <a:r>
              <a:rPr lang="en-US" sz="1200">
                <a:solidFill>
                  <a:schemeClr val="bg2"/>
                </a:solidFill>
                <a:ea typeface="Segoe UI Emoji" panose="020B0502040204020203" pitchFamily="34" charset="0"/>
              </a:rPr>
              <a:t>(fix for full points back)</a:t>
            </a:r>
            <a:endParaRPr lang="en-US" sz="1200">
              <a:solidFill>
                <a:schemeClr val="bg2"/>
              </a:solidFill>
              <a:cs typeface="Consolas" panose="020B0609020204030204" pitchFamily="49" charset="0"/>
            </a:endParaRPr>
          </a:p>
        </p:txBody>
      </p:sp>
      <p:sp>
        <p:nvSpPr>
          <p:cNvPr id="3" name="TextBox 2">
            <a:extLst>
              <a:ext uri="{FF2B5EF4-FFF2-40B4-BE49-F238E27FC236}">
                <a16:creationId xmlns:a16="http://schemas.microsoft.com/office/drawing/2014/main" id="{56F99A8F-521E-7B1D-0074-A9ECC2DE23D4}"/>
              </a:ext>
            </a:extLst>
          </p:cNvPr>
          <p:cNvSpPr txBox="1"/>
          <p:nvPr/>
        </p:nvSpPr>
        <p:spPr>
          <a:xfrm>
            <a:off x="7528283" y="1536577"/>
            <a:ext cx="1293469" cy="646331"/>
          </a:xfrm>
          <a:prstGeom prst="rect">
            <a:avLst/>
          </a:prstGeom>
          <a:noFill/>
        </p:spPr>
        <p:txBody>
          <a:bodyPr wrap="square" rtlCol="0">
            <a:spAutoFit/>
          </a:bodyPr>
          <a:lstStyle/>
          <a:p>
            <a:pPr algn="ctr"/>
            <a:r>
              <a:rPr lang="en-US">
                <a:highlight>
                  <a:srgbClr val="00FFFF"/>
                </a:highlight>
                <a:cs typeface="Consolas" panose="020B0609020204030204" pitchFamily="49" charset="0"/>
              </a:rPr>
              <a:t>Pre-Lab</a:t>
            </a:r>
          </a:p>
          <a:p>
            <a:pPr algn="ctr"/>
            <a:r>
              <a:rPr lang="en-US">
                <a:highlight>
                  <a:srgbClr val="FF00FF"/>
                </a:highlight>
                <a:cs typeface="Consolas" panose="020B0609020204030204" pitchFamily="49" charset="0"/>
              </a:rPr>
              <a:t>Post-Lab</a:t>
            </a:r>
          </a:p>
        </p:txBody>
      </p:sp>
      <p:sp>
        <p:nvSpPr>
          <p:cNvPr id="5" name="TextBox 4">
            <a:extLst>
              <a:ext uri="{FF2B5EF4-FFF2-40B4-BE49-F238E27FC236}">
                <a16:creationId xmlns:a16="http://schemas.microsoft.com/office/drawing/2014/main" id="{BDD0C8D2-04DC-57E8-D4CD-8AC7B4261668}"/>
              </a:ext>
            </a:extLst>
          </p:cNvPr>
          <p:cNvSpPr txBox="1"/>
          <p:nvPr/>
        </p:nvSpPr>
        <p:spPr>
          <a:xfrm>
            <a:off x="6187927" y="2739070"/>
            <a:ext cx="2714119" cy="1138773"/>
          </a:xfrm>
          <a:prstGeom prst="rect">
            <a:avLst/>
          </a:prstGeom>
          <a:solidFill>
            <a:schemeClr val="accent3"/>
          </a:solidFill>
          <a:ln>
            <a:solidFill>
              <a:schemeClr val="tx1"/>
            </a:solidFill>
          </a:ln>
        </p:spPr>
        <p:txBody>
          <a:bodyPr wrap="square" rtlCol="0">
            <a:spAutoFit/>
          </a:bodyPr>
          <a:lstStyle/>
          <a:p>
            <a:r>
              <a:rPr lang="en-US" sz="2000" b="1"/>
              <a:t>BONUS:</a:t>
            </a:r>
          </a:p>
          <a:p>
            <a:r>
              <a:rPr lang="en-US" sz="1600"/>
              <a:t>What is the big O runtime of pressing backspace in your text box (n is buffer.length)</a:t>
            </a:r>
            <a:endParaRPr lang="en-US" sz="1000"/>
          </a:p>
        </p:txBody>
      </p:sp>
      <p:sp>
        <p:nvSpPr>
          <p:cNvPr id="9" name="TextBox 8">
            <a:extLst>
              <a:ext uri="{FF2B5EF4-FFF2-40B4-BE49-F238E27FC236}">
                <a16:creationId xmlns:a16="http://schemas.microsoft.com/office/drawing/2014/main" id="{B0A1CC24-F77B-E19F-4F1D-E3F87CBFBDE1}"/>
              </a:ext>
            </a:extLst>
          </p:cNvPr>
          <p:cNvSpPr txBox="1"/>
          <p:nvPr/>
        </p:nvSpPr>
        <p:spPr>
          <a:xfrm rot="20551163">
            <a:off x="5335051" y="-47838"/>
            <a:ext cx="361785" cy="1015663"/>
          </a:xfrm>
          <a:prstGeom prst="rect">
            <a:avLst/>
          </a:prstGeom>
          <a:noFill/>
        </p:spPr>
        <p:txBody>
          <a:bodyPr wrap="square">
            <a:spAutoFit/>
          </a:bodyPr>
          <a:lstStyle/>
          <a:p>
            <a:r>
              <a:rPr lang="en-US" sz="6000">
                <a:cs typeface="Consolas" panose="020B0609020204030204" pitchFamily="49" charset="0"/>
              </a:rPr>
              <a:t>!</a:t>
            </a:r>
            <a:endParaRPr lang="en-US" sz="6000"/>
          </a:p>
        </p:txBody>
      </p:sp>
      <p:sp>
        <p:nvSpPr>
          <p:cNvPr id="10" name="TextBox 9">
            <a:extLst>
              <a:ext uri="{FF2B5EF4-FFF2-40B4-BE49-F238E27FC236}">
                <a16:creationId xmlns:a16="http://schemas.microsoft.com/office/drawing/2014/main" id="{1879A94D-ADBA-8BA2-BA9C-21980522A253}"/>
              </a:ext>
            </a:extLst>
          </p:cNvPr>
          <p:cNvSpPr txBox="1"/>
          <p:nvPr/>
        </p:nvSpPr>
        <p:spPr>
          <a:xfrm>
            <a:off x="322249" y="140189"/>
            <a:ext cx="4525324" cy="523220"/>
          </a:xfrm>
          <a:prstGeom prst="rect">
            <a:avLst/>
          </a:prstGeom>
          <a:solidFill>
            <a:schemeClr val="accent6">
              <a:lumMod val="40000"/>
              <a:lumOff val="60000"/>
            </a:schemeClr>
          </a:solidFill>
          <a:ln>
            <a:solidFill>
              <a:schemeClr val="tx1"/>
            </a:solidFill>
          </a:ln>
        </p:spPr>
        <p:txBody>
          <a:bodyPr wrap="square" rtlCol="0">
            <a:spAutoFit/>
          </a:bodyPr>
          <a:lstStyle/>
          <a:p>
            <a:pPr algn="r"/>
            <a:r>
              <a:rPr lang="en-US">
                <a:cs typeface="Consolas" panose="020B0609020204030204" pitchFamily="49" charset="0"/>
              </a:rPr>
              <a:t>juggling club after colloquium today</a:t>
            </a:r>
            <a:r>
              <a:rPr lang="en-US" sz="2200">
                <a:cs typeface="Consolas" panose="020B0609020204030204" pitchFamily="49" charset="0"/>
              </a:rPr>
              <a:t>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800">
              <a:cs typeface="Consolas" panose="020B0609020204030204" pitchFamily="49" charset="0"/>
            </a:endParaRPr>
          </a:p>
        </p:txBody>
      </p:sp>
    </p:spTree>
    <p:extLst>
      <p:ext uri="{BB962C8B-B14F-4D97-AF65-F5344CB8AC3E}">
        <p14:creationId xmlns:p14="http://schemas.microsoft.com/office/powerpoint/2010/main" val="283739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300F3-BC5F-8D28-6EBF-3980689739A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F41B51F-C0DB-F9EB-588F-CB9842CB5C0D}"/>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161687152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4DD98-40AC-22C5-E9A1-AD7730F6CB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39C21F-54F0-0E2B-12D6-BA3EEA0DA97F}"/>
              </a:ext>
            </a:extLst>
          </p:cNvPr>
          <p:cNvSpPr>
            <a:spLocks noGrp="1"/>
          </p:cNvSpPr>
          <p:nvPr>
            <p:ph type="title"/>
          </p:nvPr>
        </p:nvSpPr>
        <p:spPr>
          <a:xfrm>
            <a:off x="457200" y="2143125"/>
            <a:ext cx="8229600" cy="857250"/>
          </a:xfrm>
        </p:spPr>
        <p:txBody>
          <a:bodyPr/>
          <a:lstStyle/>
          <a:p>
            <a:r>
              <a:rPr lang="en-US"/>
              <a:t>🐍 Python swap</a:t>
            </a:r>
          </a:p>
        </p:txBody>
      </p:sp>
    </p:spTree>
    <p:extLst>
      <p:ext uri="{BB962C8B-B14F-4D97-AF65-F5344CB8AC3E}">
        <p14:creationId xmlns:p14="http://schemas.microsoft.com/office/powerpoint/2010/main" val="15835628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pic>
        <p:nvPicPr>
          <p:cNvPr id="2" name="Picture 2" descr="Stack Operations in Data Structure | Scaler Topics">
            <a:extLst>
              <a:ext uri="{FF2B5EF4-FFF2-40B4-BE49-F238E27FC236}">
                <a16:creationId xmlns:a16="http://schemas.microsoft.com/office/drawing/2014/main" id="{31D890BC-A9FE-E48E-6A9E-9BD1457871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698" t="10726" r="36279" b="30633"/>
          <a:stretch/>
        </p:blipFill>
        <p:spPr bwMode="auto">
          <a:xfrm>
            <a:off x="6836735" y="1679943"/>
            <a:ext cx="1967243" cy="213049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67515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23D35-B9AB-4EEB-7FC0-20C09949B28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9CD6E0E-F2D6-8E73-D611-088E4ABE94A6}"/>
              </a:ext>
            </a:extLst>
          </p:cNvPr>
          <p:cNvSpPr>
            <a:spLocks noGrp="1"/>
          </p:cNvSpPr>
          <p:nvPr>
            <p:ph type="title"/>
          </p:nvPr>
        </p:nvSpPr>
        <p:spPr/>
        <p:txBody>
          <a:bodyPr/>
          <a:lstStyle/>
          <a:p>
            <a:r>
              <a:rPr lang="en-US">
                <a:effectLst/>
              </a:rPr>
              <a:t>🐍 Python swap</a:t>
            </a:r>
            <a:endParaRPr lang="en-US"/>
          </a:p>
        </p:txBody>
      </p:sp>
      <p:sp>
        <p:nvSpPr>
          <p:cNvPr id="8" name="TextBox 7">
            <a:extLst>
              <a:ext uri="{FF2B5EF4-FFF2-40B4-BE49-F238E27FC236}">
                <a16:creationId xmlns:a16="http://schemas.microsoft.com/office/drawing/2014/main" id="{B2820DBA-2811-9F9D-C4E8-8198735F9F42}"/>
              </a:ext>
            </a:extLst>
          </p:cNvPr>
          <p:cNvSpPr txBox="1"/>
          <p:nvPr/>
        </p:nvSpPr>
        <p:spPr>
          <a:xfrm>
            <a:off x="457200" y="1169577"/>
            <a:ext cx="8229600" cy="2363724"/>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 0</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b = b, a </a:t>
            </a:r>
            <a:r>
              <a:rPr lang="en-US">
                <a:solidFill>
                  <a:srgbClr val="007B00"/>
                </a:solidFill>
                <a:latin typeface="Consolas"/>
                <a:ea typeface="Segoe UI Emoji" panose="020B0502040204020203" pitchFamily="34" charset="0"/>
              </a:rPr>
              <a:t># Python swap</a:t>
            </a:r>
          </a:p>
          <a:p>
            <a:pPr lvl="0" defTabSz="342886">
              <a:spcBef>
                <a:spcPct val="20000"/>
              </a:spcBef>
              <a:buClr>
                <a:srgbClr val="FFFFFF">
                  <a:lumMod val="65000"/>
                </a:srgbClr>
              </a:buClr>
            </a:pPr>
            <a:endParaRPr lang="en-US">
              <a:solidFill>
                <a:srgbClr val="007B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 is now 1</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b is now 0</a:t>
            </a:r>
          </a:p>
        </p:txBody>
      </p:sp>
    </p:spTree>
    <p:extLst>
      <p:ext uri="{BB962C8B-B14F-4D97-AF65-F5344CB8AC3E}">
        <p14:creationId xmlns:p14="http://schemas.microsoft.com/office/powerpoint/2010/main" val="3158648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D5221-981A-FA80-632D-CD11743F794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B1C8BF-F78A-4762-2754-030922CF71BE}"/>
              </a:ext>
            </a:extLst>
          </p:cNvPr>
          <p:cNvSpPr>
            <a:spLocks noGrp="1"/>
          </p:cNvSpPr>
          <p:nvPr>
            <p:ph type="title"/>
          </p:nvPr>
        </p:nvSpPr>
        <p:spPr/>
        <p:txBody>
          <a:bodyPr/>
          <a:lstStyle/>
          <a:p>
            <a:r>
              <a:rPr lang="en-US">
                <a:effectLst/>
              </a:rPr>
              <a:t>☠️ BAD VERY BAD BROKEN swap</a:t>
            </a:r>
            <a:endParaRPr lang="en-US"/>
          </a:p>
        </p:txBody>
      </p:sp>
    </p:spTree>
    <p:extLst>
      <p:ext uri="{BB962C8B-B14F-4D97-AF65-F5344CB8AC3E}">
        <p14:creationId xmlns:p14="http://schemas.microsoft.com/office/powerpoint/2010/main" val="102999030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A8122-36E2-3022-925F-3B32FE72562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7670409-891D-0E79-369D-1D7FA36CE756}"/>
              </a:ext>
            </a:extLst>
          </p:cNvPr>
          <p:cNvSpPr>
            <a:spLocks noGrp="1"/>
          </p:cNvSpPr>
          <p:nvPr>
            <p:ph type="title"/>
          </p:nvPr>
        </p:nvSpPr>
        <p:spPr/>
        <p:txBody>
          <a:bodyPr/>
          <a:lstStyle/>
          <a:p>
            <a:r>
              <a:rPr lang="en-US">
                <a:effectLst/>
              </a:rPr>
              <a:t>☠️ BAD VERY BAD BROKEN swap</a:t>
            </a:r>
            <a:endParaRPr lang="en-US"/>
          </a:p>
        </p:txBody>
      </p:sp>
      <p:sp>
        <p:nvSpPr>
          <p:cNvPr id="8" name="TextBox 7">
            <a:extLst>
              <a:ext uri="{FF2B5EF4-FFF2-40B4-BE49-F238E27FC236}">
                <a16:creationId xmlns:a16="http://schemas.microsoft.com/office/drawing/2014/main" id="{29EC0FCC-2148-A822-5DFE-8CE9BAF03983}"/>
              </a:ext>
            </a:extLst>
          </p:cNvPr>
          <p:cNvSpPr txBox="1"/>
          <p:nvPr/>
        </p:nvSpPr>
        <p:spPr>
          <a:xfrm>
            <a:off x="457200" y="1169577"/>
            <a:ext cx="8229600" cy="2363724"/>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 =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BAD VERY BAD BROKEN swap</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 = b; </a:t>
            </a:r>
            <a:r>
              <a:rPr lang="en-US">
                <a:solidFill>
                  <a:srgbClr val="007B00"/>
                </a:solidFill>
                <a:latin typeface="Consolas"/>
                <a:ea typeface="Segoe UI Emoji" panose="020B0502040204020203" pitchFamily="34" charset="0"/>
              </a:rPr>
              <a:t>// a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b = a; </a:t>
            </a:r>
            <a:r>
              <a:rPr lang="en-US">
                <a:solidFill>
                  <a:srgbClr val="007B00"/>
                </a:solidFill>
                <a:latin typeface="Consolas"/>
                <a:ea typeface="Segoe UI Emoji" panose="020B0502040204020203" pitchFamily="34" charset="0"/>
              </a:rPr>
              <a:t>// b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113241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5974C-C095-097D-4A35-C00955DB31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F87F1A-E6F8-0652-DA78-44268C64CDEF}"/>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353012020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7322D-1893-89CD-3866-E0E41974F66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9BDE5C0-8AF9-FF64-0A0B-9476000B3BD9}"/>
              </a:ext>
            </a:extLst>
          </p:cNvPr>
          <p:cNvSpPr>
            <a:spLocks noGrp="1"/>
          </p:cNvSpPr>
          <p:nvPr>
            <p:ph type="title"/>
          </p:nvPr>
        </p:nvSpPr>
        <p:spPr/>
        <p:txBody>
          <a:bodyPr/>
          <a:lstStyle/>
          <a:p>
            <a:r>
              <a:rPr lang="en-US"/>
              <a:t>swap</a:t>
            </a:r>
          </a:p>
        </p:txBody>
      </p:sp>
      <p:sp>
        <p:nvSpPr>
          <p:cNvPr id="5" name="TextBox 4">
            <a:extLst>
              <a:ext uri="{FF2B5EF4-FFF2-40B4-BE49-F238E27FC236}">
                <a16:creationId xmlns:a16="http://schemas.microsoft.com/office/drawing/2014/main" id="{34218F3F-0D7D-B671-B6DF-169F3020DD9B}"/>
              </a:ext>
            </a:extLst>
          </p:cNvPr>
          <p:cNvSpPr txBox="1"/>
          <p:nvPr/>
        </p:nvSpPr>
        <p:spPr>
          <a:xfrm>
            <a:off x="457200" y="1169577"/>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a = 0;</a:t>
            </a:r>
          </a:p>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b = 1;</a:t>
            </a:r>
          </a:p>
          <a:p>
            <a:pPr lvl="0" defTabSz="342886">
              <a:spcBef>
                <a:spcPct val="20000"/>
              </a:spcBef>
              <a:buClr>
                <a:srgbClr val="FFFFFF">
                  <a:lumMod val="65000"/>
                </a:srgbClr>
              </a:buClr>
            </a:pPr>
            <a:endParaRPr lang="en-US">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swap</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tmp = a; </a:t>
            </a:r>
            <a:r>
              <a:rPr lang="en-US">
                <a:solidFill>
                  <a:srgbClr val="007B00"/>
                </a:solidFill>
                <a:effectLst/>
                <a:latin typeface="Consolas" panose="020B0609020204030204" pitchFamily="49" charset="0"/>
                <a:cs typeface="Consolas" panose="020B0609020204030204" pitchFamily="49" charset="0"/>
              </a:rPr>
              <a:t>// tmp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 = b; </a:t>
            </a:r>
            <a:r>
              <a:rPr lang="en-US">
                <a:solidFill>
                  <a:srgbClr val="007B00"/>
                </a:solidFill>
                <a:effectLst/>
                <a:latin typeface="Consolas" panose="020B0609020204030204" pitchFamily="49" charset="0"/>
                <a:cs typeface="Consolas" panose="020B0609020204030204" pitchFamily="49" charset="0"/>
              </a:rPr>
              <a:t>// a &lt;- 1</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b = tmp; </a:t>
            </a:r>
            <a:r>
              <a:rPr lang="en-US">
                <a:solidFill>
                  <a:srgbClr val="007B00"/>
                </a:solidFill>
                <a:effectLst/>
                <a:latin typeface="Consolas" panose="020B0609020204030204" pitchFamily="49" charset="0"/>
                <a:cs typeface="Consolas" panose="020B0609020204030204" pitchFamily="49" charset="0"/>
              </a:rPr>
              <a:t>// b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a:t>
            </a:r>
            <a:endParaRPr lang="en-US">
              <a:solidFill>
                <a:srgbClr val="000000"/>
              </a:solidFill>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6826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6A3DB-496C-3867-13EA-E5B95014060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DBACA1-564F-B575-07CF-D5A3DEEA02E8}"/>
              </a:ext>
            </a:extLst>
          </p:cNvPr>
          <p:cNvSpPr>
            <a:spLocks noGrp="1"/>
          </p:cNvSpPr>
          <p:nvPr>
            <p:ph type="title"/>
          </p:nvPr>
        </p:nvSpPr>
        <p:spPr/>
        <p:txBody>
          <a:bodyPr/>
          <a:lstStyle/>
          <a:p>
            <a:r>
              <a:rPr lang="en-US"/>
              <a:t>array algorithms that use swaps</a:t>
            </a:r>
          </a:p>
        </p:txBody>
      </p:sp>
    </p:spTree>
    <p:extLst>
      <p:ext uri="{BB962C8B-B14F-4D97-AF65-F5344CB8AC3E}">
        <p14:creationId xmlns:p14="http://schemas.microsoft.com/office/powerpoint/2010/main" val="14120805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EE723-C8DD-3373-21E4-D276E65D531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E54996-9FC7-897C-41E5-EFE2F4A9FFBA}"/>
              </a:ext>
            </a:extLst>
          </p:cNvPr>
          <p:cNvSpPr>
            <a:spLocks noGrp="1"/>
          </p:cNvSpPr>
          <p:nvPr>
            <p:ph type="title"/>
          </p:nvPr>
        </p:nvSpPr>
        <p:spPr/>
        <p:txBody>
          <a:bodyPr/>
          <a:lstStyle/>
          <a:p>
            <a:r>
              <a:rPr lang="en-US"/>
              <a:t>reversing an array</a:t>
            </a:r>
          </a:p>
        </p:txBody>
      </p:sp>
    </p:spTree>
    <p:extLst>
      <p:ext uri="{BB962C8B-B14F-4D97-AF65-F5344CB8AC3E}">
        <p14:creationId xmlns:p14="http://schemas.microsoft.com/office/powerpoint/2010/main" val="411096903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BC8BB-EBC8-7868-66FE-344246E6311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2636E9F-3AA3-C920-47FA-045832014B73}"/>
              </a:ext>
            </a:extLst>
          </p:cNvPr>
          <p:cNvSpPr>
            <a:spLocks noGrp="1"/>
          </p:cNvSpPr>
          <p:nvPr>
            <p:ph type="title"/>
          </p:nvPr>
        </p:nvSpPr>
        <p:spPr>
          <a:xfrm>
            <a:off x="457200" y="254916"/>
            <a:ext cx="8229600" cy="667168"/>
          </a:xfrm>
        </p:spPr>
        <p:txBody>
          <a:bodyPr>
            <a:normAutofit/>
          </a:bodyPr>
          <a:lstStyle/>
          <a:p>
            <a:r>
              <a:rPr lang="en-US"/>
              <a:t>out-of-place reverse</a:t>
            </a:r>
          </a:p>
        </p:txBody>
      </p:sp>
      <p:sp>
        <p:nvSpPr>
          <p:cNvPr id="4" name="Content Placeholder 3">
            <a:extLst>
              <a:ext uri="{FF2B5EF4-FFF2-40B4-BE49-F238E27FC236}">
                <a16:creationId xmlns:a16="http://schemas.microsoft.com/office/drawing/2014/main" id="{F5834A76-4BDE-469E-3DE4-1801D75BB143}"/>
              </a:ext>
            </a:extLst>
          </p:cNvPr>
          <p:cNvSpPr>
            <a:spLocks noGrp="1"/>
          </p:cNvSpPr>
          <p:nvPr>
            <p:ph sz="quarter" idx="10"/>
          </p:nvPr>
        </p:nvSpPr>
        <p:spPr>
          <a:xfrm>
            <a:off x="457200" y="963337"/>
            <a:ext cx="8229600" cy="4080271"/>
          </a:xfrm>
        </p:spPr>
        <p:txBody>
          <a:bodyPr/>
          <a:lstStyle/>
          <a:p>
            <a:r>
              <a:rPr lang="en-US"/>
              <a:t>we can reverse an array </a:t>
            </a:r>
            <a:r>
              <a:rPr lang="en-US" b="1"/>
              <a:t>out-of-place</a:t>
            </a:r>
            <a:r>
              <a:rPr lang="en-US"/>
              <a:t> using an additional array</a:t>
            </a:r>
          </a:p>
        </p:txBody>
      </p:sp>
      <p:sp>
        <p:nvSpPr>
          <p:cNvPr id="16" name="TextBox 15">
            <a:extLst>
              <a:ext uri="{FF2B5EF4-FFF2-40B4-BE49-F238E27FC236}">
                <a16:creationId xmlns:a16="http://schemas.microsoft.com/office/drawing/2014/main" id="{865F6B4E-3AA4-4399-DEC1-C9168C185F52}"/>
              </a:ext>
            </a:extLst>
          </p:cNvPr>
          <p:cNvSpPr txBox="1"/>
          <p:nvPr/>
        </p:nvSpPr>
        <p:spPr>
          <a:xfrm>
            <a:off x="457200" y="1483764"/>
            <a:ext cx="8229600" cy="356405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2400">
                <a:solidFill>
                  <a:srgbClr val="0000FF"/>
                </a:solidFill>
                <a:latin typeface="Consolas"/>
                <a:ea typeface="Segoe UI Emoji" panose="020B0502040204020203" pitchFamily="34" charset="0"/>
              </a:rPr>
              <a:t>static</a:t>
            </a:r>
            <a:r>
              <a:rPr lang="en-US" sz="2400">
                <a:solidFill>
                  <a:srgbClr val="000080"/>
                </a:solidFill>
                <a:latin typeface="Consolas"/>
                <a:ea typeface="Segoe UI Emoji" panose="020B0502040204020203" pitchFamily="34" charset="0"/>
              </a:rPr>
              <a:t> int</a:t>
            </a:r>
            <a:r>
              <a:rPr lang="en-US" sz="2400">
                <a:latin typeface="Consolas"/>
                <a:ea typeface="Segoe UI Emoji" panose="020B0502040204020203" pitchFamily="34" charset="0"/>
              </a:rPr>
              <a:t>[]</a:t>
            </a:r>
            <a:r>
              <a:rPr lang="en-US" sz="2400">
                <a:solidFill>
                  <a:srgbClr val="000080"/>
                </a:solidFill>
                <a:latin typeface="Consolas"/>
                <a:ea typeface="Segoe UI Emoji" panose="020B0502040204020203" pitchFamily="34" charset="0"/>
              </a:rPr>
              <a:t> </a:t>
            </a:r>
            <a:r>
              <a:rPr lang="en-US" sz="2400" err="1">
                <a:latin typeface="Consolas"/>
                <a:ea typeface="Segoe UI Emoji" panose="020B0502040204020203" pitchFamily="34" charset="0"/>
              </a:rPr>
              <a:t>outOfPlaceReverse</a:t>
            </a:r>
            <a:r>
              <a:rPr lang="en-US" sz="2400">
                <a:latin typeface="Consolas"/>
                <a:ea typeface="Segoe UI Emoji" panose="020B0502040204020203" pitchFamily="34" charset="0"/>
              </a:rPr>
              <a:t>(</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array)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result = new int[</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a:t>
            </a:r>
          </a:p>
          <a:p>
            <a:pPr defTabSz="342886">
              <a:spcBef>
                <a:spcPct val="20000"/>
              </a:spcBef>
              <a:buClr>
                <a:srgbClr val="FFFFFF">
                  <a:lumMod val="65000"/>
                </a:srgbClr>
              </a:buClr>
            </a:pPr>
            <a:r>
              <a:rPr lang="en-US" sz="2400">
                <a:latin typeface="Consolas"/>
                <a:ea typeface="Segoe UI Emoji" panose="020B0502040204020203" pitchFamily="34" charset="0"/>
              </a:rPr>
              <a:t>    for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 0;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&lt; </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j = (</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 - 1) -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a:t>
            </a:r>
          </a:p>
          <a:p>
            <a:pPr defTabSz="342886">
              <a:spcBef>
                <a:spcPct val="20000"/>
              </a:spcBef>
              <a:buClr>
                <a:srgbClr val="FFFFFF">
                  <a:lumMod val="65000"/>
                </a:srgbClr>
              </a:buClr>
            </a:pPr>
            <a:r>
              <a:rPr lang="en-US" sz="2400">
                <a:latin typeface="Consolas"/>
                <a:ea typeface="Segoe UI Emoji" panose="020B0502040204020203" pitchFamily="34" charset="0"/>
              </a:rPr>
              <a:t>        result[</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 array[j];</a:t>
            </a:r>
          </a:p>
          <a:p>
            <a:pPr defTabSz="342886">
              <a:spcBef>
                <a:spcPct val="20000"/>
              </a:spcBef>
              <a:buClr>
                <a:srgbClr val="FFFFFF">
                  <a:lumMod val="65000"/>
                </a:srgbClr>
              </a:buClr>
            </a:pPr>
            <a:r>
              <a:rPr lang="en-US" sz="2400">
                <a:latin typeface="Consolas"/>
                <a:ea typeface="Segoe UI Emoji" panose="020B0502040204020203" pitchFamily="34" charset="0"/>
              </a:rPr>
              <a:t>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FF"/>
                </a:solidFill>
                <a:latin typeface="Consolas"/>
                <a:ea typeface="Segoe UI Emoji" panose="020B0502040204020203" pitchFamily="34" charset="0"/>
              </a:rPr>
              <a:t>return</a:t>
            </a:r>
            <a:r>
              <a:rPr lang="en-US" sz="2400">
                <a:latin typeface="Consolas"/>
                <a:ea typeface="Segoe UI Emoji" panose="020B0502040204020203" pitchFamily="34" charset="0"/>
              </a:rPr>
              <a:t> result;</a:t>
            </a:r>
          </a:p>
          <a:p>
            <a:pPr defTabSz="342886">
              <a:spcBef>
                <a:spcPct val="20000"/>
              </a:spcBef>
              <a:buClr>
                <a:srgbClr val="FFFFFF">
                  <a:lumMod val="65000"/>
                </a:srgbClr>
              </a:buClr>
            </a:pPr>
            <a:r>
              <a:rPr lang="en-US" sz="2400">
                <a:latin typeface="Consolas"/>
                <a:ea typeface="Segoe UI Emoji" panose="020B0502040204020203" pitchFamily="34" charset="0"/>
              </a:rPr>
              <a:t>}</a:t>
            </a:r>
          </a:p>
        </p:txBody>
      </p:sp>
    </p:spTree>
    <p:extLst>
      <p:ext uri="{BB962C8B-B14F-4D97-AF65-F5344CB8AC3E}">
        <p14:creationId xmlns:p14="http://schemas.microsoft.com/office/powerpoint/2010/main" val="935976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16355-1834-EA63-ED41-BEE30DB06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AD786E-7575-F485-20C9-B6050BC0EABA}"/>
              </a:ext>
            </a:extLst>
          </p:cNvPr>
          <p:cNvSpPr>
            <a:spLocks noGrp="1"/>
          </p:cNvSpPr>
          <p:nvPr>
            <p:ph type="title"/>
          </p:nvPr>
        </p:nvSpPr>
        <p:spPr>
          <a:xfrm>
            <a:off x="457200" y="254916"/>
            <a:ext cx="8229600" cy="667168"/>
          </a:xfrm>
        </p:spPr>
        <p:txBody>
          <a:bodyPr>
            <a:normAutofit/>
          </a:bodyPr>
          <a:lstStyle/>
          <a:p>
            <a:r>
              <a:rPr lang="en-US"/>
              <a:t>in-place reverse</a:t>
            </a:r>
          </a:p>
        </p:txBody>
      </p:sp>
      <p:sp>
        <p:nvSpPr>
          <p:cNvPr id="4" name="Content Placeholder 3">
            <a:extLst>
              <a:ext uri="{FF2B5EF4-FFF2-40B4-BE49-F238E27FC236}">
                <a16:creationId xmlns:a16="http://schemas.microsoft.com/office/drawing/2014/main" id="{630FA925-D89E-66C4-AFCB-4D09D8B7EEF3}"/>
              </a:ext>
            </a:extLst>
          </p:cNvPr>
          <p:cNvSpPr>
            <a:spLocks noGrp="1"/>
          </p:cNvSpPr>
          <p:nvPr>
            <p:ph sz="quarter" idx="10"/>
          </p:nvPr>
        </p:nvSpPr>
        <p:spPr>
          <a:xfrm>
            <a:off x="457200" y="963337"/>
            <a:ext cx="8229600" cy="4080271"/>
          </a:xfrm>
        </p:spPr>
        <p:txBody>
          <a:bodyPr/>
          <a:lstStyle/>
          <a:p>
            <a:r>
              <a:rPr lang="en-US"/>
              <a:t>we can reverse an array </a:t>
            </a:r>
            <a:r>
              <a:rPr lang="en-US" b="1"/>
              <a:t>in-place</a:t>
            </a:r>
            <a:r>
              <a:rPr lang="en-US"/>
              <a:t> using "swaps" (no additional array)</a:t>
            </a:r>
          </a:p>
        </p:txBody>
      </p:sp>
      <p:sp>
        <p:nvSpPr>
          <p:cNvPr id="6" name="TextBox 5">
            <a:extLst>
              <a:ext uri="{FF2B5EF4-FFF2-40B4-BE49-F238E27FC236}">
                <a16:creationId xmlns:a16="http://schemas.microsoft.com/office/drawing/2014/main" id="{F1B5D63C-64AE-A43C-6B27-F14F5BBD9DC0}"/>
              </a:ext>
            </a:extLst>
          </p:cNvPr>
          <p:cNvSpPr txBox="1"/>
          <p:nvPr/>
        </p:nvSpPr>
        <p:spPr>
          <a:xfrm>
            <a:off x="457200" y="1483764"/>
            <a:ext cx="8527774" cy="335476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2000">
                <a:solidFill>
                  <a:srgbClr val="0000FF"/>
                </a:solidFill>
                <a:latin typeface="Consolas"/>
                <a:ea typeface="Segoe UI Emoji" panose="020B0502040204020203" pitchFamily="34" charset="0"/>
              </a:rPr>
              <a:t>static</a:t>
            </a:r>
            <a:r>
              <a:rPr lang="en-US" sz="2000">
                <a:solidFill>
                  <a:srgbClr val="000080"/>
                </a:solidFill>
                <a:latin typeface="Consolas"/>
                <a:ea typeface="Segoe UI Emoji" panose="020B0502040204020203" pitchFamily="34" charset="0"/>
              </a:rPr>
              <a:t> void </a:t>
            </a:r>
            <a:r>
              <a:rPr lang="en-US" sz="2000">
                <a:latin typeface="Consolas"/>
                <a:ea typeface="Segoe UI Emoji" panose="020B0502040204020203" pitchFamily="34" charset="0"/>
              </a:rPr>
              <a:t>inPlaceReverse(</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array) {</a:t>
            </a:r>
          </a:p>
          <a:p>
            <a:pPr defTabSz="342886">
              <a:spcBef>
                <a:spcPct val="20000"/>
              </a:spcBef>
              <a:buClr>
                <a:srgbClr val="FFFFFF">
                  <a:lumMod val="65000"/>
                </a:srgbClr>
              </a:buClr>
            </a:pPr>
            <a:r>
              <a:rPr lang="en-US" sz="2000">
                <a:latin typeface="Consolas"/>
                <a:ea typeface="Segoe UI Emoji" panose="020B0502040204020203" pitchFamily="34" charset="0"/>
              </a:rPr>
              <a:t>    for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i = 0; i &lt; array.length / 2; ++i) {</a:t>
            </a: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j = (array.length - 1) - i;</a:t>
            </a:r>
            <a:r>
              <a:rPr lang="en-US" sz="2000">
                <a:solidFill>
                  <a:srgbClr val="007B00"/>
                </a:solidFill>
                <a:latin typeface="Consolas"/>
                <a:ea typeface="Segoe UI Emoji" panose="020B0502040204020203" pitchFamily="34" charset="0"/>
              </a:rPr>
              <a:t> // "mirror index"</a:t>
            </a:r>
            <a:endParaRPr lang="en-US" sz="2000">
              <a:latin typeface="Consolas"/>
              <a:ea typeface="Segoe UI Emoji" panose="020B0502040204020203" pitchFamily="34" charset="0"/>
            </a:endParaRP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7B00"/>
                </a:solidFill>
                <a:latin typeface="Consolas"/>
                <a:ea typeface="Segoe UI Emoji" panose="020B0502040204020203" pitchFamily="34" charset="0"/>
              </a:rPr>
              <a:t>// swap array[i] &lt;-&gt; array[j]</a:t>
            </a: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tmp = array[i];</a:t>
            </a:r>
          </a:p>
          <a:p>
            <a:pPr defTabSz="342886">
              <a:spcBef>
                <a:spcPct val="20000"/>
              </a:spcBef>
              <a:buClr>
                <a:srgbClr val="FFFFFF">
                  <a:lumMod val="65000"/>
                </a:srgbClr>
              </a:buClr>
            </a:pPr>
            <a:r>
              <a:rPr lang="en-US" sz="2000">
                <a:latin typeface="Consolas"/>
                <a:ea typeface="Segoe UI Emoji" panose="020B0502040204020203" pitchFamily="34" charset="0"/>
              </a:rPr>
              <a:t>        array[i] = array[j];</a:t>
            </a:r>
          </a:p>
          <a:p>
            <a:pPr defTabSz="342886">
              <a:spcBef>
                <a:spcPct val="20000"/>
              </a:spcBef>
              <a:buClr>
                <a:srgbClr val="FFFFFF">
                  <a:lumMod val="65000"/>
                </a:srgbClr>
              </a:buClr>
            </a:pPr>
            <a:r>
              <a:rPr lang="en-US" sz="2000">
                <a:latin typeface="Consolas"/>
                <a:ea typeface="Segoe UI Emoji" panose="020B0502040204020203" pitchFamily="34" charset="0"/>
              </a:rPr>
              <a:t>        array[j] = tmp;</a:t>
            </a:r>
          </a:p>
          <a:p>
            <a:pPr defTabSz="342886">
              <a:spcBef>
                <a:spcPct val="20000"/>
              </a:spcBef>
              <a:buClr>
                <a:srgbClr val="FFFFFF">
                  <a:lumMod val="65000"/>
                </a:srgbClr>
              </a:buClr>
            </a:pPr>
            <a:r>
              <a:rPr lang="en-US" sz="2000">
                <a:latin typeface="Consolas"/>
                <a:ea typeface="Segoe UI Emoji" panose="020B0502040204020203" pitchFamily="34" charset="0"/>
              </a:rPr>
              <a:t>    }</a:t>
            </a:r>
          </a:p>
          <a:p>
            <a:pPr defTabSz="342886">
              <a:spcBef>
                <a:spcPct val="20000"/>
              </a:spcBef>
              <a:buClr>
                <a:srgbClr val="FFFFFF">
                  <a:lumMod val="65000"/>
                </a:srgbClr>
              </a:buClr>
            </a:pPr>
            <a:r>
              <a:rPr lang="en-US" sz="2000">
                <a:latin typeface="Consolas"/>
                <a:ea typeface="Segoe UI Emoji" panose="020B0502040204020203" pitchFamily="34" charset="0"/>
              </a:rPr>
              <a:t>}</a:t>
            </a:r>
          </a:p>
        </p:txBody>
      </p:sp>
    </p:spTree>
    <p:extLst>
      <p:ext uri="{BB962C8B-B14F-4D97-AF65-F5344CB8AC3E}">
        <p14:creationId xmlns:p14="http://schemas.microsoft.com/office/powerpoint/2010/main" val="168087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9C184-2C51-D8B9-BDD5-44D6D856BC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655DDBE-8783-B142-98A2-9D2A4569A24C}"/>
              </a:ext>
            </a:extLst>
          </p:cNvPr>
          <p:cNvSpPr>
            <a:spLocks noGrp="1"/>
          </p:cNvSpPr>
          <p:nvPr>
            <p:ph type="title"/>
          </p:nvPr>
        </p:nvSpPr>
        <p:spPr/>
        <p:txBody>
          <a:bodyPr/>
          <a:lstStyle/>
          <a:p>
            <a:r>
              <a:rPr lang="en-US"/>
              <a:t>bubble sort</a:t>
            </a:r>
          </a:p>
        </p:txBody>
      </p:sp>
    </p:spTree>
    <p:extLst>
      <p:ext uri="{BB962C8B-B14F-4D97-AF65-F5344CB8AC3E}">
        <p14:creationId xmlns:p14="http://schemas.microsoft.com/office/powerpoint/2010/main" val="38489156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5A476-49D1-7AB4-46E7-668C14B3714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4D5F7F6-909C-48B8-FF04-03EDF3DB48FD}"/>
              </a:ext>
            </a:extLst>
          </p:cNvPr>
          <p:cNvSpPr>
            <a:spLocks noGrp="1"/>
          </p:cNvSpPr>
          <p:nvPr>
            <p:ph type="title"/>
          </p:nvPr>
        </p:nvSpPr>
        <p:spPr/>
        <p:txBody>
          <a:bodyPr/>
          <a:lstStyle/>
          <a:p>
            <a:r>
              <a:rPr lang="en-US"/>
              <a:t>what does this print?</a:t>
            </a:r>
          </a:p>
        </p:txBody>
      </p:sp>
    </p:spTree>
    <p:extLst>
      <p:ext uri="{BB962C8B-B14F-4D97-AF65-F5344CB8AC3E}">
        <p14:creationId xmlns:p14="http://schemas.microsoft.com/office/powerpoint/2010/main" val="28915963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7B986-3CC6-FBE7-39B4-419A37111B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FE8A494-E3CB-DA5B-35AB-1815DF91EE8D}"/>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A718B19D-C804-8E0A-AEC8-DB91AEF5B523}"/>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39545557-D195-E4C6-10D7-FF80FF2D32BB}"/>
              </a:ext>
            </a:extLst>
          </p:cNvPr>
          <p:cNvSpPr txBox="1"/>
          <p:nvPr/>
        </p:nvSpPr>
        <p:spPr>
          <a:xfrm>
            <a:off x="457200" y="1390834"/>
            <a:ext cx="8229600" cy="355481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class Main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public static void main(String[] arguments)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int[] array = { 2, 4, 1, 6, 0, 3, 5 };</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boolean arrayIsSorted;</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r>
              <a:rPr lang="en-US" sz="900" b="1">
                <a:solidFill>
                  <a:srgbClr val="007B00"/>
                </a:solidFill>
                <a:latin typeface="Consolas" panose="020B0609020204030204" pitchFamily="49" charset="0"/>
                <a:cs typeface="Consolas" panose="020B0609020204030204" pitchFamily="49" charset="0"/>
              </a:rPr>
              <a:t>// swap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while (!arrayIsSorted);</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PRINT(array);</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3164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9DB4D-3326-3D31-E6C2-E9B950BE4EA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AF9EBFA-F961-9480-2774-C9F7E0A412AD}"/>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E7C53DEA-988D-E2F9-FA81-9F5558BEC856}"/>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B7FB6693-239F-32C5-8684-AA49429F701B}"/>
              </a:ext>
            </a:extLst>
          </p:cNvPr>
          <p:cNvSpPr txBox="1"/>
          <p:nvPr/>
        </p:nvSpPr>
        <p:spPr>
          <a:xfrm>
            <a:off x="457200" y="1390834"/>
            <a:ext cx="8229600" cy="3410164"/>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400">
                <a:latin typeface="Consolas" panose="020B0609020204030204" pitchFamily="49" charset="0"/>
                <a:cs typeface="Consolas" panose="020B0609020204030204" pitchFamily="49" charset="0"/>
              </a:rPr>
              <a:t>        </a:t>
            </a:r>
            <a:r>
              <a:rPr lang="en-US" sz="1400" b="1">
                <a:latin typeface="Consolas" panose="020B0609020204030204" pitchFamily="49" charset="0"/>
                <a:cs typeface="Consolas" panose="020B0609020204030204" pitchFamily="49" charset="0"/>
              </a:rPr>
              <a:t>boolean arrayIsSorted;</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r>
              <a:rPr lang="en-US" sz="1400" b="1">
                <a:solidFill>
                  <a:srgbClr val="007B00"/>
                </a:solidFill>
                <a:latin typeface="Consolas" panose="020B0609020204030204" pitchFamily="49" charset="0"/>
                <a:cs typeface="Consolas" panose="020B0609020204030204" pitchFamily="49" charset="0"/>
              </a:rPr>
              <a:t>// swap</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 while (!arrayIsSorted);</a:t>
            </a:r>
          </a:p>
        </p:txBody>
      </p:sp>
    </p:spTree>
    <p:extLst>
      <p:ext uri="{BB962C8B-B14F-4D97-AF65-F5344CB8AC3E}">
        <p14:creationId xmlns:p14="http://schemas.microsoft.com/office/powerpoint/2010/main" val="65097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C5A97-B436-BE7C-00C5-838C75267F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09A690-12CE-DF21-2717-04B8031269C2}"/>
              </a:ext>
            </a:extLst>
          </p:cNvPr>
          <p:cNvSpPr>
            <a:spLocks noGrp="1"/>
          </p:cNvSpPr>
          <p:nvPr>
            <p:ph type="title"/>
          </p:nvPr>
        </p:nvSpPr>
        <p:spPr/>
        <p:txBody>
          <a:bodyPr/>
          <a:lstStyle/>
          <a:p>
            <a:r>
              <a:rPr lang="en-US"/>
              <a:t>big O</a:t>
            </a:r>
          </a:p>
        </p:txBody>
      </p:sp>
    </p:spTree>
    <p:extLst>
      <p:ext uri="{BB962C8B-B14F-4D97-AF65-F5344CB8AC3E}">
        <p14:creationId xmlns:p14="http://schemas.microsoft.com/office/powerpoint/2010/main" val="219076340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F9F19-E636-15A1-0029-C8C81065A73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AF709C4-FA49-0848-3F78-77602FAA39D7}"/>
              </a:ext>
            </a:extLst>
          </p:cNvPr>
          <p:cNvSpPr>
            <a:spLocks noGrp="1"/>
          </p:cNvSpPr>
          <p:nvPr>
            <p:ph type="title"/>
          </p:nvPr>
        </p:nvSpPr>
        <p:spPr/>
        <p:txBody>
          <a:bodyPr/>
          <a:lstStyle/>
          <a:p>
            <a:r>
              <a:rPr lang="en-US"/>
              <a:t>big O (math)</a:t>
            </a:r>
          </a:p>
        </p:txBody>
      </p:sp>
    </p:spTree>
    <p:extLst>
      <p:ext uri="{BB962C8B-B14F-4D97-AF65-F5344CB8AC3E}">
        <p14:creationId xmlns:p14="http://schemas.microsoft.com/office/powerpoint/2010/main" val="194501208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2A741-DAB9-2E71-06EF-D94DEC02781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4074250-4A10-6271-E8EF-F466EAF29608}"/>
              </a:ext>
            </a:extLst>
          </p:cNvPr>
          <p:cNvSpPr>
            <a:spLocks noGrp="1"/>
          </p:cNvSpPr>
          <p:nvPr>
            <p:ph type="title"/>
          </p:nvPr>
        </p:nvSpPr>
        <p:spPr/>
        <p:txBody>
          <a:bodyPr/>
          <a:lstStyle/>
          <a:p>
            <a:r>
              <a:rPr lang="en-US"/>
              <a:t>big O (1/2)</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D45452EA-FA0A-104B-999D-351D3AFE26D4}"/>
                  </a:ext>
                </a:extLst>
              </p:cNvPr>
              <p:cNvSpPr>
                <a:spLocks noGrp="1"/>
              </p:cNvSpPr>
              <p:nvPr>
                <p:ph sz="quarter" idx="10"/>
              </p:nvPr>
            </p:nvSpPr>
            <p:spPr/>
            <p:txBody>
              <a:bodyPr/>
              <a:lstStyle/>
              <a:p>
                <a:r>
                  <a:rPr lang="en-US" b="1"/>
                  <a:t>big O </a:t>
                </a:r>
                <a:r>
                  <a:rPr lang="en-US"/>
                  <a:t>describes a function’s “limiting behavior”</a:t>
                </a:r>
              </a:p>
              <a:p>
                <a:pPr lvl="1"/>
                <a:r>
                  <a:rPr lang="en-US"/>
                  <a:t>to find a mathematical function’s big O notation...</a:t>
                </a:r>
              </a:p>
              <a:p>
                <a:pPr lvl="2"/>
                <a:r>
                  <a:rPr lang="en-US"/>
                  <a:t>1. throw away the coefficients</a:t>
                </a:r>
              </a:p>
              <a:p>
                <a:pPr lvl="2"/>
                <a:r>
                  <a:rPr lang="en-US"/>
                  <a:t>2. find the fastest growing term</a:t>
                </a:r>
              </a:p>
              <a:p>
                <a:pPr lvl="2"/>
                <a:r>
                  <a:rPr lang="en-US"/>
                  <a:t>3. the function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oMath>
                </a14:m>
                <a:r>
                  <a:rPr lang="en-US"/>
                  <a:t>FASTEST_GROWING_TERM</a:t>
                </a:r>
                <a14:m>
                  <m:oMath xmlns:m="http://schemas.openxmlformats.org/officeDocument/2006/math">
                    <m:r>
                      <a:rPr lang="en-US" b="0" i="0" smtClean="0">
                        <a:latin typeface="Cambria Math" panose="02040503050406030204" pitchFamily="18" charset="0"/>
                      </a:rPr>
                      <m:t>)</m:t>
                    </m:r>
                  </m:oMath>
                </a14:m>
                <a:r>
                  <a:rPr lang="en-US"/>
                  <a:t> </a:t>
                </a:r>
              </a:p>
              <a:p>
                <a:pPr marL="342886" lvl="1" indent="0">
                  <a:buNone/>
                </a:pPr>
                <a:endParaRPr lang="en-US"/>
              </a:p>
              <a:p>
                <a:pPr lvl="1"/>
                <a:r>
                  <a:rPr lang="en-US" b="1"/>
                  <a:t>e.g.,</a:t>
                </a:r>
                <a:r>
                  <a:rPr lang="en-US"/>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0" smtClean="0">
                        <a:latin typeface="Cambria Math" panose="02040503050406030204" pitchFamily="18" charset="0"/>
                      </a:rPr>
                      <m:t>=</m:t>
                    </m:r>
                    <m:r>
                      <a:rPr lang="en-US" i="1">
                        <a:latin typeface="Cambria Math" panose="02040503050406030204" pitchFamily="18" charset="0"/>
                      </a:rPr>
                      <m:t>7</m:t>
                    </m:r>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+100</m:t>
                    </m:r>
                    <m:r>
                      <a:rPr lang="en-US" b="0" i="1" smtClean="0">
                        <a:latin typeface="Cambria Math" panose="02040503050406030204" pitchFamily="18" charset="0"/>
                      </a:rPr>
                      <m:t>𝑛</m:t>
                    </m:r>
                    <m:r>
                      <a:rPr lang="en-US" b="0" i="1" smtClean="0">
                        <a:latin typeface="Cambria Math" panose="02040503050406030204" pitchFamily="18" charset="0"/>
                      </a:rPr>
                      <m:t>+4732</m:t>
                    </m:r>
                  </m:oMath>
                </a14:m>
                <a:endParaRPr lang="en-US" b="0" i="1">
                  <a:latin typeface="Cambria Math" panose="02040503050406030204" pitchFamily="18" charset="0"/>
                </a:endParaRPr>
              </a:p>
              <a:p>
                <a:pPr lvl="2"/>
                <a:r>
                  <a:rPr lang="en-US"/>
                  <a:t>1. throw away coefficients to get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0"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oMath>
                </a14:m>
                <a:endParaRPr lang="en-US" b="0" i="1">
                  <a:latin typeface="Cambria Math" panose="02040503050406030204" pitchFamily="18" charset="0"/>
                </a:endParaRPr>
              </a:p>
              <a:p>
                <a:pPr lvl="2"/>
                <a:r>
                  <a:rPr lang="en-US" b="0"/>
                  <a:t>2. fastest growing term is</a:t>
                </a:r>
                <a:r>
                  <a:rPr lang="en-US"/>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endParaRPr lang="en-US" i="1">
                  <a:latin typeface="Cambria Math" panose="02040503050406030204" pitchFamily="18" charset="0"/>
                </a:endParaRPr>
              </a:p>
              <a:p>
                <a:pPr lvl="2"/>
                <a:r>
                  <a:rPr lang="en-US"/>
                  <a:t>3.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b="0"/>
                  <a:t>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r>
                      <a:rPr lang="en-US" b="0" i="1" smtClean="0">
                        <a:latin typeface="Cambria Math" panose="02040503050406030204" pitchFamily="18" charset="0"/>
                      </a:rPr>
                      <m:t>)</m:t>
                    </m:r>
                  </m:oMath>
                </a14:m>
                <a:endParaRPr lang="en-US"/>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296567134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158A5-0240-EA67-350A-246FAA5AB83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F3BD9E3-0C9A-0EBF-817C-278455D3A649}"/>
              </a:ext>
            </a:extLst>
          </p:cNvPr>
          <p:cNvSpPr>
            <a:spLocks noGrp="1"/>
          </p:cNvSpPr>
          <p:nvPr>
            <p:ph type="title"/>
          </p:nvPr>
        </p:nvSpPr>
        <p:spPr/>
        <p:txBody>
          <a:bodyPr/>
          <a:lstStyle/>
          <a:p>
            <a:r>
              <a:rPr lang="en-US"/>
              <a:t>big O (2/2)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87575C34-FDDA-31FD-E5FA-83CA029F66CE}"/>
                  </a:ext>
                </a:extLst>
              </p:cNvPr>
              <p:cNvSpPr>
                <a:spLocks noGrp="1"/>
              </p:cNvSpPr>
              <p:nvPr>
                <p:ph sz="quarter" idx="10"/>
              </p:nvPr>
            </p:nvSpPr>
            <p:spPr/>
            <p:txBody>
              <a:bodyPr>
                <a:noAutofit/>
              </a:bodyPr>
              <a:lstStyle/>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77</m:t>
                    </m:r>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i="1">
                    <a:latin typeface="Cambria Math" panose="02040503050406030204" pitchFamily="18" charset="0"/>
                  </a:rPr>
                  <a:t> </a:t>
                </a:r>
                <a:r>
                  <a:rPr lang="en-US" sz="1400"/>
                  <a:t>in big O notation?</a:t>
                </a:r>
                <a:r>
                  <a:rPr lang="en-US" sz="1400">
                    <a:latin typeface="Cambria Math" panose="02040503050406030204" pitchFamily="18" charset="0"/>
                  </a:rPr>
                  <a:t> </a:t>
                </a:r>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a:solidFill>
                      <a:schemeClr val="accent5"/>
                    </a:solidFill>
                  </a:rPr>
                  <a:t>		🧪 </a:t>
                </a:r>
                <a:r>
                  <a:rPr lang="en-US" sz="1400">
                    <a:solidFill>
                      <a:schemeClr val="accent4"/>
                    </a:solidFill>
                  </a:rPr>
                  <a:t>is this true?</a:t>
                </a:r>
                <a:endParaRPr lang="en-US" sz="1400" i="1">
                  <a:solidFill>
                    <a:schemeClr val="accent5"/>
                  </a:solidFill>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r>
                      <a:rPr lang="en-US" sz="1400" i="1">
                        <a:latin typeface="Cambria Math" panose="02040503050406030204" pitchFamily="18" charset="0"/>
                      </a:rPr>
                      <m:t>)</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100</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r>
                  <a:rPr lang="en-US" sz="1400">
                    <a:solidFill>
                      <a:schemeClr val="accent6"/>
                    </a:solidFill>
                  </a:rPr>
                  <a:t>		🧠</a:t>
                </a:r>
                <a:r>
                  <a:rPr lang="en-US" sz="1400">
                    <a:solidFill>
                      <a:schemeClr val="accent5"/>
                    </a:solidFill>
                  </a:rPr>
                  <a:t> </a:t>
                </a:r>
                <a:r>
                  <a:rPr lang="en-US" sz="1400">
                    <a:solidFill>
                      <a:srgbClr val="FF6DC6"/>
                    </a:solidFill>
                  </a:rPr>
                  <a:t>what does this </a:t>
                </a:r>
                <a:r>
                  <a:rPr lang="en-US" sz="1400" i="1">
                    <a:solidFill>
                      <a:srgbClr val="FF6DC6"/>
                    </a:solidFill>
                  </a:rPr>
                  <a:t>mean</a:t>
                </a:r>
                <a:r>
                  <a:rPr lang="en-US" sz="1400">
                    <a:solidFill>
                      <a:srgbClr val="FF6DC6"/>
                    </a:solidFill>
                  </a:rPr>
                  <a:t>?</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(1)</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oMath>
                </a14:m>
                <a:r>
                  <a:rPr lang="en-US" sz="1400"/>
                  <a:t>	</a:t>
                </a:r>
                <a:r>
                  <a:rPr lang="en-US" sz="1400">
                    <a:solidFill>
                      <a:schemeClr val="accent5"/>
                    </a:solidFill>
                  </a:rPr>
                  <a:t>	🧪 </a:t>
                </a:r>
                <a:r>
                  <a:rPr lang="en-US" sz="1400">
                    <a:solidFill>
                      <a:schemeClr val="accent4"/>
                    </a:solidFill>
                  </a:rPr>
                  <a:t>is this true?</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a:p>
              <a:p>
                <a:pPr lvl="2"/>
                <a:endParaRPr lang="en-US" sz="1400">
                  <a:solidFill>
                    <a:schemeClr val="accent5"/>
                  </a:solidFill>
                </a:endParaRPr>
              </a:p>
              <a:p>
                <a:pPr lvl="2"/>
                <a:endParaRPr lang="en-US" sz="1400">
                  <a:solidFill>
                    <a:schemeClr val="accent5"/>
                  </a:solidFill>
                </a:endParaRPr>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t="-29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6108A8B7-F877-EB2C-E5A2-B8115C69FB7B}"/>
              </a:ext>
            </a:extLst>
          </p:cNvPr>
          <p:cNvPicPr>
            <a:picLocks noChangeAspect="1"/>
          </p:cNvPicPr>
          <p:nvPr/>
        </p:nvPicPr>
        <p:blipFill>
          <a:blip r:embed="rId4"/>
          <a:stretch>
            <a:fillRect/>
          </a:stretch>
        </p:blipFill>
        <p:spPr>
          <a:xfrm>
            <a:off x="4873486" y="1279215"/>
            <a:ext cx="3654287" cy="699162"/>
          </a:xfrm>
          <a:prstGeom prst="rect">
            <a:avLst/>
          </a:prstGeom>
          <a:ln>
            <a:solidFill>
              <a:schemeClr val="tx1"/>
            </a:solidFill>
          </a:ln>
        </p:spPr>
      </p:pic>
    </p:spTree>
    <p:extLst>
      <p:ext uri="{BB962C8B-B14F-4D97-AF65-F5344CB8AC3E}">
        <p14:creationId xmlns:p14="http://schemas.microsoft.com/office/powerpoint/2010/main" val="89527540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3D1409-2169-F7C1-A9B5-E291CB03DCC2}"/>
              </a:ext>
            </a:extLst>
          </p:cNvPr>
          <p:cNvSpPr>
            <a:spLocks noGrp="1"/>
          </p:cNvSpPr>
          <p:nvPr>
            <p:ph type="title"/>
          </p:nvPr>
        </p:nvSpPr>
        <p:spPr/>
        <p:txBody>
          <a:bodyPr/>
          <a:lstStyle/>
          <a:p>
            <a:r>
              <a:rPr lang="en-US"/>
              <a:t>logarithmic growth</a:t>
            </a:r>
            <a:br>
              <a:rPr lang="en-US"/>
            </a:br>
            <a:r>
              <a:rPr lang="en-US"/>
              <a:t>is the inverse of exponential growth</a:t>
            </a:r>
          </a:p>
        </p:txBody>
      </p:sp>
    </p:spTree>
    <p:extLst>
      <p:ext uri="{BB962C8B-B14F-4D97-AF65-F5344CB8AC3E}">
        <p14:creationId xmlns:p14="http://schemas.microsoft.com/office/powerpoint/2010/main" val="127980539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endParaRPr lang="en-US"/>
          </a:p>
        </p:txBody>
      </p:sp>
      <p:sp>
        <p:nvSpPr>
          <p:cNvPr id="2" name="TextBox 1">
            <a:extLst>
              <a:ext uri="{FF2B5EF4-FFF2-40B4-BE49-F238E27FC236}">
                <a16:creationId xmlns:a16="http://schemas.microsoft.com/office/drawing/2014/main" id="{5839227A-B1F4-E3D8-DD8C-EE25DB384A82}"/>
              </a:ext>
            </a:extLst>
          </p:cNvPr>
          <p:cNvSpPr txBox="1"/>
          <p:nvPr/>
        </p:nvSpPr>
        <p:spPr>
          <a:xfrm>
            <a:off x="376177" y="3967551"/>
            <a:ext cx="3256969" cy="584775"/>
          </a:xfrm>
          <a:prstGeom prst="rect">
            <a:avLst/>
          </a:prstGeom>
          <a:noFill/>
        </p:spPr>
        <p:txBody>
          <a:bodyPr wrap="square" rtlCol="0">
            <a:spAutoFit/>
          </a:bodyPr>
          <a:lstStyle/>
          <a:p>
            <a:r>
              <a:rPr lang="en-US" sz="3200">
                <a:solidFill>
                  <a:srgbClr val="F80B8D"/>
                </a:solidFill>
                <a:ea typeface="Segoe UI Emoji" panose="020B0502040204020203" pitchFamily="34" charset="0"/>
                <a:cs typeface="+mj-cs"/>
              </a:rPr>
              <a:t>🧠 </a:t>
            </a:r>
            <a:r>
              <a:rPr lang="en-US" sz="3200">
                <a:solidFill>
                  <a:srgbClr val="F80B8D"/>
                </a:solidFill>
              </a:rPr>
              <a:t>solve for x.</a:t>
            </a:r>
          </a:p>
        </p:txBody>
      </p:sp>
    </p:spTree>
    <p:extLst>
      <p:ext uri="{BB962C8B-B14F-4D97-AF65-F5344CB8AC3E}">
        <p14:creationId xmlns:p14="http://schemas.microsoft.com/office/powerpoint/2010/main" val="203737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spTree>
    <p:extLst>
      <p:ext uri="{BB962C8B-B14F-4D97-AF65-F5344CB8AC3E}">
        <p14:creationId xmlns:p14="http://schemas.microsoft.com/office/powerpoint/2010/main" val="84570318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a:off x="2419029" y="0"/>
            <a:ext cx="2469752" cy="2571750"/>
            <a:chOff x="3449175" y="-184666"/>
            <a:chExt cx="2523362" cy="2627574"/>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a:off x="5706319" y="1145895"/>
              <a:ext cx="266218" cy="369332"/>
            </a:xfrm>
            <a:prstGeom prst="rect">
              <a:avLst/>
            </a:prstGeom>
            <a:noFill/>
          </p:spPr>
          <p:txBody>
            <a:bodyPr wrap="square" rtlCol="0">
              <a:spAutoFit/>
            </a:bodyPr>
            <a:lstStyle/>
            <a:p>
              <a:r>
                <a:rPr lang="en-US"/>
                <a:t>x</a:t>
              </a:r>
            </a:p>
          </p:txBody>
        </p:sp>
        <p:sp>
          <p:nvSpPr>
            <p:cNvPr id="8" name="TextBox 7">
              <a:extLst>
                <a:ext uri="{FF2B5EF4-FFF2-40B4-BE49-F238E27FC236}">
                  <a16:creationId xmlns:a16="http://schemas.microsoft.com/office/drawing/2014/main" id="{2C46B3FD-496A-99FC-9E5A-E8326BEEB4A1}"/>
                </a:ext>
              </a:extLst>
            </p:cNvPr>
            <p:cNvSpPr txBox="1"/>
            <p:nvPr/>
          </p:nvSpPr>
          <p:spPr>
            <a:xfrm>
              <a:off x="4438890" y="-184666"/>
              <a:ext cx="266218" cy="369332"/>
            </a:xfrm>
            <a:prstGeom prst="rect">
              <a:avLst/>
            </a:prstGeom>
            <a:noFill/>
          </p:spPr>
          <p:txBody>
            <a:bodyPr wrap="square" rtlCol="0">
              <a:spAutoFit/>
            </a:bodyPr>
            <a:lstStyle/>
            <a:p>
              <a:r>
                <a:rPr lang="en-US"/>
                <a:t>y</a:t>
              </a:r>
            </a:p>
          </p:txBody>
        </p:sp>
      </p:grpSp>
    </p:spTree>
    <p:extLst>
      <p:ext uri="{BB962C8B-B14F-4D97-AF65-F5344CB8AC3E}">
        <p14:creationId xmlns:p14="http://schemas.microsoft.com/office/powerpoint/2010/main" val="25926873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12185-DC4C-506A-A2F6-AD9E6DAEFA8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5B812E5-97D8-CB8A-4601-133E5BE32EB7}"/>
              </a:ext>
            </a:extLst>
          </p:cNvPr>
          <p:cNvSpPr>
            <a:spLocks noGrp="1"/>
          </p:cNvSpPr>
          <p:nvPr>
            <p:ph type="title"/>
          </p:nvPr>
        </p:nvSpPr>
        <p:spPr/>
        <p:txBody>
          <a:bodyPr/>
          <a:lstStyle/>
          <a:p>
            <a:pPr algn="l"/>
            <a:r>
              <a:rPr lang="en-US" sz="2800">
                <a:effectLst/>
                <a:latin typeface="Menlo" panose="020B0609030804020204" pitchFamily="49" charset="0"/>
              </a:rPr>
              <a:t>Stack&lt;Integer&gt; </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 = </a:t>
            </a:r>
            <a:r>
              <a:rPr lang="en-US" sz="2800" b="1">
                <a:solidFill>
                  <a:srgbClr val="7F0055"/>
                </a:solidFill>
                <a:effectLst/>
                <a:latin typeface="Menlo" panose="020B0609030804020204" pitchFamily="49" charset="0"/>
              </a:rPr>
              <a:t>new</a:t>
            </a:r>
            <a:r>
              <a:rPr lang="en-US" sz="2800">
                <a:effectLst/>
                <a:latin typeface="Menlo" panose="020B0609030804020204" pitchFamily="49" charset="0"/>
              </a:rPr>
              <a:t> Stack&lt;&gt;();</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.push(2);</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.push(3);</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.push(4);</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.push(5);</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.pop());</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.peek());</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.size());</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a:t>
            </a:r>
          </a:p>
        </p:txBody>
      </p:sp>
    </p:spTree>
    <p:extLst>
      <p:ext uri="{BB962C8B-B14F-4D97-AF65-F5344CB8AC3E}">
        <p14:creationId xmlns:p14="http://schemas.microsoft.com/office/powerpoint/2010/main" val="2860673682"/>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rot="5400000" flipH="1">
            <a:off x="3166570" y="1921994"/>
            <a:ext cx="3160017" cy="3193799"/>
            <a:chOff x="3449175" y="-131568"/>
            <a:chExt cx="2577081" cy="2574476"/>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rot="5400000">
              <a:off x="5707859" y="1143732"/>
              <a:ext cx="263136" cy="373658"/>
            </a:xfrm>
            <a:prstGeom prst="rect">
              <a:avLst/>
            </a:prstGeom>
            <a:noFill/>
          </p:spPr>
          <p:txBody>
            <a:bodyPr wrap="square" rtlCol="0">
              <a:spAutoFit/>
            </a:bodyPr>
            <a:lstStyle/>
            <a:p>
              <a:r>
                <a:rPr lang="en-US"/>
                <a:t>x</a:t>
              </a:r>
            </a:p>
          </p:txBody>
        </p:sp>
        <p:sp>
          <p:nvSpPr>
            <p:cNvPr id="8" name="TextBox 7">
              <a:extLst>
                <a:ext uri="{FF2B5EF4-FFF2-40B4-BE49-F238E27FC236}">
                  <a16:creationId xmlns:a16="http://schemas.microsoft.com/office/drawing/2014/main" id="{2C46B3FD-496A-99FC-9E5A-E8326BEEB4A1}"/>
                </a:ext>
              </a:extLst>
            </p:cNvPr>
            <p:cNvSpPr txBox="1"/>
            <p:nvPr/>
          </p:nvSpPr>
          <p:spPr>
            <a:xfrm rot="5400000">
              <a:off x="4440431" y="-186829"/>
              <a:ext cx="263136" cy="373658"/>
            </a:xfrm>
            <a:prstGeom prst="rect">
              <a:avLst/>
            </a:prstGeom>
            <a:noFill/>
          </p:spPr>
          <p:txBody>
            <a:bodyPr wrap="square" rtlCol="0">
              <a:spAutoFit/>
            </a:bodyPr>
            <a:lstStyle/>
            <a:p>
              <a:r>
                <a:rPr lang="en-US"/>
                <a:t>y</a:t>
              </a:r>
            </a:p>
          </p:txBody>
        </p:sp>
      </p:grpSp>
    </p:spTree>
    <p:extLst>
      <p:ext uri="{BB962C8B-B14F-4D97-AF65-F5344CB8AC3E}">
        <p14:creationId xmlns:p14="http://schemas.microsoft.com/office/powerpoint/2010/main" val="3655345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D8AB0-8AE5-EB55-1B94-E443E1BD6E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1419F1-75CB-EDA7-31E2-31D4B1D35C6D}"/>
              </a:ext>
            </a:extLst>
          </p:cNvPr>
          <p:cNvSpPr>
            <a:spLocks noGrp="1"/>
          </p:cNvSpPr>
          <p:nvPr>
            <p:ph type="title"/>
          </p:nvPr>
        </p:nvSpPr>
        <p:spPr/>
        <p:txBody>
          <a:bodyPr/>
          <a:lstStyle/>
          <a:p>
            <a:r>
              <a:rPr lang="en-US"/>
              <a:t>big O runtime (arrays)</a:t>
            </a:r>
          </a:p>
        </p:txBody>
      </p:sp>
    </p:spTree>
    <p:extLst>
      <p:ext uri="{BB962C8B-B14F-4D97-AF65-F5344CB8AC3E}">
        <p14:creationId xmlns:p14="http://schemas.microsoft.com/office/powerpoint/2010/main" val="223514489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E32F4-4D90-BCBF-F4C7-36808D95DFC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6237B3-08D2-EAEA-DB2F-9B879BE073E4}"/>
              </a:ext>
            </a:extLst>
          </p:cNvPr>
          <p:cNvSpPr>
            <a:spLocks noGrp="1"/>
          </p:cNvSpPr>
          <p:nvPr>
            <p:ph type="title"/>
          </p:nvPr>
        </p:nvSpPr>
        <p:spPr>
          <a:xfrm>
            <a:off x="457200" y="254916"/>
            <a:ext cx="8229600" cy="667168"/>
          </a:xfrm>
        </p:spPr>
        <p:txBody>
          <a:bodyPr>
            <a:normAutofit/>
          </a:bodyPr>
          <a:lstStyle/>
          <a:p>
            <a:r>
              <a:rPr lang="en-US"/>
              <a:t>runtime of array operations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CD5786E-3801-3C97-892B-92C9E67ADC99}"/>
                  </a:ext>
                </a:extLst>
              </p:cNvPr>
              <p:cNvSpPr>
                <a:spLocks noGrp="1"/>
              </p:cNvSpPr>
              <p:nvPr>
                <p:ph sz="quarter" idx="10"/>
              </p:nvPr>
            </p:nvSpPr>
            <p:spPr>
              <a:xfrm>
                <a:off x="457200" y="963337"/>
                <a:ext cx="8229600" cy="4080271"/>
              </a:xfrm>
            </p:spPr>
            <p:txBody>
              <a:bodyPr/>
              <a:lstStyle/>
              <a:p>
                <a:r>
                  <a:rPr lang="en-US"/>
                  <a:t>arrays are fast!</a:t>
                </a:r>
              </a:p>
              <a:p>
                <a:pPr lvl="1"/>
                <a:r>
                  <a:rPr lang="en-US"/>
                  <a:t>⏱️ creating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m:t>
                    </m:r>
                    <m:r>
                      <a:rPr lang="en-US" b="0" i="1" smtClean="0">
                        <a:latin typeface="Cambria Math" panose="02040503050406030204" pitchFamily="18" charset="0"/>
                      </a:rPr>
                      <m:t>𝑛</m:t>
                    </m:r>
                    <m:r>
                      <a:rPr lang="en-US" i="1" smtClean="0">
                        <a:latin typeface="Cambria Math" panose="02040503050406030204" pitchFamily="18" charset="0"/>
                      </a:rPr>
                      <m:t>)</m:t>
                    </m:r>
                  </m:oMath>
                </a14:m>
                <a:r>
                  <a:rPr lang="en-US"/>
                  <a:t> time, where </a:t>
                </a:r>
                <a14:m>
                  <m:oMath xmlns:m="http://schemas.openxmlformats.org/officeDocument/2006/math">
                    <m:r>
                      <a:rPr lang="en-US" i="1">
                        <a:latin typeface="Cambria Math" panose="02040503050406030204" pitchFamily="18" charset="0"/>
                      </a:rPr>
                      <m:t>𝑛</m:t>
                    </m:r>
                  </m:oMath>
                </a14:m>
                <a:r>
                  <a:rPr lang="en-US"/>
                  <a:t> is the length of the array</a:t>
                </a:r>
              </a:p>
              <a:p>
                <a:pPr lvl="1"/>
                <a:r>
                  <a:rPr lang="en-US"/>
                  <a:t>⏱️ getting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pPr lvl="1"/>
                <a:r>
                  <a:rPr lang="en-US"/>
                  <a:t>⏱️ setting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endParaRPr lang="en-US"/>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332879916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9884D-87A4-99BF-930A-7439618C83E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E3B2858-24F1-5AAB-10FB-1EF925C6ADDB}"/>
              </a:ext>
            </a:extLst>
          </p:cNvPr>
          <p:cNvSpPr>
            <a:spLocks noGrp="1"/>
          </p:cNvSpPr>
          <p:nvPr>
            <p:ph type="title"/>
          </p:nvPr>
        </p:nvSpPr>
        <p:spPr>
          <a:xfrm>
            <a:off x="457200" y="254916"/>
            <a:ext cx="8229600" cy="667168"/>
          </a:xfrm>
        </p:spPr>
        <p:txBody>
          <a:bodyPr>
            <a:normAutofit/>
          </a:bodyPr>
          <a:lstStyle/>
          <a:p>
            <a:r>
              <a:rPr lang="en-US"/>
              <a:t>accessing an array "under the hood"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4E1DA89-5280-5291-0D2A-AEF23562B53A}"/>
                  </a:ext>
                </a:extLst>
              </p:cNvPr>
              <p:cNvSpPr>
                <a:spLocks noGrp="1"/>
              </p:cNvSpPr>
              <p:nvPr>
                <p:ph sz="quarter" idx="10"/>
              </p:nvPr>
            </p:nvSpPr>
            <p:spPr>
              <a:xfrm>
                <a:off x="457200" y="963337"/>
                <a:ext cx="8229600" cy="4080271"/>
              </a:xfrm>
            </p:spPr>
            <p:txBody>
              <a:bodyPr>
                <a:normAutofit/>
              </a:bodyPr>
              <a:lstStyle/>
              <a:p>
                <a:r>
                  <a:rPr lang="en-US">
                    <a:ea typeface="Segoe UI Emoji" panose="020B0502040204020203" pitchFamily="34" charset="0"/>
                  </a:rPr>
                  <a:t>how Java does </a:t>
                </a:r>
                <a:r>
                  <a:rPr lang="en-US">
                    <a:latin typeface="Consolas"/>
                    <a:ea typeface="Segoe UI Emoji" panose="020B0502040204020203" pitchFamily="34" charset="0"/>
                  </a:rPr>
                  <a:t>array[</a:t>
                </a:r>
                <a:r>
                  <a:rPr lang="en-US">
                    <a:solidFill>
                      <a:srgbClr val="0CB5B5"/>
                    </a:solidFill>
                    <a:latin typeface="Consolas"/>
                  </a:rPr>
                  <a:t>4</a:t>
                </a:r>
                <a:r>
                  <a:rPr lang="en-US">
                    <a:latin typeface="Consolas"/>
                    <a:ea typeface="Segoe UI Emoji" panose="020B0502040204020203" pitchFamily="34" charset="0"/>
                  </a:rPr>
                  <a:t>]</a:t>
                </a:r>
                <a:r>
                  <a:rPr lang="en-US">
                    <a:ea typeface="Segoe UI Emoji" panose="020B0502040204020203" pitchFamily="34" charset="0"/>
                  </a:rPr>
                  <a:t>, step-by-step:</a:t>
                </a:r>
                <a:endParaRPr lang="en-US"/>
              </a:p>
              <a:p>
                <a:pPr lvl="1"/>
                <a:r>
                  <a:rPr lang="en-US"/>
                  <a:t>start at the head (0-th element) of the array </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move over </a:t>
                </a:r>
                <a:r>
                  <a:rPr lang="en-US">
                    <a:solidFill>
                      <a:srgbClr val="0CB5B5"/>
                    </a:solidFill>
                    <a:latin typeface="Consolas"/>
                  </a:rPr>
                  <a:t>4</a:t>
                </a:r>
                <a:r>
                  <a:rPr lang="en-US">
                    <a:solidFill>
                      <a:srgbClr val="0CB5B5"/>
                    </a:solidFill>
                  </a:rPr>
                  <a:t> </a:t>
                </a:r>
                <a:r>
                  <a:rPr lang="en-US"/>
                  <a:t>slots (using an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"add")</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return the value of the element in that slot</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p>
              <a:p>
                <a:endParaRPr lang="en-US"/>
              </a:p>
              <a:p>
                <a:r>
                  <a:rPr lang="en-US"/>
                  <a:t>we can't actually see Java do this (it's too "low level")</a:t>
                </a:r>
              </a:p>
              <a:p>
                <a:pPr lvl="1"/>
                <a:r>
                  <a:rPr lang="en-US"/>
                  <a:t>but we *can* see C do it! (stay tuned 🙂)</a:t>
                </a:r>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58880991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D3CB3-6D00-915E-966F-127C2BD7857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0922DD6-0506-D75F-FB73-F6A33AD5139E}"/>
              </a:ext>
            </a:extLst>
          </p:cNvPr>
          <p:cNvSpPr>
            <a:spLocks noGrp="1"/>
          </p:cNvSpPr>
          <p:nvPr>
            <p:ph type="title"/>
          </p:nvPr>
        </p:nvSpPr>
        <p:spPr/>
        <p:txBody>
          <a:bodyPr/>
          <a:lstStyle/>
          <a:p>
            <a:r>
              <a:rPr lang="en-US"/>
              <a:t>big O runtime (code)</a:t>
            </a:r>
          </a:p>
        </p:txBody>
      </p:sp>
    </p:spTree>
    <p:extLst>
      <p:ext uri="{BB962C8B-B14F-4D97-AF65-F5344CB8AC3E}">
        <p14:creationId xmlns:p14="http://schemas.microsoft.com/office/powerpoint/2010/main" val="407733145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7B2D2-9908-4967-4BFB-FA29DA1FC5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B37170-2E0F-6C2F-C18E-A8766CF2E66F}"/>
              </a:ext>
            </a:extLst>
          </p:cNvPr>
          <p:cNvSpPr>
            <a:spLocks noGrp="1"/>
          </p:cNvSpPr>
          <p:nvPr>
            <p:ph type="title"/>
          </p:nvPr>
        </p:nvSpPr>
        <p:spPr/>
        <p:txBody>
          <a:bodyPr/>
          <a:lstStyle/>
          <a:p>
            <a:r>
              <a:rPr lang="en-US"/>
              <a:t>big-O runtime (1/3)</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84286F1-8C8F-7084-0874-4F5FF8AFFA28}"/>
                  </a:ext>
                </a:extLst>
              </p:cNvPr>
              <p:cNvSpPr>
                <a:spLocks noGrp="1"/>
              </p:cNvSpPr>
              <p:nvPr>
                <p:ph sz="quarter" idx="10"/>
              </p:nvPr>
            </p:nvSpPr>
            <p:spPr/>
            <p:txBody>
              <a:bodyPr/>
              <a:lstStyle/>
              <a:p>
                <a:r>
                  <a:rPr lang="en-US" b="1"/>
                  <a:t>big-O runtime</a:t>
                </a:r>
                <a:r>
                  <a:rPr lang="en-US"/>
                  <a:t> (</a:t>
                </a:r>
                <a:r>
                  <a:rPr lang="en-US" b="1"/>
                  <a:t>running time</a:t>
                </a:r>
                <a:r>
                  <a:rPr lang="en-US"/>
                  <a:t>, </a:t>
                </a:r>
                <a:r>
                  <a:rPr lang="en-US" b="1"/>
                  <a:t>time complexity</a:t>
                </a:r>
                <a:r>
                  <a:rPr lang="en-US"/>
                  <a:t>) gives us a big-picture idea of how long a function will take to run (execute, finish)</a:t>
                </a:r>
              </a:p>
              <a:p>
                <a:pPr lvl="1"/>
                <a:r>
                  <a:rPr lang="en-US"/>
                  <a:t>a function that operates on </a:t>
                </a:r>
                <a14:m>
                  <m:oMath xmlns:m="http://schemas.openxmlformats.org/officeDocument/2006/math">
                    <m:r>
                      <a:rPr lang="en-US" b="0" i="1" smtClean="0">
                        <a:latin typeface="Cambria Math" panose="02040503050406030204" pitchFamily="18" charset="0"/>
                      </a:rPr>
                      <m:t>𝑛</m:t>
                    </m:r>
                  </m:oMath>
                </a14:m>
                <a:r>
                  <a:rPr lang="en-US"/>
                  <a:t> </a:t>
                </a:r>
                <a:r>
                  <a:rPr lang="en-US" i="1"/>
                  <a:t>things, </a:t>
                </a:r>
                <a:r>
                  <a:rPr lang="en-US"/>
                  <a:t>could be...</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(1)</m:t>
                    </m:r>
                  </m:oMath>
                </a14:m>
                <a:r>
                  <a:rPr lang="en-US"/>
                  <a:t> (</a:t>
                </a:r>
                <a:r>
                  <a:rPr lang="en-US" b="1"/>
                  <a:t>constant time</a:t>
                </a:r>
                <a:r>
                  <a:rPr lang="en-US"/>
                  <a:t>)							😀 </a:t>
                </a:r>
                <a:r>
                  <a:rPr lang="en-US">
                    <a:solidFill>
                      <a:schemeClr val="accent2"/>
                    </a:solidFill>
                  </a:rPr>
                  <a:t>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𝑛</m:t>
                        </m:r>
                      </m:e>
                    </m:func>
                    <m:r>
                      <a:rPr lang="en-US" b="0" i="1" smtClean="0">
                        <a:latin typeface="Cambria Math" panose="02040503050406030204" pitchFamily="18" charset="0"/>
                      </a:rPr>
                      <m:t>)</m:t>
                    </m:r>
                  </m:oMath>
                </a14:m>
                <a:r>
                  <a:rPr lang="en-US"/>
                  <a:t> (</a:t>
                </a:r>
                <a:r>
                  <a:rPr lang="en-US" b="1"/>
                  <a:t>logarithmic time</a:t>
                </a:r>
                <a:r>
                  <a:rPr lang="en-US"/>
                  <a:t>, </a:t>
                </a:r>
                <a:r>
                  <a:rPr lang="en-US" b="1"/>
                  <a:t>log time</a:t>
                </a:r>
                <a:r>
                  <a:rPr lang="en-US"/>
                  <a:t>)		🙂</a:t>
                </a:r>
                <a:r>
                  <a:rPr lang="en-US">
                    <a:solidFill>
                      <a:schemeClr val="accent2"/>
                    </a:solidFill>
                  </a:rPr>
                  <a:t> 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a:t> (</a:t>
                </a:r>
                <a:r>
                  <a:rPr lang="en-US" b="1"/>
                  <a:t>linear time</a:t>
                </a:r>
                <a:r>
                  <a:rPr lang="en-US"/>
                  <a:t>)								😐 </a:t>
                </a:r>
                <a:r>
                  <a:rPr lang="en-US">
                    <a:solidFill>
                      <a:schemeClr val="accent2"/>
                    </a:solidFill>
                  </a:rPr>
                  <a:t>meh</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a:t> (</a:t>
                </a:r>
                <a:r>
                  <a:rPr lang="en-US" b="1"/>
                  <a:t>quadratic time</a:t>
                </a:r>
                <a:r>
                  <a:rPr lang="en-US"/>
                  <a:t>)							☹️ </a:t>
                </a:r>
                <a:r>
                  <a:rPr lang="en-US">
                    <a:solidFill>
                      <a:schemeClr val="accent2"/>
                    </a:solidFill>
                  </a:rPr>
                  <a:t>slow</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r>
                      <a:rPr lang="en-US" b="0" i="1" smtClean="0">
                        <a:latin typeface="Cambria Math" panose="02040503050406030204" pitchFamily="18" charset="0"/>
                      </a:rPr>
                      <m:t>)</m:t>
                    </m:r>
                  </m:oMath>
                </a14:m>
                <a:r>
                  <a:rPr lang="en-US"/>
                  <a:t> (</a:t>
                </a:r>
                <a:r>
                  <a:rPr lang="en-US" b="1"/>
                  <a:t>exponential time</a:t>
                </a:r>
                <a:r>
                  <a:rPr lang="en-US"/>
                  <a:t>)						😦</a:t>
                </a:r>
                <a:r>
                  <a:rPr lang="en-US">
                    <a:solidFill>
                      <a:schemeClr val="accent2"/>
                    </a:solidFill>
                  </a:rPr>
                  <a:t> SLOW</a:t>
                </a:r>
              </a:p>
              <a:p>
                <a:pPr lvl="2"/>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584286F1-8C8F-7084-0874-4F5FF8AFFA28}"/>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r="-309"/>
                </a:stretch>
              </a:blipFill>
            </p:spPr>
            <p:txBody>
              <a:bodyPr/>
              <a:lstStyle/>
              <a:p>
                <a:r>
                  <a:rPr lang="en-US">
                    <a:noFill/>
                  </a:rPr>
                  <a:t> </a:t>
                </a:r>
              </a:p>
            </p:txBody>
          </p:sp>
        </mc:Fallback>
      </mc:AlternateContent>
    </p:spTree>
    <p:extLst>
      <p:ext uri="{BB962C8B-B14F-4D97-AF65-F5344CB8AC3E}">
        <p14:creationId xmlns:p14="http://schemas.microsoft.com/office/powerpoint/2010/main" val="294370812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3C5EC-E4D4-505E-B7F3-39E6FC2CD99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9934278-1872-9D01-E66A-1DA00326D37D}"/>
              </a:ext>
            </a:extLst>
          </p:cNvPr>
          <p:cNvSpPr>
            <a:spLocks noGrp="1"/>
          </p:cNvSpPr>
          <p:nvPr>
            <p:ph type="title"/>
          </p:nvPr>
        </p:nvSpPr>
        <p:spPr/>
        <p:txBody>
          <a:bodyPr/>
          <a:lstStyle/>
          <a:p>
            <a:r>
              <a:rPr lang="en-US"/>
              <a:t>big O runtime (2/3)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70EDFE1D-7929-1B10-4007-F43E3F8F0EDE}"/>
                  </a:ext>
                </a:extLst>
              </p:cNvPr>
              <p:cNvSpPr>
                <a:spLocks noGrp="1"/>
              </p:cNvSpPr>
              <p:nvPr>
                <p:ph sz="quarter" idx="10"/>
              </p:nvPr>
            </p:nvSpPr>
            <p:spPr/>
            <p:txBody>
              <a:bodyPr/>
              <a:lstStyle/>
              <a:p>
                <a:r>
                  <a:rPr lang="en-US" b="1"/>
                  <a:t>big O runtime </a:t>
                </a:r>
                <a:r>
                  <a:rPr lang="en-US"/>
                  <a:t>is how much time it takes code to run (in the worst case)</a:t>
                </a:r>
              </a:p>
              <a:p>
                <a:pPr lvl="1"/>
                <a:r>
                  <a:rPr lang="en-US" b="1"/>
                  <a:t>time</a:t>
                </a:r>
                <a:r>
                  <a:rPr lang="en-US"/>
                  <a:t> is measured in the number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 </m:t>
                    </m:r>
                  </m:oMath>
                </a14:m>
                <a:r>
                  <a:rPr lang="en-US"/>
                  <a:t>(</a:t>
                </a:r>
                <a:r>
                  <a:rPr lang="en-US" b="1"/>
                  <a:t>constant time</a:t>
                </a:r>
                <a:r>
                  <a:rPr lang="en-US"/>
                  <a:t>) </a:t>
                </a:r>
                <a:r>
                  <a:rPr lang="en-US" b="1"/>
                  <a:t>operations</a:t>
                </a:r>
              </a:p>
              <a:p>
                <a:pPr lvl="1"/>
                <a:endParaRPr lang="en-US"/>
              </a:p>
              <a:p>
                <a:pPr lvl="1"/>
                <a:r>
                  <a:rPr lang="en-US"/>
                  <a:t>examples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t> operations:</a:t>
                </a:r>
              </a:p>
              <a:p>
                <a:pPr lvl="2"/>
                <a:r>
                  <a:rPr lang="en-US">
                    <a:latin typeface="Consolas" panose="020B0609020204030204" pitchFamily="49" charset="0"/>
                    <a:cs typeface="Consolas" panose="020B0609020204030204" pitchFamily="49" charset="0"/>
                  </a:rPr>
                  <a:t>a + b</a:t>
                </a:r>
              </a:p>
              <a:p>
                <a:pPr lvl="2"/>
                <a:r>
                  <a:rPr lang="en-US">
                    <a:latin typeface="Consolas" panose="020B0609020204030204" pitchFamily="49" charset="0"/>
                    <a:cs typeface="Consolas" panose="020B0609020204030204" pitchFamily="49" charset="0"/>
                  </a:rPr>
                  <a:t>c &amp;&amp; d</a:t>
                </a:r>
              </a:p>
              <a:p>
                <a:pPr lvl="2"/>
                <a:r>
                  <a:rPr lang="en-US">
                    <a:latin typeface="Consolas" panose="020B0609020204030204" pitchFamily="49" charset="0"/>
                    <a:cs typeface="Consolas" panose="020B0609020204030204" pitchFamily="49" charset="0"/>
                  </a:rPr>
                  <a:t>!e</a:t>
                </a:r>
              </a:p>
              <a:p>
                <a:pPr lvl="2"/>
                <a:r>
                  <a:rPr lang="en-US">
                    <a:latin typeface="Consolas" panose="020B0609020204030204" pitchFamily="49" charset="0"/>
                    <a:cs typeface="Consolas" panose="020B0609020204030204" pitchFamily="49" charset="0"/>
                  </a:rPr>
                  <a:t>f = g</a:t>
                </a:r>
              </a:p>
              <a:p>
                <a:pPr lvl="2"/>
                <a:r>
                  <a:rPr lang="en-US">
                    <a:latin typeface="Consolas" panose="020B0609020204030204" pitchFamily="49" charset="0"/>
                    <a:cs typeface="Consolas" panose="020B0609020204030204" pitchFamily="49" charset="0"/>
                  </a:rPr>
                  <a:t>a += b   </a:t>
                </a:r>
                <a:r>
                  <a:rPr lang="en-US">
                    <a:solidFill>
                      <a:srgbClr val="007B00"/>
                    </a:solidFill>
                    <a:latin typeface="Consolas" panose="020B0609020204030204" pitchFamily="49" charset="0"/>
                    <a:cs typeface="Consolas" panose="020B0609020204030204" pitchFamily="49" charset="0"/>
                  </a:rPr>
                  <a:t>// NOTE: O(1) + O(1)</a:t>
                </a:r>
                <a:r>
                  <a:rPr lang="en-US">
                    <a:solidFill>
                      <a:srgbClr val="007B00"/>
                    </a:solidFill>
                    <a:latin typeface="Consolas" panose="020B0609020204030204" pitchFamily="49" charset="0"/>
                    <a:cs typeface="Consolas" panose="020B0609020204030204" pitchFamily="49" charset="0"/>
                    <a:sym typeface="Wingdings" pitchFamily="2" charset="2"/>
                  </a:rPr>
                  <a:t> = O(1)</a:t>
                </a:r>
                <a:endParaRPr lang="en-US">
                  <a:latin typeface="Consolas" panose="020B0609020204030204" pitchFamily="49" charset="0"/>
                  <a:cs typeface="Consolas" panose="020B0609020204030204" pitchFamily="49" charset="0"/>
                </a:endParaRPr>
              </a:p>
              <a:p>
                <a:pPr lvl="2"/>
                <a:r>
                  <a:rPr lang="en-US">
                    <a:latin typeface="Consolas" panose="020B0609020204030204" pitchFamily="49" charset="0"/>
                    <a:cs typeface="Consolas" panose="020B0609020204030204" pitchFamily="49" charset="0"/>
                  </a:rPr>
                  <a:t>array[i]</a:t>
                </a:r>
                <a:endParaRPr lang="en-US">
                  <a:solidFill>
                    <a:srgbClr val="007B00"/>
                  </a:solidFill>
                  <a:latin typeface="Consolas" panose="020B0609020204030204" pitchFamily="49" charset="0"/>
                  <a:cs typeface="Consolas" panose="020B0609020204030204" pitchFamily="49" charset="0"/>
                </a:endParaRPr>
              </a:p>
            </p:txBody>
          </p:sp>
        </mc:Choice>
        <mc:Fallback xmlns="">
          <p:sp>
            <p:nvSpPr>
              <p:cNvPr id="9" name="Content Placeholder 8">
                <a:extLst>
                  <a:ext uri="{FF2B5EF4-FFF2-40B4-BE49-F238E27FC236}">
                    <a16:creationId xmlns:a16="http://schemas.microsoft.com/office/drawing/2014/main" id="{70EDFE1D-7929-1B10-4007-F43E3F8F0EDE}"/>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749450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C2BF6-EA40-EBC0-7C52-511F25E78FA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F410665-BE3C-90AC-B622-D46632588890}"/>
              </a:ext>
            </a:extLst>
          </p:cNvPr>
          <p:cNvSpPr>
            <a:spLocks noGrp="1"/>
          </p:cNvSpPr>
          <p:nvPr>
            <p:ph type="title"/>
          </p:nvPr>
        </p:nvSpPr>
        <p:spPr/>
        <p:txBody>
          <a:bodyPr/>
          <a:lstStyle/>
          <a:p>
            <a:r>
              <a:rPr lang="en-US"/>
              <a:t>big O runtime (3/3)</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C81F7BF4-37B8-1E57-6AEE-E9E593E46B9C}"/>
                  </a:ext>
                </a:extLst>
              </p:cNvPr>
              <p:cNvSpPr>
                <a:spLocks noGrp="1"/>
              </p:cNvSpPr>
              <p:nvPr>
                <p:ph sz="quarter" idx="10"/>
              </p:nvPr>
            </p:nvSpPr>
            <p:spPr/>
            <p:txBody>
              <a:bodyPr/>
              <a:lstStyle/>
              <a:p>
                <a:pPr lvl="1"/>
                <a:r>
                  <a:rPr lang="en-US"/>
                  <a:t>example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algorithms:</a:t>
                </a:r>
              </a:p>
              <a:p>
                <a:pPr lvl="2"/>
                <a:r>
                  <a:rPr lang="en-US" b="1">
                    <a:latin typeface=""/>
                    <a:cs typeface="Consolas" panose="020B0609020204030204" pitchFamily="49" charset="0"/>
                  </a:rPr>
                  <a:t>create</a:t>
                </a:r>
                <a:r>
                  <a:rPr lang="en-US">
                    <a:latin typeface=""/>
                    <a:cs typeface="Consolas" panose="020B0609020204030204" pitchFamily="49" charset="0"/>
                  </a:rPr>
                  <a:t> new array of length n</a:t>
                </a:r>
                <a:r>
                  <a:rPr lang="en-US">
                    <a:cs typeface="Consolas" panose="020B0609020204030204" pitchFamily="49" charset="0"/>
                  </a:rPr>
                  <a:t> 	</a:t>
                </a:r>
                <a:r>
                  <a:rPr lang="en-US" i="1">
                    <a:cs typeface="Consolas" panose="020B0609020204030204" pitchFamily="49" charset="0"/>
                  </a:rPr>
                  <a:t>(NOTE: this is a definition)</a:t>
                </a:r>
              </a:p>
              <a:p>
                <a:pPr lvl="2"/>
                <a:r>
                  <a:rPr lang="en-US" b="1">
                    <a:cs typeface="Consolas" panose="020B0609020204030204" pitchFamily="49" charset="0"/>
                  </a:rPr>
                  <a:t>print</a:t>
                </a:r>
                <a:r>
                  <a:rPr lang="en-US">
                    <a:cs typeface="Consolas" panose="020B0609020204030204" pitchFamily="49" charset="0"/>
                  </a:rPr>
                  <a:t> array of length n</a:t>
                </a:r>
              </a:p>
              <a:p>
                <a:pPr lvl="2"/>
                <a:r>
                  <a:rPr lang="en-US" b="1">
                    <a:cs typeface="Consolas" panose="020B0609020204030204" pitchFamily="49" charset="0"/>
                  </a:rPr>
                  <a:t>deep copy </a:t>
                </a:r>
                <a:r>
                  <a:rPr lang="en-US">
                    <a:cs typeface="Consolas" panose="020B0609020204030204" pitchFamily="49" charset="0"/>
                  </a:rPr>
                  <a:t>array of length n</a:t>
                </a:r>
              </a:p>
              <a:p>
                <a:pPr lvl="2"/>
                <a:r>
                  <a:rPr lang="en-US" b="1">
                    <a:cs typeface="Consolas" panose="020B0609020204030204" pitchFamily="49" charset="0"/>
                  </a:rPr>
                  <a:t>in-place reverse</a:t>
                </a:r>
                <a:r>
                  <a:rPr lang="en-US">
                    <a:cs typeface="Consolas" panose="020B0609020204030204" pitchFamily="49" charset="0"/>
                  </a:rPr>
                  <a:t> array of length n</a:t>
                </a:r>
                <a:endParaRPr lang="en-US">
                  <a:solidFill>
                    <a:srgbClr val="007B00"/>
                  </a:solidFill>
                  <a:latin typeface="Consolas" panose="020B0609020204030204" pitchFamily="49" charset="0"/>
                  <a:cs typeface="Consolas" panose="020B0609020204030204" pitchFamily="49" charset="0"/>
                </a:endParaRPr>
              </a:p>
              <a:p>
                <a:pPr lvl="2"/>
                <a:endParaRPr lang="en-US">
                  <a:solidFill>
                    <a:srgbClr val="007B00"/>
                  </a:solidFill>
                  <a:latin typeface="Consolas" panose="020B0609020204030204" pitchFamily="49" charset="0"/>
                  <a:cs typeface="Consolas" panose="020B0609020204030204" pitchFamily="49" charset="0"/>
                </a:endParaRPr>
              </a:p>
              <a:p>
                <a:pPr lvl="1"/>
                <a:r>
                  <a:rPr lang="en-US"/>
                  <a:t>examples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r>
                  <a:rPr lang="en-US"/>
                  <a:t> algorithms:</a:t>
                </a:r>
              </a:p>
              <a:p>
                <a:pPr lvl="2"/>
                <a:r>
                  <a:rPr lang="en-US" b="1">
                    <a:cs typeface="Consolas" panose="020B0609020204030204" pitchFamily="49" charset="0"/>
                  </a:rPr>
                  <a:t>bubble sort</a:t>
                </a:r>
                <a:r>
                  <a:rPr lang="en-US">
                    <a:cs typeface="Consolas" panose="020B0609020204030204" pitchFamily="49" charset="0"/>
                  </a:rPr>
                  <a:t> array of length n</a:t>
                </a:r>
              </a:p>
            </p:txBody>
          </p:sp>
        </mc:Choice>
        <mc:Fallback xmlns="">
          <p:sp>
            <p:nvSpPr>
              <p:cNvPr id="9" name="Content Placeholder 8">
                <a:extLst>
                  <a:ext uri="{FF2B5EF4-FFF2-40B4-BE49-F238E27FC236}">
                    <a16:creationId xmlns:a16="http://schemas.microsoft.com/office/drawing/2014/main" id="{C81F7BF4-37B8-1E57-6AEE-E9E593E46B9C}"/>
                  </a:ext>
                </a:extLst>
              </p:cNvPr>
              <p:cNvSpPr>
                <a:spLocks noGrp="1" noRot="1" noChangeAspect="1" noMove="1" noResize="1" noEditPoints="1" noAdjustHandles="1" noChangeArrowheads="1" noChangeShapeType="1" noTextEdit="1"/>
              </p:cNvSpPr>
              <p:nvPr>
                <p:ph sz="quarter" idx="10"/>
              </p:nvPr>
            </p:nvSpPr>
            <p:spPr>
              <a:blipFill>
                <a:blip r:embed="rId3"/>
                <a:stretch>
                  <a:fillRect t="-621"/>
                </a:stretch>
              </a:blipFill>
            </p:spPr>
            <p:txBody>
              <a:bodyPr/>
              <a:lstStyle/>
              <a:p>
                <a:r>
                  <a:rPr lang="en-US">
                    <a:noFill/>
                  </a:rPr>
                  <a:t> </a:t>
                </a:r>
              </a:p>
            </p:txBody>
          </p:sp>
        </mc:Fallback>
      </mc:AlternateContent>
    </p:spTree>
    <p:extLst>
      <p:ext uri="{BB962C8B-B14F-4D97-AF65-F5344CB8AC3E}">
        <p14:creationId xmlns:p14="http://schemas.microsoft.com/office/powerpoint/2010/main" val="302534808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D4A95-5697-A673-81D2-5012473F27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69CD63-112A-E38A-791B-AE5D3C7F0823}"/>
              </a:ext>
            </a:extLst>
          </p:cNvPr>
          <p:cNvSpPr>
            <a:spLocks noGrp="1"/>
          </p:cNvSpPr>
          <p:nvPr>
            <p:ph type="title"/>
          </p:nvPr>
        </p:nvSpPr>
        <p:spPr/>
        <p:txBody>
          <a:bodyPr/>
          <a:lstStyle/>
          <a:p>
            <a:r>
              <a:rPr lang="en-US"/>
              <a:t>fun examples</a:t>
            </a:r>
          </a:p>
        </p:txBody>
      </p:sp>
    </p:spTree>
    <p:extLst>
      <p:ext uri="{BB962C8B-B14F-4D97-AF65-F5344CB8AC3E}">
        <p14:creationId xmlns:p14="http://schemas.microsoft.com/office/powerpoint/2010/main" val="302350194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6BDC0-57E4-E8FB-6D67-3F5C06D55EC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3A63B90-9D4B-5C57-755B-DB72FE81571E}"/>
              </a:ext>
            </a:extLst>
          </p:cNvPr>
          <p:cNvSpPr>
            <a:spLocks noGrp="1"/>
          </p:cNvSpPr>
          <p:nvPr>
            <p:ph type="title"/>
          </p:nvPr>
        </p:nvSpPr>
        <p:spPr/>
        <p:txBody>
          <a:bodyPr/>
          <a:lstStyle/>
          <a:p>
            <a:r>
              <a:rPr lang="en-US"/>
              <a:t>Caaaaaaaaaaaarl</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101EA06D-40F8-5BCF-3B5C-D8B93A3608A9}"/>
                  </a:ext>
                </a:extLst>
              </p:cNvPr>
              <p:cNvSpPr>
                <a:spLocks noGrp="1"/>
              </p:cNvSpPr>
              <p:nvPr>
                <p:ph sz="quarter" idx="10"/>
              </p:nvPr>
            </p:nvSpPr>
            <p:spPr/>
            <p:txBody>
              <a:bodyPr>
                <a:noAutofit/>
              </a:bodyPr>
              <a:lstStyle/>
              <a:p>
                <a:r>
                  <a:rPr lang="en-US" sz="1400" b="1"/>
                  <a:t>e.g.,</a:t>
                </a:r>
                <a:r>
                  <a:rPr lang="en-US" sz="1400"/>
                  <a:t> Imagine a classroom with </a:t>
                </a:r>
                <a14:m>
                  <m:oMath xmlns:m="http://schemas.openxmlformats.org/officeDocument/2006/math">
                    <m:r>
                      <a:rPr lang="en-US" sz="1400" i="1">
                        <a:latin typeface="Cambria Math" panose="02040503050406030204" pitchFamily="18" charset="0"/>
                      </a:rPr>
                      <m:t>𝑛</m:t>
                    </m:r>
                  </m:oMath>
                </a14:m>
                <a:r>
                  <a:rPr lang="en-US" sz="1400"/>
                  <a:t> students. I want to figure out if any students are named Carl.</a:t>
                </a:r>
              </a:p>
              <a:p>
                <a:pPr lvl="1"/>
                <a:r>
                  <a:rPr lang="en-US" sz="1400"/>
                  <a:t>I need an ✨Algorithm✨ -- </a:t>
                </a:r>
                <a:r>
                  <a:rPr lang="en-US" sz="1400" b="1" err="1">
                    <a:solidFill>
                      <a:srgbClr val="0000FF"/>
                    </a:solidFill>
                    <a:latin typeface="Consolas" panose="020B0609020204030204" pitchFamily="49" charset="0"/>
                    <a:cs typeface="Consolas" panose="020B0609020204030204" pitchFamily="49" charset="0"/>
                  </a:rPr>
                  <a:t>boolean</a:t>
                </a:r>
                <a:r>
                  <a:rPr lang="en-US" sz="1400" b="1">
                    <a:latin typeface="Consolas" panose="020B0609020204030204" pitchFamily="49" charset="0"/>
                    <a:cs typeface="Consolas" panose="020B0609020204030204" pitchFamily="49" charset="0"/>
                  </a:rPr>
                  <a:t> </a:t>
                </a:r>
                <a:r>
                  <a:rPr lang="en-US" sz="1400" b="1" err="1">
                    <a:latin typeface="Consolas" panose="020B0609020204030204" pitchFamily="49" charset="0"/>
                    <a:cs typeface="Consolas" panose="020B0609020204030204" pitchFamily="49" charset="0"/>
                  </a:rPr>
                  <a:t>isAnyoneNamedCarl</a:t>
                </a:r>
                <a:r>
                  <a:rPr lang="en-US" sz="1400" b="1">
                    <a:latin typeface="Consolas" panose="020B0609020204030204" pitchFamily="49" charset="0"/>
                    <a:cs typeface="Consolas" panose="020B0609020204030204" pitchFamily="49" charset="0"/>
                  </a:rPr>
                  <a:t>(</a:t>
                </a:r>
                <a:r>
                  <a:rPr lang="en-US" sz="1400" b="1">
                    <a:solidFill>
                      <a:srgbClr val="000080"/>
                    </a:solidFill>
                    <a:latin typeface="Consolas" panose="020B0609020204030204" pitchFamily="49" charset="0"/>
                    <a:cs typeface="Consolas" panose="020B0609020204030204" pitchFamily="49" charset="0"/>
                  </a:rPr>
                  <a:t>Student</a:t>
                </a:r>
                <a:r>
                  <a:rPr lang="en-US" sz="1400" b="1">
                    <a:latin typeface="Consolas" panose="020B0609020204030204" pitchFamily="49" charset="0"/>
                    <a:cs typeface="Consolas" panose="020B0609020204030204" pitchFamily="49" charset="0"/>
                  </a:rPr>
                  <a:t>[] students);</a:t>
                </a:r>
              </a:p>
              <a:p>
                <a:pPr lvl="1"/>
                <a:r>
                  <a:rPr lang="en-US" sz="1400"/>
                  <a:t>What is the big O of the following algorithms?</a:t>
                </a:r>
              </a:p>
              <a:p>
                <a:pPr lvl="2"/>
                <a:r>
                  <a:rPr lang="en-US" sz="1400" b="1"/>
                  <a:t>Algorithm 1:</a:t>
                </a:r>
                <a:r>
                  <a:rPr lang="en-US" sz="1400"/>
                  <a:t> Ask each student, one at a time, “Are you named Carl?”</a:t>
                </a:r>
              </a:p>
              <a:p>
                <a:pPr lvl="2"/>
                <a:r>
                  <a:rPr lang="en-US" sz="1400" b="1"/>
                  <a:t>Algorithm 2:</a:t>
                </a:r>
                <a:r>
                  <a:rPr lang="en-US" sz="1400"/>
                  <a:t> Pass a paper around the room, and have each student write their name on it. Then take the paper, and read through it.</a:t>
                </a:r>
              </a:p>
              <a:p>
                <a:pPr lvl="2"/>
                <a:r>
                  <a:rPr lang="en-US" sz="1400" b="1"/>
                  <a:t>Algorithm 3:</a:t>
                </a:r>
                <a:r>
                  <a:rPr lang="en-US" sz="1400"/>
                  <a:t> The students draw straws one at a time. The student who draws the short straw must leave. On their way out of the room, ask them whether their name is Carl. Repeat this procedure until the room is empty.</a:t>
                </a:r>
              </a:p>
              <a:p>
                <a:pPr lvl="2"/>
                <a:r>
                  <a:rPr lang="en-US" sz="1400" b="1"/>
                  <a:t>Algorithm 4:</a:t>
                </a:r>
                <a:r>
                  <a:rPr lang="en-US" sz="1400"/>
                  <a:t> Play Kahoot. The winner legally changes their name to Carl.</a:t>
                </a:r>
              </a:p>
              <a:p>
                <a:pPr lvl="1"/>
                <a:endParaRPr lang="en-US" sz="1400"/>
              </a:p>
            </p:txBody>
          </p:sp>
        </mc:Choice>
        <mc:Fallback xmlns="">
          <p:sp>
            <p:nvSpPr>
              <p:cNvPr id="9" name="Content Placeholder 8">
                <a:extLst>
                  <a:ext uri="{FF2B5EF4-FFF2-40B4-BE49-F238E27FC236}">
                    <a16:creationId xmlns:a16="http://schemas.microsoft.com/office/drawing/2014/main" id="{9C5E1FC2-2C78-C1A0-2D7C-0870BAF3D988}"/>
                  </a:ext>
                </a:extLst>
              </p:cNvPr>
              <p:cNvSpPr>
                <a:spLocks noGrp="1" noRot="1" noChangeAspect="1" noMove="1" noResize="1" noEditPoints="1" noAdjustHandles="1" noChangeArrowheads="1" noChangeShapeType="1" noTextEdit="1"/>
              </p:cNvSpPr>
              <p:nvPr>
                <p:ph sz="quarter" idx="10"/>
              </p:nvPr>
            </p:nvSpPr>
            <p:spPr>
              <a:blipFill>
                <a:blip r:embed="rId3"/>
                <a:stretch>
                  <a:fillRect l="-309" t="-311"/>
                </a:stretch>
              </a:blipFill>
            </p:spPr>
            <p:txBody>
              <a:bodyPr/>
              <a:lstStyle/>
              <a:p>
                <a:r>
                  <a:rPr lang="en-US">
                    <a:noFill/>
                  </a:rPr>
                  <a:t> </a:t>
                </a:r>
              </a:p>
            </p:txBody>
          </p:sp>
        </mc:Fallback>
      </mc:AlternateContent>
      <p:pic>
        <p:nvPicPr>
          <p:cNvPr id="1026" name="Picture 2" descr="Carl the Llama | Villains Wiki | Fandom">
            <a:extLst>
              <a:ext uri="{FF2B5EF4-FFF2-40B4-BE49-F238E27FC236}">
                <a16:creationId xmlns:a16="http://schemas.microsoft.com/office/drawing/2014/main" id="{B9202BC6-6934-BB1E-6244-340117AC63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722" y="3556746"/>
            <a:ext cx="1586753" cy="158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0687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34727-C2AE-A950-B25E-3FDE09864AA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71751FD-11D6-19E6-D535-729AD6103630}"/>
              </a:ext>
            </a:extLst>
          </p:cNvPr>
          <p:cNvSpPr>
            <a:spLocks noGrp="1"/>
          </p:cNvSpPr>
          <p:nvPr>
            <p:ph type="title"/>
          </p:nvPr>
        </p:nvSpPr>
        <p:spPr/>
        <p:txBody>
          <a:bodyPr/>
          <a:lstStyle/>
          <a:p>
            <a:pPr algn="l"/>
            <a:r>
              <a:rPr lang="en-US" sz="2800">
                <a:effectLst/>
                <a:latin typeface="Menlo" panose="020B0609030804020204" pitchFamily="49" charset="0"/>
              </a:rPr>
              <a:t>Stack&lt;Integer&gt; </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 = </a:t>
            </a:r>
            <a:r>
              <a:rPr lang="en-US" sz="2800" b="1">
                <a:solidFill>
                  <a:srgbClr val="7F0055"/>
                </a:solidFill>
                <a:effectLst/>
                <a:latin typeface="Menlo" panose="020B0609030804020204" pitchFamily="49" charset="0"/>
              </a:rPr>
              <a:t>new</a:t>
            </a:r>
            <a:r>
              <a:rPr lang="en-US" sz="2800">
                <a:effectLst/>
                <a:latin typeface="Menlo" panose="020B0609030804020204" pitchFamily="49" charset="0"/>
              </a:rPr>
              <a:t> Stack&lt;&gt;();</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.push(2);</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.push(3);</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.push(4);</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.push(5);</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.pop());  </a:t>
            </a:r>
            <a:r>
              <a:rPr lang="en-US" sz="2800">
                <a:solidFill>
                  <a:srgbClr val="007B00"/>
                </a:solidFill>
                <a:effectLst/>
                <a:latin typeface="Menlo" panose="020B0609030804020204" pitchFamily="49" charset="0"/>
              </a:rPr>
              <a:t>// 5</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.peek()); </a:t>
            </a:r>
            <a:r>
              <a:rPr lang="en-US" sz="2800">
                <a:solidFill>
                  <a:srgbClr val="007B00"/>
                </a:solidFill>
                <a:effectLst/>
                <a:latin typeface="Menlo" panose="020B0609030804020204" pitchFamily="49" charset="0"/>
              </a:rPr>
              <a:t>// 4</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.size()); </a:t>
            </a:r>
            <a:r>
              <a:rPr lang="en-US" sz="2800">
                <a:solidFill>
                  <a:srgbClr val="007B00"/>
                </a:solidFill>
                <a:effectLst/>
                <a:latin typeface="Menlo" panose="020B0609030804020204" pitchFamily="49" charset="0"/>
              </a:rPr>
              <a:t>// 3</a:t>
            </a:r>
            <a:br>
              <a:rPr lang="en-US" sz="2800">
                <a:solidFill>
                  <a:srgbClr val="007B00"/>
                </a:solidFill>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 </a:t>
            </a:r>
            <a:r>
              <a:rPr lang="en-US" sz="2800">
                <a:solidFill>
                  <a:srgbClr val="007B00"/>
                </a:solidFill>
                <a:effectLst/>
                <a:latin typeface="Menlo" panose="020B0609030804020204" pitchFamily="49" charset="0"/>
              </a:rPr>
              <a:t>// BOTTOM[ 2, 3, 4 ]TOP</a:t>
            </a:r>
          </a:p>
        </p:txBody>
      </p:sp>
    </p:spTree>
    <p:extLst>
      <p:ext uri="{BB962C8B-B14F-4D97-AF65-F5344CB8AC3E}">
        <p14:creationId xmlns:p14="http://schemas.microsoft.com/office/powerpoint/2010/main" val="180653750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EE474-8A02-79CF-A805-B630EC56638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1CB206-5C86-F2D1-9B6A-81D9AACC9AA8}"/>
              </a:ext>
            </a:extLst>
          </p:cNvPr>
          <p:cNvSpPr>
            <a:spLocks noGrp="1"/>
          </p:cNvSpPr>
          <p:nvPr>
            <p:ph type="title"/>
          </p:nvPr>
        </p:nvSpPr>
        <p:spPr/>
        <p:txBody>
          <a:bodyPr/>
          <a:lstStyle/>
          <a:p>
            <a:r>
              <a:rPr lang="en-US"/>
              <a:t>textbox examples</a:t>
            </a:r>
          </a:p>
        </p:txBody>
      </p:sp>
    </p:spTree>
    <p:extLst>
      <p:ext uri="{BB962C8B-B14F-4D97-AF65-F5344CB8AC3E}">
        <p14:creationId xmlns:p14="http://schemas.microsoft.com/office/powerpoint/2010/main" val="95414718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B7108-DFAC-453D-AA04-D98B92F21B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C85EF-ACF3-1FF2-AB39-47C26E191874}"/>
              </a:ext>
            </a:extLst>
          </p:cNvPr>
          <p:cNvSpPr>
            <a:spLocks noGrp="1"/>
          </p:cNvSpPr>
          <p:nvPr>
            <p:ph type="title"/>
          </p:nvPr>
        </p:nvSpPr>
        <p:spPr/>
        <p:txBody>
          <a:bodyPr/>
          <a:lstStyle/>
          <a:p>
            <a:r>
              <a:rPr lang="en-US"/>
              <a:t>let's say </a:t>
            </a:r>
            <a:r>
              <a:rPr lang="en-US" b="1">
                <a:solidFill>
                  <a:srgbClr val="7121FF"/>
                </a:solidFill>
              </a:rPr>
              <a:t>n</a:t>
            </a:r>
            <a:r>
              <a:rPr lang="en-US"/>
              <a:t> equals </a:t>
            </a:r>
            <a:r>
              <a:rPr lang="en-US" b="1">
                <a:solidFill>
                  <a:srgbClr val="7121FF"/>
                </a:solidFill>
              </a:rPr>
              <a:t>buffer.length</a:t>
            </a:r>
          </a:p>
        </p:txBody>
      </p:sp>
    </p:spTree>
    <p:extLst>
      <p:ext uri="{BB962C8B-B14F-4D97-AF65-F5344CB8AC3E}">
        <p14:creationId xmlns:p14="http://schemas.microsoft.com/office/powerpoint/2010/main" val="256305068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4437B-F8FE-F1E1-5128-676AC0DBE1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19EB34-A608-C33F-88BC-36B9BC5878B0}"/>
              </a:ext>
            </a:extLst>
          </p:cNvPr>
          <p:cNvSpPr>
            <a:spLocks noGrp="1"/>
          </p:cNvSpPr>
          <p:nvPr>
            <p:ph type="title"/>
          </p:nvPr>
        </p:nvSpPr>
        <p:spPr/>
        <p:txBody>
          <a:bodyPr/>
          <a:lstStyle/>
          <a:p>
            <a:r>
              <a:rPr lang="en-US"/>
              <a:t>what's the big O of pressing </a:t>
            </a:r>
            <a:r>
              <a:rPr lang="en-US" b="1">
                <a:solidFill>
                  <a:srgbClr val="7121FF"/>
                </a:solidFill>
                <a:sym typeface="Wingdings" pitchFamily="2" charset="2"/>
              </a:rPr>
              <a:t></a:t>
            </a:r>
            <a:r>
              <a:rPr lang="en-US">
                <a:sym typeface="Wingdings" pitchFamily="2" charset="2"/>
              </a:rPr>
              <a:t>?</a:t>
            </a:r>
            <a:r>
              <a:rPr lang="en-US"/>
              <a:t> </a:t>
            </a:r>
          </a:p>
        </p:txBody>
      </p:sp>
    </p:spTree>
    <p:extLst>
      <p:ext uri="{BB962C8B-B14F-4D97-AF65-F5344CB8AC3E}">
        <p14:creationId xmlns:p14="http://schemas.microsoft.com/office/powerpoint/2010/main" val="208943346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A457B-06C9-9017-D8DB-64134E0CD5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A0479B-4F7A-A93A-A24A-945E103B21D2}"/>
              </a:ext>
            </a:extLst>
          </p:cNvPr>
          <p:cNvSpPr>
            <a:spLocks noGrp="1"/>
          </p:cNvSpPr>
          <p:nvPr>
            <p:ph type="title"/>
          </p:nvPr>
        </p:nvSpPr>
        <p:spPr/>
        <p:txBody>
          <a:bodyPr/>
          <a:lstStyle/>
          <a:p>
            <a:r>
              <a:rPr lang="en-US"/>
              <a:t>what's the big O of pressing </a:t>
            </a:r>
            <a:r>
              <a:rPr lang="en-US" b="1">
                <a:solidFill>
                  <a:srgbClr val="7121FF"/>
                </a:solidFill>
                <a:sym typeface="Wingdings" pitchFamily="2" charset="2"/>
              </a:rPr>
              <a:t>A</a:t>
            </a:r>
            <a:r>
              <a:rPr lang="en-US">
                <a:sym typeface="Wingdings" pitchFamily="2" charset="2"/>
              </a:rPr>
              <a:t>?</a:t>
            </a:r>
            <a:r>
              <a:rPr lang="en-US"/>
              <a:t> </a:t>
            </a:r>
          </a:p>
        </p:txBody>
      </p:sp>
    </p:spTree>
    <p:extLst>
      <p:ext uri="{BB962C8B-B14F-4D97-AF65-F5344CB8AC3E}">
        <p14:creationId xmlns:p14="http://schemas.microsoft.com/office/powerpoint/2010/main" val="288705748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75EF3-8271-FF76-02E8-21C9D54C85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BFCBE3-0D62-941A-F924-BAB381BFBE3F}"/>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16505796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1AE1A-8E0B-A4C1-9F23-1B069F989C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448BC8-F039-0236-A36E-0FDEA97E858A}"/>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40758033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98269-DE42-1626-977F-EE2C1DF9213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CB26018-96EF-F69F-8542-98C5FE5C0844}"/>
              </a:ext>
            </a:extLst>
          </p:cNvPr>
          <p:cNvSpPr>
            <a:spLocks noGrp="1"/>
          </p:cNvSpPr>
          <p:nvPr>
            <p:ph type="title"/>
          </p:nvPr>
        </p:nvSpPr>
        <p:spPr/>
        <p:txBody>
          <a:bodyPr/>
          <a:lstStyle/>
          <a:p>
            <a:r>
              <a:rPr lang="en-US"/>
              <a:t>💻 array tutorial</a:t>
            </a:r>
          </a:p>
        </p:txBody>
      </p:sp>
      <p:sp>
        <p:nvSpPr>
          <p:cNvPr id="6" name="TextBox 5">
            <a:extLst>
              <a:ext uri="{FF2B5EF4-FFF2-40B4-BE49-F238E27FC236}">
                <a16:creationId xmlns:a16="http://schemas.microsoft.com/office/drawing/2014/main" id="{70C5A74D-6866-9561-7EC0-796BFEFFA245}"/>
              </a:ext>
            </a:extLst>
          </p:cNvPr>
          <p:cNvSpPr txBox="1"/>
          <p:nvPr/>
        </p:nvSpPr>
        <p:spPr>
          <a:xfrm>
            <a:off x="457200" y="3272191"/>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[[1, 3], [2, 4, 5], [0, 5]] -&gt; [0, 1, 2, 3, 4, 5, 5]</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mergeArrayOfSortedArrays(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arrays);</a:t>
            </a:r>
          </a:p>
        </p:txBody>
      </p:sp>
      <p:sp>
        <p:nvSpPr>
          <p:cNvPr id="8" name="TextBox 7">
            <a:extLst>
              <a:ext uri="{FF2B5EF4-FFF2-40B4-BE49-F238E27FC236}">
                <a16:creationId xmlns:a16="http://schemas.microsoft.com/office/drawing/2014/main" id="{32E5BD19-D2E8-2394-36A0-BA4DD564A434}"/>
              </a:ext>
            </a:extLst>
          </p:cNvPr>
          <p:cNvSpPr txBox="1"/>
          <p:nvPr/>
        </p:nvSpPr>
        <p:spPr>
          <a:xfrm>
            <a:off x="457200" y="2387083"/>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([1, 3, 3, 2, 3, 4], 3) -&gt; [1, 2, 4]</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removeAllOccurences(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int value);</a:t>
            </a:r>
          </a:p>
        </p:txBody>
      </p:sp>
      <p:sp>
        <p:nvSpPr>
          <p:cNvPr id="9" name="TextBox 8">
            <a:extLst>
              <a:ext uri="{FF2B5EF4-FFF2-40B4-BE49-F238E27FC236}">
                <a16:creationId xmlns:a16="http://schemas.microsoft.com/office/drawing/2014/main" id="{C8EFDCE1-B3BA-BB37-3F53-BEC70206F10A}"/>
              </a:ext>
            </a:extLst>
          </p:cNvPr>
          <p:cNvSpPr txBox="1"/>
          <p:nvPr/>
        </p:nvSpPr>
        <p:spPr>
          <a:xfrm>
            <a:off x="457200" y="1169577"/>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7], 7) -&gt; 2</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7], 3) -&gt; -1</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findFirstIndexOf(</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value);</a:t>
            </a:r>
          </a:p>
        </p:txBody>
      </p:sp>
    </p:spTree>
    <p:extLst>
      <p:ext uri="{BB962C8B-B14F-4D97-AF65-F5344CB8AC3E}">
        <p14:creationId xmlns:p14="http://schemas.microsoft.com/office/powerpoint/2010/main" val="301899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49FA1-78ED-92CC-061A-301E56222E0A}"/>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649E8851-532F-54C9-714F-5FC038664C12}"/>
              </a:ext>
            </a:extLst>
          </p:cNvPr>
          <p:cNvSpPr txBox="1"/>
          <p:nvPr/>
        </p:nvSpPr>
        <p:spPr>
          <a:xfrm rot="10800000">
            <a:off x="3148591" y="1434319"/>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D04CD59A-208A-6538-EA03-C5F48982F1B4}"/>
              </a:ext>
            </a:extLst>
          </p:cNvPr>
          <p:cNvSpPr>
            <a:spLocks noGrp="1"/>
          </p:cNvSpPr>
          <p:nvPr>
            <p:ph type="title"/>
          </p:nvPr>
        </p:nvSpPr>
        <p:spPr>
          <a:xfrm>
            <a:off x="457200" y="254916"/>
            <a:ext cx="8229600" cy="1893924"/>
          </a:xfrm>
        </p:spPr>
        <p:txBody>
          <a:bodyPr/>
          <a:lstStyle/>
          <a:p>
            <a:r>
              <a:rPr lang="en-US" sz="8800"/>
              <a:t>Week01</a:t>
            </a:r>
          </a:p>
        </p:txBody>
      </p:sp>
      <p:sp>
        <p:nvSpPr>
          <p:cNvPr id="6" name="Content Placeholder 5">
            <a:extLst>
              <a:ext uri="{FF2B5EF4-FFF2-40B4-BE49-F238E27FC236}">
                <a16:creationId xmlns:a16="http://schemas.microsoft.com/office/drawing/2014/main" id="{E9188E59-3CF3-6622-671B-B4D0632148C2}"/>
              </a:ext>
            </a:extLst>
          </p:cNvPr>
          <p:cNvSpPr>
            <a:spLocks noGrp="1"/>
          </p:cNvSpPr>
          <p:nvPr>
            <p:ph sz="quarter" idx="10"/>
          </p:nvPr>
        </p:nvSpPr>
        <p:spPr>
          <a:xfrm>
            <a:off x="457200" y="1993732"/>
            <a:ext cx="8229600" cy="2894013"/>
          </a:xfrm>
        </p:spPr>
        <p:txBody>
          <a:bodyPr>
            <a:noAutofit/>
          </a:bodyPr>
          <a:lstStyle/>
          <a:p>
            <a:r>
              <a:rPr lang="en-US" sz="3200"/>
              <a:t>tips and tricks</a:t>
            </a:r>
          </a:p>
          <a:p>
            <a:r>
              <a:rPr lang="en-US" sz="3200"/>
              <a:t>operators</a:t>
            </a:r>
          </a:p>
          <a:p>
            <a:r>
              <a:rPr lang="en-US" sz="3200"/>
              <a:t>control flow</a:t>
            </a:r>
          </a:p>
          <a:p>
            <a:r>
              <a:rPr lang="en-US" sz="3200"/>
              <a:t>Cow.Java</a:t>
            </a:r>
          </a:p>
        </p:txBody>
      </p:sp>
      <p:sp>
        <p:nvSpPr>
          <p:cNvPr id="17" name="TextBox 16">
            <a:extLst>
              <a:ext uri="{FF2B5EF4-FFF2-40B4-BE49-F238E27FC236}">
                <a16:creationId xmlns:a16="http://schemas.microsoft.com/office/drawing/2014/main" id="{5484CFD5-0538-AFBB-F17A-4C859D7F08B9}"/>
              </a:ext>
            </a:extLst>
          </p:cNvPr>
          <p:cNvSpPr txBox="1"/>
          <p:nvPr/>
        </p:nvSpPr>
        <p:spPr>
          <a:xfrm>
            <a:off x="4995225" y="2515188"/>
            <a:ext cx="3972312" cy="2800767"/>
          </a:xfrm>
          <a:prstGeom prst="rect">
            <a:avLst/>
          </a:prstGeom>
          <a:noFill/>
        </p:spPr>
        <p:txBody>
          <a:bodyPr wrap="square" rtlCol="0">
            <a:spAutoFit/>
          </a:bodyPr>
          <a:lstStyle/>
          <a:p>
            <a:r>
              <a:rPr lang="en-US" b="1"/>
              <a:t>WARMUP</a:t>
            </a:r>
          </a:p>
          <a:p>
            <a:r>
              <a:rPr lang="en-US">
                <a:latin typeface="Consolas" panose="020B0609020204030204" pitchFamily="49" charset="0"/>
                <a:cs typeface="Consolas" panose="020B0609020204030204" pitchFamily="49" charset="0"/>
              </a:rPr>
              <a:t>foo = (2 * 5.0) - 1.0;</a:t>
            </a:r>
          </a:p>
          <a:p>
            <a:pPr lvl="1"/>
            <a:r>
              <a:rPr lang="en-US">
                <a:cs typeface="Consolas" panose="020B0609020204030204" pitchFamily="49" charset="0"/>
              </a:rPr>
              <a:t>what type is </a:t>
            </a:r>
            <a:r>
              <a:rPr lang="en-US">
                <a:latin typeface="+mj-lt"/>
                <a:cs typeface="Consolas" panose="020B0609020204030204" pitchFamily="49" charset="0"/>
              </a:rPr>
              <a:t>foo</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foo</a:t>
            </a:r>
            <a:r>
              <a:rPr lang="en-US">
                <a:cs typeface="Consolas" panose="020B0609020204030204" pitchFamily="49" charset="0"/>
              </a:rPr>
              <a:t>?</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bar = (3 &gt; foo);</a:t>
            </a:r>
          </a:p>
          <a:p>
            <a:pPr lvl="1"/>
            <a:r>
              <a:rPr lang="en-US">
                <a:cs typeface="Consolas" panose="020B0609020204030204" pitchFamily="49" charset="0"/>
              </a:rPr>
              <a:t>what type is </a:t>
            </a:r>
            <a:r>
              <a:rPr lang="en-US">
                <a:latin typeface="+mj-lt"/>
                <a:cs typeface="Consolas" panose="020B0609020204030204" pitchFamily="49" charset="0"/>
              </a:rPr>
              <a:t>bar</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bar</a:t>
            </a:r>
            <a:r>
              <a:rPr lang="en-US">
                <a:cs typeface="Consolas" panose="020B0609020204030204" pitchFamily="49" charset="0"/>
              </a:rPr>
              <a:t>?</a:t>
            </a:r>
          </a:p>
          <a:p>
            <a:r>
              <a:rPr lang="en-US">
                <a:latin typeface="Consolas" panose="020B0609020204030204" pitchFamily="49" charset="0"/>
                <a:cs typeface="Consolas" panose="020B0609020204030204" pitchFamily="49" charset="0"/>
              </a:rPr>
              <a:t>char baz = 'A' + ('7' - '5');</a:t>
            </a:r>
          </a:p>
          <a:p>
            <a:pPr lvl="1"/>
            <a:r>
              <a:rPr lang="en-US">
                <a:cs typeface="Consolas" panose="020B0609020204030204" pitchFamily="49" charset="0"/>
              </a:rPr>
              <a:t>what value is </a:t>
            </a:r>
            <a:r>
              <a:rPr lang="en-US">
                <a:latin typeface="+mj-lt"/>
                <a:cs typeface="Consolas" panose="020B0609020204030204" pitchFamily="49" charset="0"/>
              </a:rPr>
              <a:t>baz</a:t>
            </a:r>
            <a:r>
              <a:rPr lang="en-US">
                <a:cs typeface="Consolas" panose="020B0609020204030204" pitchFamily="49" charset="0"/>
              </a:rPr>
              <a:t>?</a:t>
            </a:r>
          </a:p>
          <a:p>
            <a:endParaRPr lang="en-US" sz="1400"/>
          </a:p>
        </p:txBody>
      </p:sp>
    </p:spTree>
    <p:extLst>
      <p:ext uri="{BB962C8B-B14F-4D97-AF65-F5344CB8AC3E}">
        <p14:creationId xmlns:p14="http://schemas.microsoft.com/office/powerpoint/2010/main" val="405535378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88802A-E9E4-BF57-6C15-D71911BEF355}"/>
              </a:ext>
            </a:extLst>
          </p:cNvPr>
          <p:cNvSpPr>
            <a:spLocks noGrp="1"/>
          </p:cNvSpPr>
          <p:nvPr>
            <p:ph type="title"/>
          </p:nvPr>
        </p:nvSpPr>
        <p:spPr/>
        <p:txBody>
          <a:bodyPr/>
          <a:lstStyle/>
          <a:p>
            <a:r>
              <a:rPr lang="en-US"/>
              <a:t>tips and tricks</a:t>
            </a:r>
          </a:p>
        </p:txBody>
      </p:sp>
    </p:spTree>
    <p:extLst>
      <p:ext uri="{BB962C8B-B14F-4D97-AF65-F5344CB8AC3E}">
        <p14:creationId xmlns:p14="http://schemas.microsoft.com/office/powerpoint/2010/main" val="172654047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83FC7-DA11-D61B-B406-AC23F224C6F1}"/>
              </a:ext>
            </a:extLst>
          </p:cNvPr>
          <p:cNvSpPr>
            <a:spLocks noGrp="1"/>
          </p:cNvSpPr>
          <p:nvPr>
            <p:ph type="title"/>
          </p:nvPr>
        </p:nvSpPr>
        <p:spPr/>
        <p:txBody>
          <a:bodyPr/>
          <a:lstStyle/>
          <a:p>
            <a:r>
              <a:rPr lang="en-US"/>
              <a:t>"hot code replace failed" Eclipse message</a:t>
            </a:r>
          </a:p>
        </p:txBody>
      </p:sp>
    </p:spTree>
    <p:extLst>
      <p:ext uri="{BB962C8B-B14F-4D97-AF65-F5344CB8AC3E}">
        <p14:creationId xmlns:p14="http://schemas.microsoft.com/office/powerpoint/2010/main" val="30275674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queue</a:t>
            </a:r>
          </a:p>
        </p:txBody>
      </p:sp>
    </p:spTree>
    <p:extLst>
      <p:ext uri="{BB962C8B-B14F-4D97-AF65-F5344CB8AC3E}">
        <p14:creationId xmlns:p14="http://schemas.microsoft.com/office/powerpoint/2010/main" val="781281543"/>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38587-D070-D6E6-4969-FD89F3D91C15}"/>
              </a:ext>
            </a:extLst>
          </p:cNvPr>
          <p:cNvSpPr>
            <a:spLocks noGrp="1"/>
          </p:cNvSpPr>
          <p:nvPr>
            <p:ph type="title"/>
          </p:nvPr>
        </p:nvSpPr>
        <p:spPr/>
        <p:txBody>
          <a:bodyPr/>
          <a:lstStyle/>
          <a:p>
            <a:r>
              <a:rPr lang="en-US"/>
              <a:t>if you've been getting this error a bunch...</a:t>
            </a:r>
          </a:p>
        </p:txBody>
      </p:sp>
      <p:pic>
        <p:nvPicPr>
          <p:cNvPr id="4" name="Picture 3">
            <a:extLst>
              <a:ext uri="{FF2B5EF4-FFF2-40B4-BE49-F238E27FC236}">
                <a16:creationId xmlns:a16="http://schemas.microsoft.com/office/drawing/2014/main" id="{0589D171-2E4D-61E5-AAE8-A84E672C62CC}"/>
              </a:ext>
            </a:extLst>
          </p:cNvPr>
          <p:cNvPicPr>
            <a:picLocks noChangeAspect="1"/>
          </p:cNvPicPr>
          <p:nvPr/>
        </p:nvPicPr>
        <p:blipFill>
          <a:blip r:embed="rId2"/>
          <a:stretch>
            <a:fillRect/>
          </a:stretch>
        </p:blipFill>
        <p:spPr>
          <a:xfrm>
            <a:off x="1296307" y="1213140"/>
            <a:ext cx="6551386" cy="3297173"/>
          </a:xfrm>
          <a:prstGeom prst="rect">
            <a:avLst/>
          </a:prstGeom>
        </p:spPr>
      </p:pic>
    </p:spTree>
    <p:extLst>
      <p:ext uri="{BB962C8B-B14F-4D97-AF65-F5344CB8AC3E}">
        <p14:creationId xmlns:p14="http://schemas.microsoft.com/office/powerpoint/2010/main" val="37435119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D247E-0CE1-4A11-295C-E1FA9DA39025}"/>
              </a:ext>
            </a:extLst>
          </p:cNvPr>
          <p:cNvSpPr>
            <a:spLocks noGrp="1"/>
          </p:cNvSpPr>
          <p:nvPr>
            <p:ph type="title"/>
          </p:nvPr>
        </p:nvSpPr>
        <p:spPr>
          <a:xfrm>
            <a:off x="457200" y="254916"/>
            <a:ext cx="8229600" cy="1094913"/>
          </a:xfrm>
        </p:spPr>
        <p:txBody>
          <a:bodyPr/>
          <a:lstStyle/>
          <a:p>
            <a:r>
              <a:rPr lang="en-US"/>
              <a:t>make sure you are pressing </a:t>
            </a:r>
            <a:r>
              <a:rPr lang="en-US" b="1">
                <a:solidFill>
                  <a:schemeClr val="accent1"/>
                </a:solidFill>
              </a:rPr>
              <a:t>this button</a:t>
            </a:r>
            <a:r>
              <a:rPr lang="en-US"/>
              <a:t> after every crash / failed assert </a:t>
            </a:r>
            <a:r>
              <a:rPr lang="en-US" sz="1800"/>
              <a:t>(otherwise Eclipse keeps your program running, and will try to "hot swap" your changes into it)</a:t>
            </a:r>
            <a:endParaRPr lang="en-US"/>
          </a:p>
        </p:txBody>
      </p:sp>
      <p:pic>
        <p:nvPicPr>
          <p:cNvPr id="3" name="Picture 2">
            <a:extLst>
              <a:ext uri="{FF2B5EF4-FFF2-40B4-BE49-F238E27FC236}">
                <a16:creationId xmlns:a16="http://schemas.microsoft.com/office/drawing/2014/main" id="{C61A825F-45FF-089D-935E-E84FDAB5483D}"/>
              </a:ext>
            </a:extLst>
          </p:cNvPr>
          <p:cNvPicPr>
            <a:picLocks noChangeAspect="1"/>
          </p:cNvPicPr>
          <p:nvPr/>
        </p:nvPicPr>
        <p:blipFill>
          <a:blip r:embed="rId2"/>
          <a:stretch>
            <a:fillRect/>
          </a:stretch>
        </p:blipFill>
        <p:spPr>
          <a:xfrm>
            <a:off x="1301750" y="1513761"/>
            <a:ext cx="6540500" cy="3291694"/>
          </a:xfrm>
          <a:prstGeom prst="rect">
            <a:avLst/>
          </a:prstGeom>
        </p:spPr>
      </p:pic>
      <p:sp>
        <p:nvSpPr>
          <p:cNvPr id="4" name="Oval 3">
            <a:extLst>
              <a:ext uri="{FF2B5EF4-FFF2-40B4-BE49-F238E27FC236}">
                <a16:creationId xmlns:a16="http://schemas.microsoft.com/office/drawing/2014/main" id="{16CD2FAD-7B91-473B-D503-68DAD44656C5}"/>
              </a:ext>
            </a:extLst>
          </p:cNvPr>
          <p:cNvSpPr/>
          <p:nvPr/>
        </p:nvSpPr>
        <p:spPr>
          <a:xfrm>
            <a:off x="13017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3496981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52D4B-62E5-9CEE-3381-114E63EE1F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2CCCA1-D9BF-4946-ABF9-A4636C904FFB}"/>
              </a:ext>
            </a:extLst>
          </p:cNvPr>
          <p:cNvSpPr>
            <a:spLocks noGrp="1"/>
          </p:cNvSpPr>
          <p:nvPr>
            <p:ph type="title"/>
          </p:nvPr>
        </p:nvSpPr>
        <p:spPr>
          <a:xfrm>
            <a:off x="457200" y="254916"/>
            <a:ext cx="8229600" cy="1094913"/>
          </a:xfrm>
        </p:spPr>
        <p:txBody>
          <a:bodyPr/>
          <a:lstStyle/>
          <a:p>
            <a:r>
              <a:rPr lang="en-US"/>
              <a:t>you can also press </a:t>
            </a:r>
            <a:r>
              <a:rPr lang="en-US" b="1">
                <a:solidFill>
                  <a:schemeClr val="accent1"/>
                </a:solidFill>
              </a:rPr>
              <a:t>this button</a:t>
            </a:r>
            <a:br>
              <a:rPr lang="en-US" b="1">
                <a:solidFill>
                  <a:schemeClr val="accent1"/>
                </a:solidFill>
              </a:rPr>
            </a:br>
            <a:r>
              <a:rPr lang="en-US" sz="1800"/>
              <a:t>(which, for us, does basically the same thing)</a:t>
            </a:r>
            <a:endParaRPr lang="en-US"/>
          </a:p>
        </p:txBody>
      </p:sp>
      <p:pic>
        <p:nvPicPr>
          <p:cNvPr id="3" name="Picture 2">
            <a:extLst>
              <a:ext uri="{FF2B5EF4-FFF2-40B4-BE49-F238E27FC236}">
                <a16:creationId xmlns:a16="http://schemas.microsoft.com/office/drawing/2014/main" id="{2E7AFB01-E21A-17CA-F44B-4870747A8D24}"/>
              </a:ext>
            </a:extLst>
          </p:cNvPr>
          <p:cNvPicPr>
            <a:picLocks noChangeAspect="1"/>
          </p:cNvPicPr>
          <p:nvPr/>
        </p:nvPicPr>
        <p:blipFill>
          <a:blip r:embed="rId2"/>
          <a:stretch>
            <a:fillRect/>
          </a:stretch>
        </p:blipFill>
        <p:spPr>
          <a:xfrm>
            <a:off x="1301750" y="1506185"/>
            <a:ext cx="6540500" cy="3291694"/>
          </a:xfrm>
          <a:prstGeom prst="rect">
            <a:avLst/>
          </a:prstGeom>
        </p:spPr>
      </p:pic>
      <p:sp>
        <p:nvSpPr>
          <p:cNvPr id="4" name="Oval 3">
            <a:extLst>
              <a:ext uri="{FF2B5EF4-FFF2-40B4-BE49-F238E27FC236}">
                <a16:creationId xmlns:a16="http://schemas.microsoft.com/office/drawing/2014/main" id="{B677B59D-A82B-A73F-A97C-8CDFA6BC2E2C}"/>
              </a:ext>
            </a:extLst>
          </p:cNvPr>
          <p:cNvSpPr/>
          <p:nvPr/>
        </p:nvSpPr>
        <p:spPr>
          <a:xfrm>
            <a:off x="18224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8416128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60F636-27D4-4B3C-5812-713A361110A6}"/>
              </a:ext>
            </a:extLst>
          </p:cNvPr>
          <p:cNvSpPr>
            <a:spLocks noGrp="1"/>
          </p:cNvSpPr>
          <p:nvPr>
            <p:ph type="title"/>
          </p:nvPr>
        </p:nvSpPr>
        <p:spPr/>
        <p:txBody>
          <a:bodyPr/>
          <a:lstStyle/>
          <a:p>
            <a:r>
              <a:rPr lang="en-US" sz="3200"/>
              <a:t>you can also just close Eclipse and reopen it if anything really weird happens</a:t>
            </a:r>
            <a:br>
              <a:rPr lang="en-US" sz="3200"/>
            </a:br>
            <a:r>
              <a:rPr lang="en-US" sz="3200"/>
              <a:t>🤷</a:t>
            </a:r>
          </a:p>
        </p:txBody>
      </p:sp>
    </p:spTree>
    <p:extLst>
      <p:ext uri="{BB962C8B-B14F-4D97-AF65-F5344CB8AC3E}">
        <p14:creationId xmlns:p14="http://schemas.microsoft.com/office/powerpoint/2010/main" val="353705868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EF0B3-F4C9-6103-E652-D5B749E47A9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57FCBD0-EF70-5716-F900-DB3CF20175E4}"/>
              </a:ext>
            </a:extLst>
          </p:cNvPr>
          <p:cNvSpPr>
            <a:spLocks noGrp="1"/>
          </p:cNvSpPr>
          <p:nvPr>
            <p:ph type="title"/>
          </p:nvPr>
        </p:nvSpPr>
        <p:spPr/>
        <p:txBody>
          <a:bodyPr/>
          <a:lstStyle/>
          <a:p>
            <a:r>
              <a:rPr lang="en-US"/>
              <a:t>how to email jim</a:t>
            </a:r>
          </a:p>
        </p:txBody>
      </p:sp>
    </p:spTree>
    <p:extLst>
      <p:ext uri="{BB962C8B-B14F-4D97-AF65-F5344CB8AC3E}">
        <p14:creationId xmlns:p14="http://schemas.microsoft.com/office/powerpoint/2010/main" val="384748205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CF783E-4339-E390-BB37-71A0DCF36695}"/>
              </a:ext>
            </a:extLst>
          </p:cNvPr>
          <p:cNvSpPr>
            <a:spLocks noGrp="1"/>
          </p:cNvSpPr>
          <p:nvPr>
            <p:ph type="title"/>
          </p:nvPr>
        </p:nvSpPr>
        <p:spPr/>
        <p:txBody>
          <a:bodyPr/>
          <a:lstStyle/>
          <a:p>
            <a:r>
              <a:rPr lang="en-US"/>
              <a:t>first, how to email not-jim</a:t>
            </a:r>
          </a:p>
        </p:txBody>
      </p:sp>
      <p:sp>
        <p:nvSpPr>
          <p:cNvPr id="4" name="Content Placeholder 3">
            <a:extLst>
              <a:ext uri="{FF2B5EF4-FFF2-40B4-BE49-F238E27FC236}">
                <a16:creationId xmlns:a16="http://schemas.microsoft.com/office/drawing/2014/main" id="{E19B0679-16DC-214D-42A1-08BB36FB3D6B}"/>
              </a:ext>
            </a:extLst>
          </p:cNvPr>
          <p:cNvSpPr>
            <a:spLocks noGrp="1"/>
          </p:cNvSpPr>
          <p:nvPr>
            <p:ph sz="quarter" idx="10"/>
          </p:nvPr>
        </p:nvSpPr>
        <p:spPr/>
        <p:txBody>
          <a:bodyPr>
            <a:normAutofit/>
          </a:bodyPr>
          <a:lstStyle/>
          <a:p>
            <a:r>
              <a:rPr lang="en-US" b="1"/>
              <a:t>Subject Line: </a:t>
            </a:r>
            <a:r>
              <a:rPr lang="en-US"/>
              <a:t>Question Regarding The Reading</a:t>
            </a:r>
          </a:p>
          <a:p>
            <a:r>
              <a:rPr lang="en-US" b="1"/>
              <a:t>Email Body:</a:t>
            </a:r>
          </a:p>
          <a:p>
            <a:pPr lvl="1"/>
            <a:r>
              <a:rPr lang="en-US"/>
              <a:t>Dear Prof. Dr. Professorson Ph.D Exquire,</a:t>
            </a:r>
          </a:p>
          <a:p>
            <a:pPr lvl="1"/>
            <a:r>
              <a:rPr lang="en-US"/>
              <a:t>I hope you are having a wonderful afternoon; that the morning sun is shining upon you this fine evening, and that you do not feel the quiet whisper of the all-consuming Void chilling you to your very core.</a:t>
            </a:r>
          </a:p>
          <a:p>
            <a:pPr lvl="1"/>
            <a:r>
              <a:rPr lang="en-US"/>
              <a:t>I am writing because I am unclear on the assigned reading for tomorrow. Your very, very helpful syllabus says to read pages 300 – 500 of Beowulf, however the book is, it seems, much fewer than 500 pages long.</a:t>
            </a:r>
          </a:p>
          <a:p>
            <a:pPr lvl="1"/>
            <a:r>
              <a:rPr lang="en-US"/>
              <a:t>Thank you so much for your help with this matter. I appreciate the time you take in supporting me in my studies—I could not do this without you.</a:t>
            </a:r>
          </a:p>
          <a:p>
            <a:pPr lvl="1"/>
            <a:r>
              <a:rPr lang="en-US"/>
              <a:t>Sincerely,</a:t>
            </a:r>
          </a:p>
          <a:p>
            <a:pPr lvl="1"/>
            <a:r>
              <a:rPr lang="en-US"/>
              <a:t>James Bern</a:t>
            </a:r>
          </a:p>
          <a:p>
            <a:pPr lvl="1"/>
            <a:r>
              <a:rPr lang="en-US"/>
              <a:t>Caltech '15</a:t>
            </a:r>
          </a:p>
        </p:txBody>
      </p:sp>
    </p:spTree>
    <p:extLst>
      <p:ext uri="{BB962C8B-B14F-4D97-AF65-F5344CB8AC3E}">
        <p14:creationId xmlns:p14="http://schemas.microsoft.com/office/powerpoint/2010/main" val="111986870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83B67-914B-A65C-7B4E-92379D3F074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2C5DD3-F25C-32E9-B6E2-C351523D4941}"/>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FCA4D3B2-3B34-A267-65B2-8F1A56E1ED13}"/>
              </a:ext>
            </a:extLst>
          </p:cNvPr>
          <p:cNvSpPr>
            <a:spLocks noGrp="1"/>
          </p:cNvSpPr>
          <p:nvPr>
            <p:ph sz="quarter" idx="10"/>
          </p:nvPr>
        </p:nvSpPr>
        <p:spPr/>
        <p:txBody>
          <a:bodyPr/>
          <a:lstStyle/>
          <a:p>
            <a:r>
              <a:rPr lang="en-US" b="1"/>
              <a:t>Subject Line: </a:t>
            </a:r>
            <a:r>
              <a:rPr lang="en-US"/>
              <a:t>brew won't install 😡</a:t>
            </a:r>
            <a:endParaRPr lang="en-US" b="1"/>
          </a:p>
        </p:txBody>
      </p:sp>
      <p:pic>
        <p:nvPicPr>
          <p:cNvPr id="2" name="Picture 1">
            <a:extLst>
              <a:ext uri="{FF2B5EF4-FFF2-40B4-BE49-F238E27FC236}">
                <a16:creationId xmlns:a16="http://schemas.microsoft.com/office/drawing/2014/main" id="{BEFB44DF-4AA0-DEF4-C9E9-A875BCEEC35B}"/>
              </a:ext>
            </a:extLst>
          </p:cNvPr>
          <p:cNvPicPr>
            <a:picLocks noChangeAspect="1"/>
          </p:cNvPicPr>
          <p:nvPr/>
        </p:nvPicPr>
        <p:blipFill>
          <a:blip r:embed="rId2"/>
          <a:stretch>
            <a:fillRect/>
          </a:stretch>
        </p:blipFill>
        <p:spPr>
          <a:xfrm>
            <a:off x="457200" y="1268915"/>
            <a:ext cx="6562143" cy="2911248"/>
          </a:xfrm>
          <a:prstGeom prst="rect">
            <a:avLst/>
          </a:prstGeom>
        </p:spPr>
      </p:pic>
    </p:spTree>
    <p:extLst>
      <p:ext uri="{BB962C8B-B14F-4D97-AF65-F5344CB8AC3E}">
        <p14:creationId xmlns:p14="http://schemas.microsoft.com/office/powerpoint/2010/main" val="17258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EA628-9CF8-D476-1ACB-7BBC4B4D071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0F28B0-DF8B-2DA2-6C26-4A27BFA33624}"/>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5F31301D-5905-707F-6525-B1175D75AD85}"/>
              </a:ext>
            </a:extLst>
          </p:cNvPr>
          <p:cNvSpPr>
            <a:spLocks noGrp="1"/>
          </p:cNvSpPr>
          <p:nvPr>
            <p:ph sz="quarter" idx="10"/>
          </p:nvPr>
        </p:nvSpPr>
        <p:spPr/>
        <p:txBody>
          <a:bodyPr/>
          <a:lstStyle/>
          <a:p>
            <a:r>
              <a:rPr lang="en-US" b="1"/>
              <a:t>Subject Line: </a:t>
            </a:r>
            <a:r>
              <a:rPr lang="en-US"/>
              <a:t>can't run tic tac toe 😢</a:t>
            </a:r>
          </a:p>
          <a:p>
            <a:endParaRPr lang="en-US" b="1"/>
          </a:p>
          <a:p>
            <a:pPr lvl="1"/>
            <a:endParaRPr lang="en-US"/>
          </a:p>
        </p:txBody>
      </p:sp>
      <p:pic>
        <p:nvPicPr>
          <p:cNvPr id="5" name="Picture 4">
            <a:extLst>
              <a:ext uri="{FF2B5EF4-FFF2-40B4-BE49-F238E27FC236}">
                <a16:creationId xmlns:a16="http://schemas.microsoft.com/office/drawing/2014/main" id="{578A5971-1EA3-42B8-1861-0FB3E4D522E7}"/>
              </a:ext>
            </a:extLst>
          </p:cNvPr>
          <p:cNvPicPr>
            <a:picLocks noChangeAspect="1"/>
          </p:cNvPicPr>
          <p:nvPr/>
        </p:nvPicPr>
        <p:blipFill>
          <a:blip r:embed="rId2"/>
          <a:stretch>
            <a:fillRect/>
          </a:stretch>
        </p:blipFill>
        <p:spPr>
          <a:xfrm>
            <a:off x="636680" y="1402435"/>
            <a:ext cx="5111675" cy="3486149"/>
          </a:xfrm>
          <a:prstGeom prst="rect">
            <a:avLst/>
          </a:prstGeom>
        </p:spPr>
      </p:pic>
    </p:spTree>
    <p:extLst>
      <p:ext uri="{BB962C8B-B14F-4D97-AF65-F5344CB8AC3E}">
        <p14:creationId xmlns:p14="http://schemas.microsoft.com/office/powerpoint/2010/main" val="383270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2E4D24-6ADD-07BA-973E-B1DC483895B8}"/>
              </a:ext>
            </a:extLst>
          </p:cNvPr>
          <p:cNvSpPr>
            <a:spLocks noGrp="1"/>
          </p:cNvSpPr>
          <p:nvPr>
            <p:ph type="title"/>
          </p:nvPr>
        </p:nvSpPr>
        <p:spPr/>
        <p:txBody>
          <a:bodyPr/>
          <a:lstStyle/>
          <a:p>
            <a:r>
              <a:rPr lang="en-US"/>
              <a:t>this is the fastest way to get your question answered</a:t>
            </a:r>
            <a:br>
              <a:rPr lang="en-US"/>
            </a:br>
            <a:br>
              <a:rPr lang="en-US"/>
            </a:br>
            <a:r>
              <a:rPr lang="en-US"/>
              <a:t>i will not be offended i promise</a:t>
            </a:r>
          </a:p>
        </p:txBody>
      </p:sp>
    </p:spTree>
    <p:extLst>
      <p:ext uri="{BB962C8B-B14F-4D97-AF65-F5344CB8AC3E}">
        <p14:creationId xmlns:p14="http://schemas.microsoft.com/office/powerpoint/2010/main" val="270297866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B93E6-7923-91A5-394E-B91EB424B12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1E840CB-A44A-DDD1-D1C1-76FB3A766E9A}"/>
              </a:ext>
            </a:extLst>
          </p:cNvPr>
          <p:cNvSpPr>
            <a:spLocks noGrp="1"/>
          </p:cNvSpPr>
          <p:nvPr>
            <p:ph type="title"/>
          </p:nvPr>
        </p:nvSpPr>
        <p:spPr/>
        <p:txBody>
          <a:bodyPr/>
          <a:lstStyle/>
          <a:p>
            <a:r>
              <a:rPr lang="en-US"/>
              <a:t>how to do HW</a:t>
            </a:r>
          </a:p>
        </p:txBody>
      </p:sp>
    </p:spTree>
    <p:extLst>
      <p:ext uri="{BB962C8B-B14F-4D97-AF65-F5344CB8AC3E}">
        <p14:creationId xmlns:p14="http://schemas.microsoft.com/office/powerpoint/2010/main" val="24232873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69643-72CD-0FDD-5875-8BE3102DE64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5F1BF24-3DCA-157D-9E69-A82CAB1EFC60}"/>
              </a:ext>
            </a:extLst>
          </p:cNvPr>
          <p:cNvSpPr>
            <a:spLocks noGrp="1"/>
          </p:cNvSpPr>
          <p:nvPr>
            <p:ph type="title"/>
          </p:nvPr>
        </p:nvSpPr>
        <p:spPr/>
        <p:txBody>
          <a:bodyPr/>
          <a:lstStyle/>
          <a:p>
            <a:r>
              <a:rPr lang="en-US"/>
              <a:t>q</a:t>
            </a:r>
            <a:r>
              <a:rPr lang="en-US">
                <a:solidFill>
                  <a:schemeClr val="tx1"/>
                </a:solidFill>
              </a:rPr>
              <a:t>ueue</a:t>
            </a:r>
          </a:p>
        </p:txBody>
      </p:sp>
    </p:spTree>
    <p:extLst>
      <p:ext uri="{BB962C8B-B14F-4D97-AF65-F5344CB8AC3E}">
        <p14:creationId xmlns:p14="http://schemas.microsoft.com/office/powerpoint/2010/main" val="412832992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632F77-0F8E-65EE-880A-BCF4E19E4F87}"/>
              </a:ext>
            </a:extLst>
          </p:cNvPr>
          <p:cNvSpPr>
            <a:spLocks noGrp="1"/>
          </p:cNvSpPr>
          <p:nvPr>
            <p:ph type="title"/>
          </p:nvPr>
        </p:nvSpPr>
        <p:spPr/>
        <p:txBody>
          <a:bodyPr/>
          <a:lstStyle/>
          <a:p>
            <a:r>
              <a:rPr lang="en-US"/>
              <a:t>implement one thing at a time</a:t>
            </a:r>
            <a:br>
              <a:rPr lang="en-US"/>
            </a:br>
            <a:br>
              <a:rPr lang="en-US"/>
            </a:br>
            <a:r>
              <a:rPr lang="en-US"/>
              <a:t>get it working perfectly</a:t>
            </a:r>
            <a:br>
              <a:rPr lang="en-US"/>
            </a:br>
            <a:br>
              <a:rPr lang="en-US"/>
            </a:br>
            <a:r>
              <a:rPr lang="en-US"/>
              <a:t>then, try the next thing</a:t>
            </a:r>
          </a:p>
        </p:txBody>
      </p:sp>
    </p:spTree>
    <p:extLst>
      <p:ext uri="{BB962C8B-B14F-4D97-AF65-F5344CB8AC3E}">
        <p14:creationId xmlns:p14="http://schemas.microsoft.com/office/powerpoint/2010/main" val="305416891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86761-2350-A854-FDB4-976AAE0A7F5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388ABB8-0129-FF3B-BE45-7E2F054E2FD2}"/>
              </a:ext>
            </a:extLst>
          </p:cNvPr>
          <p:cNvSpPr txBox="1"/>
          <p:nvPr/>
        </p:nvSpPr>
        <p:spPr>
          <a:xfrm>
            <a:off x="3429000" y="614362"/>
            <a:ext cx="5409472" cy="923330"/>
          </a:xfrm>
          <a:prstGeom prst="rect">
            <a:avLst/>
          </a:prstGeom>
          <a:noFill/>
        </p:spPr>
        <p:txBody>
          <a:bodyPr wrap="square" rtlCol="0">
            <a:spAutoFit/>
          </a:bodyPr>
          <a:lstStyle/>
          <a:p>
            <a:pPr algn="l"/>
            <a:r>
              <a:rPr lang="en-US" sz="2700">
                <a:solidFill>
                  <a:schemeClr val="accent4">
                    <a:lumMod val="50000"/>
                  </a:schemeClr>
                </a:solidFill>
                <a:latin typeface="Comic Sans MS" panose="030F0902030302020204" pitchFamily="66" charset="0"/>
              </a:rPr>
              <a:t>code up the entire homework without ever trying to run it</a:t>
            </a:r>
          </a:p>
        </p:txBody>
      </p:sp>
      <p:sp>
        <p:nvSpPr>
          <p:cNvPr id="6" name="TextBox 5">
            <a:extLst>
              <a:ext uri="{FF2B5EF4-FFF2-40B4-BE49-F238E27FC236}">
                <a16:creationId xmlns:a16="http://schemas.microsoft.com/office/drawing/2014/main" id="{63B26451-40E3-CBCB-5F2E-556F95A0D3D2}"/>
              </a:ext>
            </a:extLst>
          </p:cNvPr>
          <p:cNvSpPr txBox="1"/>
          <p:nvPr/>
        </p:nvSpPr>
        <p:spPr>
          <a:xfrm>
            <a:off x="2850356" y="3671888"/>
            <a:ext cx="6059376" cy="584775"/>
          </a:xfrm>
          <a:prstGeom prst="rect">
            <a:avLst/>
          </a:prstGeom>
          <a:noFill/>
        </p:spPr>
        <p:txBody>
          <a:bodyPr wrap="square" rtlCol="0">
            <a:spAutoFit/>
          </a:bodyPr>
          <a:lstStyle/>
          <a:p>
            <a:pPr algn="l"/>
            <a:r>
              <a:rPr lang="en-US" sz="3200">
                <a:solidFill>
                  <a:schemeClr val="accent4">
                    <a:lumMod val="50000"/>
                  </a:schemeClr>
                </a:solidFill>
                <a:latin typeface="Comic Sans MS" panose="030F0902030302020204" pitchFamily="66" charset="0"/>
              </a:rPr>
              <a:t>compile early; compile often</a:t>
            </a:r>
          </a:p>
        </p:txBody>
      </p:sp>
      <p:pic>
        <p:nvPicPr>
          <p:cNvPr id="5" name="Picture 2" descr="Shrek Alternative for drake meme : r/MemeTemplatesOfficial">
            <a:extLst>
              <a:ext uri="{FF2B5EF4-FFF2-40B4-BE49-F238E27FC236}">
                <a16:creationId xmlns:a16="http://schemas.microsoft.com/office/drawing/2014/main" id="{B440F31F-C4A2-4C9A-5833-37348AE445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889"/>
          <a:stretch/>
        </p:blipFill>
        <p:spPr bwMode="auto">
          <a:xfrm>
            <a:off x="0" y="0"/>
            <a:ext cx="2628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10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F845E-E5D6-1325-4920-7EBE52BC76B0}"/>
            </a:ext>
          </a:extLst>
        </p:cNvPr>
        <p:cNvGrpSpPr/>
        <p:nvPr/>
      </p:nvGrpSpPr>
      <p:grpSpPr>
        <a:xfrm>
          <a:off x="0" y="0"/>
          <a:ext cx="0" cy="0"/>
          <a:chOff x="0" y="0"/>
          <a:chExt cx="0" cy="0"/>
        </a:xfrm>
      </p:grpSpPr>
      <p:pic>
        <p:nvPicPr>
          <p:cNvPr id="1026" name="Picture 2" descr="Finding Nemo-fish Are Friends Not Food - Etsy">
            <a:extLst>
              <a:ext uri="{FF2B5EF4-FFF2-40B4-BE49-F238E27FC236}">
                <a16:creationId xmlns:a16="http://schemas.microsoft.com/office/drawing/2014/main" id="{DA9C336B-1C3A-7322-3EB5-7C968A15AA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EBF7504-37FB-E496-1F68-582A4E48F250}"/>
              </a:ext>
            </a:extLst>
          </p:cNvPr>
          <p:cNvSpPr/>
          <p:nvPr/>
        </p:nvSpPr>
        <p:spPr>
          <a:xfrm>
            <a:off x="4963886" y="4321628"/>
            <a:ext cx="870857" cy="664029"/>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ABFABF24-AF80-227B-A3D4-8921185BDDC9}"/>
              </a:ext>
            </a:extLst>
          </p:cNvPr>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a:extLst>
              <a:ext uri="{FF2B5EF4-FFF2-40B4-BE49-F238E27FC236}">
                <a16:creationId xmlns:a16="http://schemas.microsoft.com/office/drawing/2014/main" id="{16E6A179-0349-85E1-4339-F9D9AFC5DF63}"/>
              </a:ext>
            </a:extLst>
          </p:cNvPr>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08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073CE-273D-4A11-1ED1-E0AD0137DD3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F015ED-903C-5D23-304F-AC114D561845}"/>
              </a:ext>
            </a:extLst>
          </p:cNvPr>
          <p:cNvSpPr>
            <a:spLocks noGrp="1"/>
          </p:cNvSpPr>
          <p:nvPr>
            <p:ph type="title"/>
          </p:nvPr>
        </p:nvSpPr>
        <p:spPr/>
        <p:txBody>
          <a:bodyPr/>
          <a:lstStyle/>
          <a:p>
            <a:r>
              <a:rPr lang="en-US" sz="8800"/>
              <a:t>operators</a:t>
            </a:r>
            <a:br>
              <a:rPr lang="en-US"/>
            </a:br>
            <a:r>
              <a:rPr lang="en-US" sz="2000"/>
              <a:t>(except for bitwise operators, which we'll do later maybe)</a:t>
            </a:r>
            <a:endParaRPr lang="en-US"/>
          </a:p>
        </p:txBody>
      </p:sp>
    </p:spTree>
    <p:extLst>
      <p:ext uri="{BB962C8B-B14F-4D97-AF65-F5344CB8AC3E}">
        <p14:creationId xmlns:p14="http://schemas.microsoft.com/office/powerpoint/2010/main" val="195504815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ED704-DD05-4139-3185-884044F8E35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8ED224E-1289-0E09-C104-C94DDC131567}"/>
              </a:ext>
            </a:extLst>
          </p:cNvPr>
          <p:cNvSpPr>
            <a:spLocks noGrp="1"/>
          </p:cNvSpPr>
          <p:nvPr>
            <p:ph type="title"/>
          </p:nvPr>
        </p:nvSpPr>
        <p:spPr/>
        <p:txBody>
          <a:bodyPr/>
          <a:lstStyle/>
          <a:p>
            <a:r>
              <a:rPr lang="en-US"/>
              <a:t>assignment operator</a:t>
            </a:r>
          </a:p>
        </p:txBody>
      </p:sp>
    </p:spTree>
    <p:extLst>
      <p:ext uri="{BB962C8B-B14F-4D97-AF65-F5344CB8AC3E}">
        <p14:creationId xmlns:p14="http://schemas.microsoft.com/office/powerpoint/2010/main" val="4667162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FF003-4CD0-EADC-D90F-09345BB47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B77433-A169-A1D1-8F03-AA13EFDB74E8}"/>
              </a:ext>
            </a:extLst>
          </p:cNvPr>
          <p:cNvSpPr>
            <a:spLocks noGrp="1"/>
          </p:cNvSpPr>
          <p:nvPr>
            <p:ph type="title"/>
          </p:nvPr>
        </p:nvSpPr>
        <p:spPr/>
        <p:txBody>
          <a:bodyPr>
            <a:normAutofit/>
          </a:bodyPr>
          <a:lstStyle/>
          <a:p>
            <a:r>
              <a:rPr lang="en-US"/>
              <a:t>assignment operator</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B85DE79-88AD-EF45-FF4C-DCCAC257A8EE}"/>
              </a:ext>
            </a:extLst>
          </p:cNvPr>
          <p:cNvSpPr>
            <a:spLocks noGrp="1"/>
          </p:cNvSpPr>
          <p:nvPr>
            <p:ph sz="quarter" idx="10"/>
          </p:nvPr>
        </p:nvSpPr>
        <p:spPr/>
        <p:txBody>
          <a:bodyPr/>
          <a:lstStyle/>
          <a:p>
            <a:r>
              <a:rPr lang="en-US" b="1"/>
              <a:t>=</a:t>
            </a:r>
            <a:r>
              <a:rPr lang="en-US"/>
              <a:t> </a:t>
            </a:r>
            <a:r>
              <a:rPr lang="en-US" b="1"/>
              <a:t>assigns</a:t>
            </a:r>
            <a:r>
              <a:rPr lang="en-US"/>
              <a:t> the value on the right-hand side to</a:t>
            </a:r>
            <a:br>
              <a:rPr lang="en-US"/>
            </a:br>
            <a:r>
              <a:rPr lang="en-US"/>
              <a:t>the variable on the left-hand side</a:t>
            </a:r>
          </a:p>
          <a:p>
            <a:pPr lvl="1"/>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i</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0 ("int </a:t>
            </a:r>
            <a:r>
              <a:rPr lang="en-US" err="1">
                <a:solidFill>
                  <a:srgbClr val="007B00"/>
                </a:solidFill>
                <a:latin typeface="Consolas" panose="020B0609020204030204" pitchFamily="49" charset="0"/>
              </a:rPr>
              <a:t>i</a:t>
            </a:r>
            <a:r>
              <a:rPr lang="en-US">
                <a:solidFill>
                  <a:srgbClr val="007B00"/>
                </a:solidFill>
                <a:latin typeface="Consolas" panose="020B0609020204030204" pitchFamily="49" charset="0"/>
              </a:rPr>
              <a:t> now has the value 0")</a:t>
            </a:r>
          </a:p>
          <a:p>
            <a:pPr lvl="1"/>
            <a:r>
              <a:rPr lang="en-US">
                <a:solidFill>
                  <a:srgbClr val="000080"/>
                </a:solidFill>
                <a:effectLst/>
                <a:latin typeface="+mj-lt"/>
              </a:rPr>
              <a:t>double</a:t>
            </a:r>
            <a:r>
              <a:rPr lang="en-US">
                <a:latin typeface="+mj-lt"/>
              </a:rPr>
              <a:t> foo </a:t>
            </a:r>
            <a:r>
              <a:rPr lang="en-US">
                <a:effectLst/>
                <a:latin typeface="+mj-lt"/>
              </a:rPr>
              <a:t>=</a:t>
            </a:r>
            <a:r>
              <a:rPr lang="en-US">
                <a:latin typeface="+mj-lt"/>
              </a:rPr>
              <a:t> </a:t>
            </a:r>
            <a:r>
              <a:rPr lang="en-US" err="1">
                <a:effectLst/>
                <a:latin typeface="+mj-lt"/>
              </a:rPr>
              <a:t>coolFunction</a:t>
            </a:r>
            <a:r>
              <a:rPr lang="en-US">
                <a:latin typeface="+mj-lt"/>
              </a:rPr>
              <a:t>();</a:t>
            </a:r>
          </a:p>
          <a:p>
            <a:pPr lvl="1"/>
            <a:endParaRPr lang="en-US" b="1">
              <a:solidFill>
                <a:srgbClr val="F92672"/>
              </a:solidFill>
              <a:latin typeface="+mj-lt"/>
            </a:endParaRPr>
          </a:p>
          <a:p>
            <a:r>
              <a:rPr lang="en-US" sz="1600" b="1">
                <a:solidFill>
                  <a:srgbClr val="F92672"/>
                </a:solidFill>
                <a:latin typeface="+mj-lt"/>
              </a:rPr>
              <a:t>☠</a:t>
            </a:r>
            <a:r>
              <a:rPr lang="en-US" sz="1600" b="1"/>
              <a:t> the assignment operator returns the value it assigned</a:t>
            </a:r>
            <a:br>
              <a:rPr lang="en-US" sz="1600" b="1"/>
            </a:br>
            <a:r>
              <a:rPr lang="en-US" sz="1600" b="1"/>
              <a:t>this is usually pretty confusing</a:t>
            </a:r>
          </a:p>
          <a:p>
            <a:pPr lvl="1"/>
            <a:r>
              <a:rPr lang="en-US" sz="1600" err="1">
                <a:solidFill>
                  <a:srgbClr val="000080"/>
                </a:solidFill>
                <a:latin typeface="Consolas" panose="020B0609020204030204" pitchFamily="49" charset="0"/>
              </a:rPr>
              <a:t>boolean</a:t>
            </a:r>
            <a:r>
              <a:rPr lang="en-US" sz="1600">
                <a:solidFill>
                  <a:srgbClr val="12191C"/>
                </a:solidFill>
                <a:latin typeface="Consolas" panose="020B0609020204030204" pitchFamily="49" charset="0"/>
              </a:rPr>
              <a:t> b </a:t>
            </a:r>
            <a:r>
              <a:rPr lang="en-US" sz="1600">
                <a:latin typeface="Consolas" panose="020B0609020204030204" pitchFamily="49" charset="0"/>
              </a:rPr>
              <a:t>=</a:t>
            </a:r>
            <a:r>
              <a:rPr lang="en-US" sz="1600">
                <a:solidFill>
                  <a:srgbClr val="12191C"/>
                </a:solidFill>
                <a:latin typeface="Consolas" panose="020B0609020204030204" pitchFamily="49" charset="0"/>
              </a:rPr>
              <a:t> </a:t>
            </a:r>
            <a:r>
              <a:rPr lang="en-US" sz="1600">
                <a:solidFill>
                  <a:srgbClr val="02B5B5"/>
                </a:solidFill>
                <a:latin typeface="Consolas" panose="020B0609020204030204" pitchFamily="49" charset="0"/>
              </a:rPr>
              <a:t>false</a:t>
            </a:r>
            <a:r>
              <a:rPr lang="en-US" sz="1600">
                <a:solidFill>
                  <a:srgbClr val="12191C"/>
                </a:solidFill>
                <a:latin typeface="Consolas" panose="020B0609020204030204" pitchFamily="49" charset="0"/>
              </a:rPr>
              <a:t>;</a:t>
            </a:r>
          </a:p>
          <a:p>
            <a:pPr lvl="1"/>
            <a:r>
              <a:rPr lang="en-US" sz="1800" err="1">
                <a:solidFill>
                  <a:srgbClr val="000080"/>
                </a:solidFill>
                <a:latin typeface="Consolas" panose="020B0609020204030204" pitchFamily="49" charset="0"/>
              </a:rPr>
              <a:t>boolean</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c</a:t>
            </a:r>
            <a:r>
              <a:rPr lang="en-US" sz="1800">
                <a:solidFill>
                  <a:srgbClr val="12191C"/>
                </a:solidFill>
                <a:latin typeface="Consolas" panose="020B0609020204030204" pitchFamily="49" charset="0"/>
              </a:rPr>
              <a:t> </a:t>
            </a:r>
            <a:r>
              <a:rPr lang="en-US" sz="1800">
                <a:latin typeface="Consolas" panose="020B0609020204030204" pitchFamily="49" charset="0"/>
              </a:rPr>
              <a:t>=</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b </a:t>
            </a:r>
            <a:r>
              <a:rPr lang="en-US">
                <a:effectLst/>
                <a:latin typeface="+mj-lt"/>
              </a:rPr>
              <a:t>=</a:t>
            </a:r>
            <a:r>
              <a:rPr lang="en-US">
                <a:solidFill>
                  <a:srgbClr val="F92672"/>
                </a:solidFill>
                <a:effectLst/>
                <a:latin typeface="+mj-lt"/>
              </a:rPr>
              <a:t> </a:t>
            </a:r>
            <a:r>
              <a:rPr lang="en-US">
                <a:latin typeface="Consolas" panose="020B0609020204030204" pitchFamily="49" charset="0"/>
              </a:rPr>
              <a:t>foo()</a:t>
            </a:r>
            <a:r>
              <a:rPr lang="en-US">
                <a:solidFill>
                  <a:srgbClr val="12191C"/>
                </a:solidFill>
                <a:latin typeface="Consolas" panose="020B0609020204030204" pitchFamily="49" charset="0"/>
              </a:rPr>
              <a:t>)</a:t>
            </a:r>
            <a:r>
              <a:rPr lang="en-US" sz="1800">
                <a:solidFill>
                  <a:srgbClr val="12191C"/>
                </a:solidFill>
                <a:latin typeface="Consolas" panose="020B0609020204030204" pitchFamily="49" charset="0"/>
              </a:rPr>
              <a:t>;</a:t>
            </a:r>
            <a:endParaRPr lang="en-US"/>
          </a:p>
          <a:p>
            <a:pPr lvl="1"/>
            <a:endParaRPr lang="en-US"/>
          </a:p>
          <a:p>
            <a:endParaRPr lang="en-US"/>
          </a:p>
        </p:txBody>
      </p:sp>
    </p:spTree>
    <p:extLst>
      <p:ext uri="{BB962C8B-B14F-4D97-AF65-F5344CB8AC3E}">
        <p14:creationId xmlns:p14="http://schemas.microsoft.com/office/powerpoint/2010/main" val="250160603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2204D-61CE-3B34-BB42-981A71B01AB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71BD67-4D3A-240B-CEC5-A28C078FE1FD}"/>
              </a:ext>
            </a:extLst>
          </p:cNvPr>
          <p:cNvSpPr>
            <a:spLocks noGrp="1"/>
          </p:cNvSpPr>
          <p:nvPr>
            <p:ph type="title"/>
          </p:nvPr>
        </p:nvSpPr>
        <p:spPr/>
        <p:txBody>
          <a:bodyPr/>
          <a:lstStyle/>
          <a:p>
            <a:r>
              <a:rPr lang="en-US"/>
              <a:t>arithmetic operators</a:t>
            </a:r>
          </a:p>
        </p:txBody>
      </p:sp>
    </p:spTree>
    <p:extLst>
      <p:ext uri="{BB962C8B-B14F-4D97-AF65-F5344CB8AC3E}">
        <p14:creationId xmlns:p14="http://schemas.microsoft.com/office/powerpoint/2010/main" val="37773240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BDD51-45D3-9B15-99DB-90B80245C3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D8ABA2-1EA4-2400-8F7A-E876D079DD2B}"/>
              </a:ext>
            </a:extLst>
          </p:cNvPr>
          <p:cNvSpPr>
            <a:spLocks noGrp="1"/>
          </p:cNvSpPr>
          <p:nvPr>
            <p:ph type="title"/>
          </p:nvPr>
        </p:nvSpPr>
        <p:spPr/>
        <p:txBody>
          <a:bodyPr>
            <a:normAutofit/>
          </a:bodyPr>
          <a:lstStyle/>
          <a:p>
            <a:r>
              <a:rPr lang="en-US"/>
              <a:t>basic arithmetic (number) operators</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31CFB06-FBDA-CAA7-BDDE-34FF7D52B261}"/>
              </a:ext>
            </a:extLst>
          </p:cNvPr>
          <p:cNvSpPr>
            <a:spLocks noGrp="1"/>
          </p:cNvSpPr>
          <p:nvPr>
            <p:ph sz="quarter" idx="10"/>
          </p:nvPr>
        </p:nvSpPr>
        <p:spPr/>
        <p:txBody>
          <a:bodyPr>
            <a:normAutofit/>
          </a:bodyPr>
          <a:lstStyle/>
          <a:p>
            <a:r>
              <a:rPr lang="en-US" b="1">
                <a:latin typeface="+mj-lt"/>
              </a:rPr>
              <a:t>+</a:t>
            </a:r>
            <a:r>
              <a:rPr lang="en-US"/>
              <a:t> </a:t>
            </a:r>
            <a:r>
              <a:rPr lang="en-US" b="1"/>
              <a:t>adds</a:t>
            </a:r>
            <a:r>
              <a:rPr lang="en-US"/>
              <a:t> two numbers</a:t>
            </a:r>
          </a:p>
          <a:p>
            <a:r>
              <a:rPr lang="en-US" b="1">
                <a:latin typeface="+mj-lt"/>
              </a:rPr>
              <a:t>-</a:t>
            </a:r>
            <a:r>
              <a:rPr lang="en-US"/>
              <a:t> </a:t>
            </a:r>
            <a:r>
              <a:rPr lang="en-US" b="1"/>
              <a:t>subtracts</a:t>
            </a:r>
            <a:r>
              <a:rPr lang="en-US"/>
              <a:t> two numbers</a:t>
            </a:r>
          </a:p>
          <a:p>
            <a:r>
              <a:rPr lang="en-US" b="1">
                <a:latin typeface="+mj-lt"/>
              </a:rPr>
              <a:t>*</a:t>
            </a:r>
            <a:r>
              <a:rPr lang="en-US"/>
              <a:t> </a:t>
            </a:r>
            <a:r>
              <a:rPr lang="en-US" b="1"/>
              <a:t>multiplies</a:t>
            </a:r>
            <a:r>
              <a:rPr lang="en-US"/>
              <a:t> two numbers</a:t>
            </a:r>
          </a:p>
          <a:p>
            <a:r>
              <a:rPr lang="en-US" b="1">
                <a:latin typeface="+mj-lt"/>
              </a:rPr>
              <a:t>/</a:t>
            </a:r>
            <a:r>
              <a:rPr lang="en-US"/>
              <a:t> </a:t>
            </a:r>
            <a:r>
              <a:rPr lang="en-US" b="1"/>
              <a:t>divides</a:t>
            </a:r>
            <a:r>
              <a:rPr lang="en-US"/>
              <a:t> two numbers</a:t>
            </a:r>
          </a:p>
          <a:p>
            <a:pPr lvl="1"/>
            <a:r>
              <a:rPr lang="en-US" b="1"/>
              <a:t>☠ an </a:t>
            </a:r>
            <a:r>
              <a:rPr lang="en-US" b="1">
                <a:solidFill>
                  <a:srgbClr val="000080"/>
                </a:solidFill>
                <a:latin typeface="Consolas" panose="020B0609020204030204" pitchFamily="49" charset="0"/>
              </a:rPr>
              <a:t>int</a:t>
            </a:r>
            <a:r>
              <a:rPr lang="en-US" b="1"/>
              <a:t> divided by an </a:t>
            </a:r>
            <a:r>
              <a:rPr lang="en-US" b="1">
                <a:latin typeface="Consolas" panose="020B0609020204030204" pitchFamily="49" charset="0"/>
              </a:rPr>
              <a:t>int</a:t>
            </a:r>
            <a:r>
              <a:rPr lang="en-US" b="1"/>
              <a:t> is an </a:t>
            </a:r>
            <a:r>
              <a:rPr lang="en-US" b="1">
                <a:latin typeface="Consolas" panose="020B0609020204030204" pitchFamily="49" charset="0"/>
              </a:rPr>
              <a:t>int</a:t>
            </a:r>
            <a:endParaRPr lang="en-US"/>
          </a:p>
          <a:p>
            <a:pPr lvl="2"/>
            <a:r>
              <a:rPr lang="en-US">
                <a:solidFill>
                  <a:srgbClr val="000080"/>
                </a:solidFill>
                <a:latin typeface="Consolas" panose="020B0609020204030204" pitchFamily="49" charset="0"/>
              </a:rPr>
              <a:t>int</a:t>
            </a:r>
            <a:r>
              <a:rPr lang="en-US">
                <a:latin typeface="Consolas" panose="020B0609020204030204" pitchFamily="49" charset="0"/>
              </a:rPr>
              <a:t> foo = </a:t>
            </a:r>
            <a:r>
              <a:rPr lang="en-US">
                <a:solidFill>
                  <a:srgbClr val="02B5B5"/>
                </a:solidFill>
                <a:latin typeface="Consolas" panose="020B0609020204030204" pitchFamily="49" charset="0"/>
              </a:rPr>
              <a:t>8</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4</a:t>
            </a:r>
          </a:p>
          <a:p>
            <a:pPr lvl="2"/>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3</a:t>
            </a:r>
          </a:p>
          <a:p>
            <a:pPr lvl="3"/>
            <a:r>
              <a:rPr lang="en-US"/>
              <a:t>Java "throws away the remainder"</a:t>
            </a:r>
          </a:p>
          <a:p>
            <a:pPr lvl="3"/>
            <a:endParaRPr lang="en-US"/>
          </a:p>
          <a:p>
            <a:r>
              <a:rPr lang="en-US" b="1"/>
              <a:t>-</a:t>
            </a:r>
            <a:r>
              <a:rPr lang="en-US"/>
              <a:t> returns the </a:t>
            </a:r>
            <a:r>
              <a:rPr lang="en-US" b="1"/>
              <a:t>negative</a:t>
            </a:r>
            <a:r>
              <a:rPr lang="en-US"/>
              <a:t> of a number</a:t>
            </a:r>
          </a:p>
          <a:p>
            <a:pPr lvl="1"/>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a:t>
            </a:r>
            <a:r>
              <a:rPr lang="en-US">
                <a:solidFill>
                  <a:srgbClr val="007B00"/>
                </a:solidFill>
                <a:latin typeface="Consolas" panose="020B0609020204030204" pitchFamily="49" charset="0"/>
              </a:rPr>
              <a:t>// -7 ("negative 7" or "minus 7")</a:t>
            </a:r>
          </a:p>
          <a:p>
            <a:pPr lvl="1"/>
            <a:r>
              <a:rPr lang="en-US">
                <a:solidFill>
                  <a:srgbClr val="000080"/>
                </a:solidFill>
                <a:latin typeface="Consolas" panose="020B0609020204030204" pitchFamily="49" charset="0"/>
              </a:rPr>
              <a:t>int</a:t>
            </a:r>
            <a:r>
              <a:rPr lang="en-US">
                <a:latin typeface="Consolas" panose="020B0609020204030204" pitchFamily="49" charset="0"/>
              </a:rPr>
              <a:t> </a:t>
            </a:r>
            <a:r>
              <a:rPr lang="en-US" err="1">
                <a:latin typeface="Consolas" panose="020B0609020204030204" pitchFamily="49" charset="0"/>
              </a:rPr>
              <a:t>baz</a:t>
            </a:r>
            <a:r>
              <a:rPr lang="en-US">
                <a:latin typeface="Consolas" panose="020B0609020204030204" pitchFamily="49" charset="0"/>
              </a:rPr>
              <a:t> = -bar; </a:t>
            </a:r>
            <a:r>
              <a:rPr lang="en-US">
                <a:solidFill>
                  <a:srgbClr val="007B00"/>
                </a:solidFill>
                <a:latin typeface="Consolas" panose="020B0609020204030204" pitchFamily="49" charset="0"/>
              </a:rPr>
              <a:t>// 7</a:t>
            </a:r>
          </a:p>
          <a:p>
            <a:pPr marL="0" indent="0">
              <a:buNone/>
            </a:pPr>
            <a:endParaRPr lang="en-US"/>
          </a:p>
        </p:txBody>
      </p:sp>
    </p:spTree>
    <p:extLst>
      <p:ext uri="{BB962C8B-B14F-4D97-AF65-F5344CB8AC3E}">
        <p14:creationId xmlns:p14="http://schemas.microsoft.com/office/powerpoint/2010/main" val="306455734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2777E-2FD9-F04D-03DD-B12B96F3F5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6EAB5-7A44-82D9-E433-AE20AD736054}"/>
              </a:ext>
            </a:extLst>
          </p:cNvPr>
          <p:cNvSpPr>
            <a:spLocks noGrp="1"/>
          </p:cNvSpPr>
          <p:nvPr>
            <p:ph type="title"/>
          </p:nvPr>
        </p:nvSpPr>
        <p:spPr/>
        <p:txBody>
          <a:bodyPr>
            <a:normAutofit/>
          </a:bodyPr>
          <a:lstStyle/>
          <a:p>
            <a:r>
              <a:rPr lang="en-US"/>
              <a:t>modulo</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C235701-DE43-2730-B382-3DE060802FBD}"/>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MODULO</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a:t>
            </a:r>
          </a:p>
          <a:p>
            <a:pPr lvl="1"/>
            <a:r>
              <a:rPr lang="en-US" b="1" err="1">
                <a:solidFill>
                  <a:srgbClr val="000080"/>
                </a:solidFill>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8456267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10C7F-C8C4-CB4A-FB26-E906B9CC722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9D00B95-928D-9554-2845-BCF0960B44E8}"/>
              </a:ext>
            </a:extLst>
          </p:cNvPr>
          <p:cNvSpPr>
            <a:spLocks noGrp="1"/>
          </p:cNvSpPr>
          <p:nvPr>
            <p:ph type="title"/>
          </p:nvPr>
        </p:nvSpPr>
        <p:spPr/>
        <p:txBody>
          <a:bodyPr/>
          <a:lstStyle/>
          <a:p>
            <a:r>
              <a:rPr lang="en-US"/>
              <a:t>modulo</a:t>
            </a:r>
          </a:p>
        </p:txBody>
      </p:sp>
    </p:spTree>
    <p:extLst>
      <p:ext uri="{BB962C8B-B14F-4D97-AF65-F5344CB8AC3E}">
        <p14:creationId xmlns:p14="http://schemas.microsoft.com/office/powerpoint/2010/main" val="26612002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63543-C8F3-0F34-B532-196FFD7A88A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45C5556-082C-A033-70C9-1CB2F78E6B02}"/>
              </a:ext>
            </a:extLst>
          </p:cNvPr>
          <p:cNvSpPr>
            <a:spLocks noGrp="1"/>
          </p:cNvSpPr>
          <p:nvPr>
            <p:ph type="title"/>
          </p:nvPr>
        </p:nvSpPr>
        <p:spPr/>
        <p:txBody>
          <a:bodyPr/>
          <a:lstStyle/>
          <a:p>
            <a:r>
              <a:rPr lang="en-US"/>
              <a:t>analogy</a:t>
            </a:r>
          </a:p>
        </p:txBody>
      </p:sp>
    </p:spTree>
    <p:extLst>
      <p:ext uri="{BB962C8B-B14F-4D97-AF65-F5344CB8AC3E}">
        <p14:creationId xmlns:p14="http://schemas.microsoft.com/office/powerpoint/2010/main" val="2823508243"/>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FDC2C-4931-81EB-2F36-367B68A3B66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8E0BDAD-0533-D601-0965-2305382C2B70}"/>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5BB61E88-7B9B-95E4-6FD3-377EF97226E5}"/>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46D1A81-E3C9-3725-AF8A-961F345E6412}"/>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999BDA00-4B66-B893-249A-6B7204432D0A}"/>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127149CD-1F2C-0FB0-0D90-8D42AA1DC7F3}"/>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4A0C26C4-C31B-2347-D68A-276D26960B75}"/>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B24117CA-6CF2-D80C-6740-F0A4181F5672}"/>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FF82E8A5-F65F-D7C1-2F81-BD6B589F36E4}"/>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2EBD14AE-4161-3716-814E-0B0272D7BC21}"/>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B842BB0D-9FAB-A1DB-A3CB-BA3D2D0761A2}"/>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AFFCB001-B7EB-BC2B-8E14-D2E7E526E9B5}"/>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383256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8D961-4302-0185-119B-8D018F4A688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34653F4-2488-C122-48A9-B1B015559F0E}"/>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F4699A82-C142-F4B1-5253-B3D63D6E6B5A}"/>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0696D314-AA4C-9464-614E-061C7CABCBB5}"/>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BD71BAF0-ED95-5499-4A8C-3F7DA545AB04}"/>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6FF6E1F3-2675-68D8-91D0-F1B99B29D977}"/>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66D21677-AC23-B69F-04A7-91EA18F35C79}"/>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3F88335C-D4DA-8AA5-8BCF-6D11B2149B25}"/>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47FBCE97-21EA-B01E-633D-0290BEDDD124}"/>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46D309A6-00D1-2200-A63A-FC4D80797371}"/>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6385EF76-0843-F8F4-761F-04B82EBA206D}"/>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5D308C7-52B9-441C-1810-A78C6E37F6C9}"/>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2E7F130C-4779-FCF4-2C46-B3B0EAD91B6B}"/>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969BA230-D318-AD11-EC47-E188268A1B76}"/>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MODULO</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18DF78B5-AF7B-B465-3664-04526EF9F14F}"/>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8955D8A9-F181-146E-9249-F5DEB464E07A}"/>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6E27968F-9DB2-F709-EC73-AA314C9BDA50}"/>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986DFB0-864E-DF30-C90A-3D89DF384B6C}"/>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8A0790EE-310A-1E1E-26EA-E91EA9D869D3}"/>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3473070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472D3-4894-3040-D0CC-1561B6702B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B97070-B375-D2C6-8143-CDE8B9B4D440}"/>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B36E389C-30B7-02A9-49E7-68E9C5792E12}"/>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3226749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13899-A857-0157-49A9-39F3D9D177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C12A82-9B9C-5DE2-E574-E6940B867257}"/>
              </a:ext>
            </a:extLst>
          </p:cNvPr>
          <p:cNvSpPr>
            <a:spLocks noGrp="1"/>
          </p:cNvSpPr>
          <p:nvPr>
            <p:ph type="title"/>
          </p:nvPr>
        </p:nvSpPr>
        <p:spPr/>
        <p:txBody>
          <a:bodyPr>
            <a:normAutofit/>
          </a:bodyPr>
          <a:lstStyle/>
          <a:p>
            <a:r>
              <a:rPr lang="en-US" err="1">
                <a:latin typeface="Consolas" panose="020B0609020204030204" pitchFamily="49" charset="0"/>
                <a:cs typeface="Consolas" panose="020B0609020204030204" pitchFamily="49" charset="0"/>
              </a:rPr>
              <a:t>MODULO</a:t>
            </a:r>
            <a:r>
              <a:rPr lang="en-US" err="1">
                <a:effectLst/>
                <a:latin typeface="Consolas" panose="020B0609020204030204" pitchFamily="49" charset="0"/>
                <a:cs typeface="Consolas" panose="020B0609020204030204" pitchFamily="49" charset="0"/>
              </a:rPr>
              <a:t>(x,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2E77BF27-40A3-7906-ED70-4FFCE16468ED}"/>
              </a:ext>
            </a:extLst>
          </p:cNvPr>
          <p:cNvSpPr>
            <a:spLocks noGrp="1"/>
          </p:cNvSpPr>
          <p:nvPr>
            <p:ph sz="quarter" idx="10"/>
          </p:nvPr>
        </p:nvSpPr>
        <p:spPr/>
        <p:txBody>
          <a:bodyPr>
            <a:noAutofit/>
          </a:bodyPr>
          <a:lstStyle/>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18201636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67F17-AFEF-410A-CA4F-F8C43AC5118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0697B48-2D99-B307-103C-A91EAA3A82A0}"/>
              </a:ext>
            </a:extLst>
          </p:cNvPr>
          <p:cNvSpPr>
            <a:spLocks noGrp="1"/>
          </p:cNvSpPr>
          <p:nvPr>
            <p:ph type="title"/>
          </p:nvPr>
        </p:nvSpPr>
        <p:spPr/>
        <p:txBody>
          <a:bodyPr/>
          <a:lstStyle/>
          <a:p>
            <a:r>
              <a:rPr lang="en-US"/>
              <a:t>logical operators</a:t>
            </a:r>
          </a:p>
        </p:txBody>
      </p:sp>
    </p:spTree>
    <p:extLst>
      <p:ext uri="{BB962C8B-B14F-4D97-AF65-F5344CB8AC3E}">
        <p14:creationId xmlns:p14="http://schemas.microsoft.com/office/powerpoint/2010/main" val="378801919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66719-E9FB-3F9C-BB28-8FB4FF6C3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590B4E-C523-7091-3C61-11BA36C2FD57}"/>
              </a:ext>
            </a:extLst>
          </p:cNvPr>
          <p:cNvSpPr>
            <a:spLocks noGrp="1"/>
          </p:cNvSpPr>
          <p:nvPr>
            <p:ph type="title"/>
          </p:nvPr>
        </p:nvSpPr>
        <p:spPr/>
        <p:txBody>
          <a:bodyPr/>
          <a:lstStyle/>
          <a:p>
            <a:r>
              <a:rPr lang="en-US"/>
              <a:t>logical operators (1/2)</a:t>
            </a:r>
          </a:p>
        </p:txBody>
      </p:sp>
      <p:sp>
        <p:nvSpPr>
          <p:cNvPr id="3" name="Content Placeholder 2">
            <a:extLst>
              <a:ext uri="{FF2B5EF4-FFF2-40B4-BE49-F238E27FC236}">
                <a16:creationId xmlns:a16="http://schemas.microsoft.com/office/drawing/2014/main" id="{062DD1E5-760F-946C-1BDB-23A7265094B7}"/>
              </a:ext>
            </a:extLst>
          </p:cNvPr>
          <p:cNvSpPr>
            <a:spLocks noGrp="1"/>
          </p:cNvSpPr>
          <p:nvPr>
            <p:ph sz="quarter" idx="10"/>
          </p:nvPr>
        </p:nvSpPr>
        <p:spPr/>
        <p:txBody>
          <a:bodyPr>
            <a:normAutofit fontScale="92500" lnSpcReduction="10000"/>
          </a:bodyPr>
          <a:lstStyle/>
          <a:p>
            <a:r>
              <a:rPr lang="en-US" b="1">
                <a:latin typeface="+mj-lt"/>
              </a:rPr>
              <a:t>||</a:t>
            </a:r>
            <a:r>
              <a:rPr lang="en-US"/>
              <a:t> returns whether the left-hand side </a:t>
            </a:r>
            <a:r>
              <a:rPr lang="en-US" b="1"/>
              <a:t>or</a:t>
            </a:r>
            <a:r>
              <a:rPr lang="en-US"/>
              <a:t> the right-hand side is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r>
              <a:rPr lang="en-US" b="1">
                <a:latin typeface="+mj-lt"/>
              </a:rPr>
              <a:t>&amp;&amp;</a:t>
            </a:r>
            <a:r>
              <a:rPr lang="en-US"/>
              <a:t> returns whether the left-hand side </a:t>
            </a:r>
            <a:r>
              <a:rPr lang="en-US" b="1"/>
              <a:t>and</a:t>
            </a:r>
            <a:r>
              <a:rPr lang="en-US"/>
              <a:t> the right-hand side are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&amp;&amp;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pPr lvl="1"/>
            <a:endParaRPr lang="en-US" b="1">
              <a:effectLst/>
              <a:latin typeface="Consolas" panose="020B0609020204030204" pitchFamily="49" charset="0"/>
            </a:endParaRPr>
          </a:p>
          <a:p>
            <a:r>
              <a:rPr lang="en-US" b="1">
                <a:latin typeface="+mj-lt"/>
              </a:rPr>
              <a:t>!</a:t>
            </a:r>
            <a:r>
              <a:rPr lang="en-US"/>
              <a:t> returns the opposite of a </a:t>
            </a:r>
            <a:r>
              <a:rPr lang="en-US" sz="1800" i="1" err="1">
                <a:effectLst/>
                <a:latin typeface="Consolas" panose="020B0609020204030204" pitchFamily="49" charset="0"/>
              </a:rPr>
              <a:t>boolean</a:t>
            </a:r>
            <a:r>
              <a:rPr lang="en-US"/>
              <a:t>, and is read as "</a:t>
            </a:r>
            <a:r>
              <a:rPr lang="en-US" b="1"/>
              <a:t>not"</a:t>
            </a:r>
            <a:endParaRPr lang="en-US" sz="1800" b="1" i="1">
              <a:effectLst/>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 ("not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fr-FR" b="1">
              <a:solidFill>
                <a:srgbClr val="007B00"/>
              </a:solidFill>
              <a:effectLst/>
              <a:latin typeface="Consolas" panose="020B0609020204030204" pitchFamily="49" charset="0"/>
            </a:endParaRPr>
          </a:p>
        </p:txBody>
      </p:sp>
    </p:spTree>
    <p:extLst>
      <p:ext uri="{BB962C8B-B14F-4D97-AF65-F5344CB8AC3E}">
        <p14:creationId xmlns:p14="http://schemas.microsoft.com/office/powerpoint/2010/main" val="29038958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ECB51-3BDF-42F4-54EB-F5966D52ED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2AA32A-FD73-6D24-5ACC-072E1C929EE8}"/>
              </a:ext>
            </a:extLst>
          </p:cNvPr>
          <p:cNvSpPr>
            <a:spLocks noGrp="1"/>
          </p:cNvSpPr>
          <p:nvPr>
            <p:ph type="title"/>
          </p:nvPr>
        </p:nvSpPr>
        <p:spPr/>
        <p:txBody>
          <a:bodyPr/>
          <a:lstStyle/>
          <a:p>
            <a:r>
              <a:rPr lang="en-US"/>
              <a:t>logical operators (2/2)</a:t>
            </a:r>
          </a:p>
        </p:txBody>
      </p:sp>
      <p:sp>
        <p:nvSpPr>
          <p:cNvPr id="3" name="Content Placeholder 2">
            <a:extLst>
              <a:ext uri="{FF2B5EF4-FFF2-40B4-BE49-F238E27FC236}">
                <a16:creationId xmlns:a16="http://schemas.microsoft.com/office/drawing/2014/main" id="{44AC0441-83AC-AEBD-D599-6F9A37C9C5C6}"/>
              </a:ext>
            </a:extLst>
          </p:cNvPr>
          <p:cNvSpPr>
            <a:spLocks noGrp="1"/>
          </p:cNvSpPr>
          <p:nvPr>
            <p:ph sz="quarter" idx="10"/>
          </p:nvPr>
        </p:nvSpPr>
        <p:spPr/>
        <p:txBody>
          <a:bodyPr>
            <a:normAutofit/>
          </a:bodyPr>
          <a:lstStyle/>
          <a:p>
            <a:pPr lvl="0">
              <a:buClr>
                <a:srgbClr val="FFFFFF">
                  <a:lumMod val="65000"/>
                </a:srgbClr>
              </a:buClr>
            </a:pPr>
            <a:r>
              <a:rPr lang="en-US">
                <a:solidFill>
                  <a:srgbClr val="007B00"/>
                </a:solidFill>
                <a:latin typeface="Consolas"/>
              </a:rPr>
              <a:t>// example, step by step</a:t>
            </a:r>
          </a:p>
          <a:p>
            <a:r>
              <a:rPr lang="en-US" err="1">
                <a:solidFill>
                  <a:srgbClr val="000080"/>
                </a:solidFill>
                <a:effectLst/>
                <a:latin typeface="+mj-lt"/>
              </a:rPr>
              <a:t>boolean</a:t>
            </a:r>
            <a:r>
              <a:rPr lang="en-US">
                <a:latin typeface="+mj-lt"/>
              </a:rPr>
              <a:t> a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effectLst/>
                <a:latin typeface="+mj-lt"/>
              </a:rPr>
              <a:t>5</a:t>
            </a:r>
            <a:r>
              <a:rPr lang="en-US">
                <a:latin typeface="+mj-lt"/>
              </a:rPr>
              <a:t>); </a:t>
            </a:r>
            <a:r>
              <a:rPr lang="en-US">
                <a:solidFill>
                  <a:srgbClr val="007B00"/>
                </a:solidFill>
                <a:effectLst/>
                <a:latin typeface="+mj-lt"/>
              </a:rPr>
              <a:t>// false</a:t>
            </a:r>
            <a:endParaRPr lang="en-US">
              <a:solidFill>
                <a:srgbClr val="007B00"/>
              </a:solidFill>
              <a:latin typeface="+mj-lt"/>
            </a:endParaRPr>
          </a:p>
          <a:p>
            <a:r>
              <a:rPr lang="en-US" err="1">
                <a:solidFill>
                  <a:srgbClr val="000080"/>
                </a:solidFill>
                <a:effectLst/>
                <a:latin typeface="+mj-lt"/>
              </a:rPr>
              <a:t>boolean</a:t>
            </a:r>
            <a:r>
              <a:rPr lang="en-US">
                <a:latin typeface="+mj-lt"/>
              </a:rPr>
              <a:t> b </a:t>
            </a:r>
            <a:r>
              <a:rPr lang="en-US">
                <a:effectLst/>
                <a:latin typeface="+mj-lt"/>
              </a:rPr>
              <a:t>=</a:t>
            </a:r>
            <a:r>
              <a:rPr lang="en-US">
                <a:latin typeface="+mj-lt"/>
              </a:rPr>
              <a:t> </a:t>
            </a:r>
            <a:r>
              <a:rPr lang="en-US">
                <a:solidFill>
                  <a:srgbClr val="0000FF"/>
                </a:solidFill>
                <a:effectLst/>
                <a:latin typeface="+mj-lt"/>
              </a:rPr>
              <a:t>true</a:t>
            </a:r>
            <a:r>
              <a:rPr lang="en-US">
                <a:latin typeface="+mj-lt"/>
              </a:rPr>
              <a:t>;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c </a:t>
            </a:r>
            <a:r>
              <a:rPr lang="en-US">
                <a:effectLst/>
                <a:latin typeface="+mj-lt"/>
              </a:rPr>
              <a:t>=</a:t>
            </a:r>
            <a:r>
              <a:rPr lang="en-US">
                <a:latin typeface="+mj-lt"/>
              </a:rPr>
              <a:t> (a </a:t>
            </a:r>
            <a:r>
              <a:rPr lang="en-US">
                <a:effectLst/>
                <a:latin typeface="+mj-lt"/>
              </a:rPr>
              <a:t>||</a:t>
            </a:r>
            <a:r>
              <a:rPr lang="en-US">
                <a:latin typeface="+mj-lt"/>
              </a:rPr>
              <a:t> b);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d </a:t>
            </a:r>
            <a:r>
              <a:rPr lang="en-US">
                <a:effectLst/>
                <a:latin typeface="+mj-lt"/>
              </a:rPr>
              <a:t>=</a:t>
            </a:r>
            <a:r>
              <a:rPr lang="en-US">
                <a:latin typeface="+mj-lt"/>
              </a:rPr>
              <a:t> </a:t>
            </a:r>
            <a:r>
              <a:rPr lang="en-US">
                <a:effectLst/>
                <a:latin typeface="+mj-lt"/>
              </a:rPr>
              <a:t>!</a:t>
            </a:r>
            <a:r>
              <a:rPr lang="en-US">
                <a:latin typeface="+mj-lt"/>
              </a:rPr>
              <a:t>c;           </a:t>
            </a:r>
            <a:r>
              <a:rPr lang="en-US">
                <a:solidFill>
                  <a:srgbClr val="007B00"/>
                </a:solidFill>
                <a:effectLst/>
                <a:latin typeface="+mj-lt"/>
              </a:rPr>
              <a:t>// false</a:t>
            </a:r>
            <a:br>
              <a:rPr lang="en-US">
                <a:latin typeface="+mj-lt"/>
              </a:rPr>
            </a:br>
            <a:endParaRPr lang="en-US">
              <a:latin typeface="+mj-lt"/>
            </a:endParaRPr>
          </a:p>
          <a:p>
            <a:r>
              <a:rPr lang="en-US">
                <a:solidFill>
                  <a:srgbClr val="007B00"/>
                </a:solidFill>
                <a:latin typeface="+mj-lt"/>
              </a:rPr>
              <a:t>// same thing all on one line</a:t>
            </a:r>
          </a:p>
          <a:p>
            <a:r>
              <a:rPr lang="en-US" err="1">
                <a:solidFill>
                  <a:srgbClr val="000080"/>
                </a:solidFill>
                <a:latin typeface="+mj-lt"/>
              </a:rPr>
              <a:t>boolean</a:t>
            </a:r>
            <a:r>
              <a:rPr lang="en-US">
                <a:latin typeface="+mj-lt"/>
              </a:rPr>
              <a:t> d = !((</a:t>
            </a:r>
            <a:r>
              <a:rPr lang="en-US">
                <a:solidFill>
                  <a:srgbClr val="02B5B5"/>
                </a:solidFill>
                <a:latin typeface="+mj-lt"/>
              </a:rPr>
              <a:t>2</a:t>
            </a:r>
            <a:r>
              <a:rPr lang="en-US">
                <a:latin typeface="+mj-lt"/>
              </a:rPr>
              <a:t> + </a:t>
            </a:r>
            <a:r>
              <a:rPr lang="en-US">
                <a:solidFill>
                  <a:srgbClr val="02B5B5"/>
                </a:solidFill>
                <a:latin typeface="+mj-lt"/>
              </a:rPr>
              <a:t>2</a:t>
            </a:r>
            <a:r>
              <a:rPr lang="en-US">
                <a:latin typeface="+mj-lt"/>
              </a:rPr>
              <a:t> == </a:t>
            </a:r>
            <a:r>
              <a:rPr lang="en-US">
                <a:solidFill>
                  <a:srgbClr val="02B5B5"/>
                </a:solidFill>
                <a:latin typeface="+mj-lt"/>
              </a:rPr>
              <a:t>5</a:t>
            </a:r>
            <a:r>
              <a:rPr lang="en-US">
                <a:latin typeface="+mj-lt"/>
              </a:rPr>
              <a:t>) || </a:t>
            </a:r>
            <a:r>
              <a:rPr lang="en-US">
                <a:solidFill>
                  <a:srgbClr val="0000FF"/>
                </a:solidFill>
                <a:latin typeface="+mj-lt"/>
              </a:rPr>
              <a:t>true</a:t>
            </a:r>
            <a:r>
              <a:rPr lang="en-US">
                <a:latin typeface="+mj-lt"/>
              </a:rPr>
              <a:t>); </a:t>
            </a:r>
            <a:r>
              <a:rPr lang="en-US">
                <a:solidFill>
                  <a:srgbClr val="007B00"/>
                </a:solidFill>
                <a:latin typeface="+mj-lt"/>
              </a:rPr>
              <a:t>// false</a:t>
            </a:r>
          </a:p>
          <a:p>
            <a:endParaRPr lang="en-US">
              <a:latin typeface="+mj-lt"/>
            </a:endParaRPr>
          </a:p>
          <a:p>
            <a:r>
              <a:rPr lang="en-US">
                <a:solidFill>
                  <a:srgbClr val="007B00"/>
                </a:solidFill>
                <a:latin typeface="+mj-lt"/>
              </a:rPr>
              <a:t>// equivalent code</a:t>
            </a:r>
          </a:p>
          <a:p>
            <a:r>
              <a:rPr lang="en-US" err="1">
                <a:solidFill>
                  <a:srgbClr val="000080"/>
                </a:solidFill>
                <a:latin typeface="+mj-lt"/>
              </a:rPr>
              <a:t>boolean</a:t>
            </a:r>
            <a:r>
              <a:rPr lang="en-US">
                <a:latin typeface="+mj-lt"/>
              </a:rPr>
              <a:t> d = </a:t>
            </a:r>
            <a:r>
              <a:rPr lang="en-US">
                <a:solidFill>
                  <a:srgbClr val="0000FF"/>
                </a:solidFill>
                <a:latin typeface="+mj-lt"/>
              </a:rPr>
              <a:t>false</a:t>
            </a:r>
            <a:r>
              <a:rPr lang="en-US">
                <a:latin typeface="+mj-lt"/>
              </a:rPr>
              <a:t>;</a:t>
            </a:r>
          </a:p>
          <a:p>
            <a:endParaRPr lang="en-US">
              <a:latin typeface="+mj-lt"/>
            </a:endParaRPr>
          </a:p>
          <a:p>
            <a:endParaRPr lang="fr-FR" b="1">
              <a:effectLst/>
              <a:latin typeface="+mj-lt"/>
            </a:endParaRPr>
          </a:p>
        </p:txBody>
      </p:sp>
    </p:spTree>
    <p:extLst>
      <p:ext uri="{BB962C8B-B14F-4D97-AF65-F5344CB8AC3E}">
        <p14:creationId xmlns:p14="http://schemas.microsoft.com/office/powerpoint/2010/main" val="387735539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B47D4-99E0-A816-81E9-ABA2773D02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2EBB94-A1A2-6784-AE87-EAA4151F18DF}"/>
              </a:ext>
            </a:extLst>
          </p:cNvPr>
          <p:cNvSpPr>
            <a:spLocks noGrp="1"/>
          </p:cNvSpPr>
          <p:nvPr>
            <p:ph type="title"/>
          </p:nvPr>
        </p:nvSpPr>
        <p:spPr/>
        <p:txBody>
          <a:bodyPr/>
          <a:lstStyle/>
          <a:p>
            <a:r>
              <a:rPr lang="en-US" b="1"/>
              <a:t>☠ logical operator short-circuiting</a:t>
            </a:r>
            <a:endParaRPr lang="en-US"/>
          </a:p>
        </p:txBody>
      </p:sp>
      <p:sp>
        <p:nvSpPr>
          <p:cNvPr id="3" name="Content Placeholder 2">
            <a:extLst>
              <a:ext uri="{FF2B5EF4-FFF2-40B4-BE49-F238E27FC236}">
                <a16:creationId xmlns:a16="http://schemas.microsoft.com/office/drawing/2014/main" id="{AFDEB5AA-8975-A4FE-97EB-A96639D9462E}"/>
              </a:ext>
            </a:extLst>
          </p:cNvPr>
          <p:cNvSpPr>
            <a:spLocks noGrp="1"/>
          </p:cNvSpPr>
          <p:nvPr>
            <p:ph sz="quarter" idx="10"/>
          </p:nvPr>
        </p:nvSpPr>
        <p:spPr/>
        <p:txBody>
          <a:bodyPr>
            <a:normAutofit/>
          </a:bodyPr>
          <a:lstStyle/>
          <a:p>
            <a:r>
              <a:rPr lang="en-US" b="1">
                <a:latin typeface="+mj-lt"/>
              </a:rPr>
              <a:t>(</a:t>
            </a:r>
            <a:r>
              <a:rPr lang="en-US" b="1">
                <a:solidFill>
                  <a:srgbClr val="0000FF"/>
                </a:solidFill>
                <a:latin typeface="+mj-lt"/>
              </a:rPr>
              <a:t>false</a:t>
            </a:r>
            <a:r>
              <a:rPr lang="en-US" b="1">
                <a:effectLst/>
                <a:latin typeface="Consolas" panose="020B0609020204030204" pitchFamily="49" charset="0"/>
              </a:rPr>
              <a:t> </a:t>
            </a:r>
            <a:r>
              <a:rPr lang="en-US" b="1">
                <a:latin typeface="Consolas" panose="020B0609020204030204" pitchFamily="49" charset="0"/>
              </a:rPr>
              <a:t>&amp;&amp;</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false</a:t>
            </a:r>
            <a:r>
              <a:rPr lang="en-US" b="1"/>
              <a:t> without evaluating </a:t>
            </a:r>
            <a:r>
              <a:rPr lang="en-US" b="1">
                <a:latin typeface="+mj-lt"/>
              </a:rPr>
              <a:t>foo</a:t>
            </a:r>
            <a:r>
              <a:rPr lang="en-US" b="1">
                <a:effectLst/>
                <a:latin typeface="Consolas" panose="020B0609020204030204" pitchFamily="49" charset="0"/>
              </a:rPr>
              <a:t>()</a:t>
            </a:r>
          </a:p>
          <a:p>
            <a:r>
              <a:rPr lang="en-US" b="1">
                <a:latin typeface="+mj-lt"/>
              </a:rPr>
              <a:t>(</a:t>
            </a:r>
            <a:r>
              <a:rPr lang="en-US" b="1">
                <a:solidFill>
                  <a:srgbClr val="0000FF"/>
                </a:solidFill>
                <a:latin typeface="+mj-lt"/>
              </a:rPr>
              <a:t>true</a:t>
            </a:r>
            <a:r>
              <a:rPr lang="en-US" b="1">
                <a:effectLst/>
                <a:latin typeface="Consolas" panose="020B0609020204030204" pitchFamily="49" charset="0"/>
              </a:rPr>
              <a:t> </a:t>
            </a:r>
            <a:r>
              <a:rPr lang="en-US" b="1">
                <a:latin typeface="Consolas" panose="020B0609020204030204" pitchFamily="49" charset="0"/>
              </a:rPr>
              <a:t>||</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true</a:t>
            </a:r>
            <a:r>
              <a:rPr lang="en-US" b="1"/>
              <a:t> without evaluating </a:t>
            </a:r>
            <a:r>
              <a:rPr lang="en-US" b="1">
                <a:latin typeface="+mj-lt"/>
              </a:rPr>
              <a:t>foo</a:t>
            </a:r>
            <a:r>
              <a:rPr lang="en-US" b="1">
                <a:effectLst/>
                <a:latin typeface="Consolas" panose="020B0609020204030204" pitchFamily="49" charset="0"/>
              </a:rPr>
              <a:t>()</a:t>
            </a:r>
            <a:endParaRPr lang="en-US" b="1">
              <a:latin typeface="+mj-lt"/>
            </a:endParaRPr>
          </a:p>
        </p:txBody>
      </p:sp>
    </p:spTree>
    <p:extLst>
      <p:ext uri="{BB962C8B-B14F-4D97-AF65-F5344CB8AC3E}">
        <p14:creationId xmlns:p14="http://schemas.microsoft.com/office/powerpoint/2010/main" val="161063504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B348E-874C-9A8A-2AA0-DF8F730F823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D0E08B5-9DCA-E841-A841-06F248F9CBB1}"/>
              </a:ext>
            </a:extLst>
          </p:cNvPr>
          <p:cNvSpPr>
            <a:spLocks noGrp="1"/>
          </p:cNvSpPr>
          <p:nvPr>
            <p:ph type="title"/>
          </p:nvPr>
        </p:nvSpPr>
        <p:spPr/>
        <p:txBody>
          <a:bodyPr/>
          <a:lstStyle/>
          <a:p>
            <a:r>
              <a:rPr lang="en-US"/>
              <a:t>comparison operators</a:t>
            </a:r>
          </a:p>
        </p:txBody>
      </p:sp>
    </p:spTree>
    <p:extLst>
      <p:ext uri="{BB962C8B-B14F-4D97-AF65-F5344CB8AC3E}">
        <p14:creationId xmlns:p14="http://schemas.microsoft.com/office/powerpoint/2010/main" val="224416694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3E226-5C36-3E21-D261-22B69712CC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D9FE29-F3C5-362C-641D-93B45996C722}"/>
              </a:ext>
            </a:extLst>
          </p:cNvPr>
          <p:cNvSpPr>
            <a:spLocks noGrp="1"/>
          </p:cNvSpPr>
          <p:nvPr>
            <p:ph type="title"/>
          </p:nvPr>
        </p:nvSpPr>
        <p:spPr/>
        <p:txBody>
          <a:bodyPr/>
          <a:lstStyle/>
          <a:p>
            <a:r>
              <a:rPr lang="en-US" b="1"/>
              <a:t>☠ equality (is equal to)</a:t>
            </a:r>
          </a:p>
        </p:txBody>
      </p:sp>
      <p:sp>
        <p:nvSpPr>
          <p:cNvPr id="3" name="Content Placeholder 2">
            <a:extLst>
              <a:ext uri="{FF2B5EF4-FFF2-40B4-BE49-F238E27FC236}">
                <a16:creationId xmlns:a16="http://schemas.microsoft.com/office/drawing/2014/main" id="{9F13FFFA-F374-73F8-B596-9C1C9D57516F}"/>
              </a:ext>
            </a:extLst>
          </p:cNvPr>
          <p:cNvSpPr>
            <a:spLocks noGrp="1"/>
          </p:cNvSpPr>
          <p:nvPr>
            <p:ph sz="quarter" idx="10"/>
          </p:nvPr>
        </p:nvSpPr>
        <p:spPr/>
        <p:txBody>
          <a:bodyPr/>
          <a:lstStyle/>
          <a:p>
            <a:r>
              <a:rPr lang="en-US" b="1"/>
              <a:t>==</a:t>
            </a:r>
            <a:r>
              <a:rPr lang="en-US"/>
              <a:t> returns whether the left-hand side </a:t>
            </a:r>
            <a:r>
              <a:rPr lang="en-US" b="1"/>
              <a:t>is equal to</a:t>
            </a:r>
            <a:r>
              <a:rPr lang="en-US"/>
              <a:t> the right-hand side</a:t>
            </a:r>
          </a:p>
          <a:p>
            <a:pPr lvl="1"/>
            <a:r>
              <a:rPr lang="en-US" err="1">
                <a:solidFill>
                  <a:srgbClr val="000080"/>
                </a:solidFill>
                <a:effectLst/>
                <a:latin typeface="Consolas" panose="020B0609020204030204" pitchFamily="49" charset="0"/>
              </a:rPr>
              <a:t>boolean</a:t>
            </a:r>
            <a:r>
              <a:rPr lang="en-US">
                <a:effectLst/>
                <a:latin typeface="Consolas" panose="020B0609020204030204" pitchFamily="49" charset="0"/>
              </a:rPr>
              <a:t> b = (foo == bar);</a:t>
            </a:r>
          </a:p>
          <a:p>
            <a:pPr lvl="1"/>
            <a:r>
              <a:rPr lang="en-US">
                <a:solidFill>
                  <a:srgbClr val="0000FF"/>
                </a:solidFill>
                <a:effectLst/>
                <a:latin typeface="Consolas" panose="020B0609020204030204" pitchFamily="49" charset="0"/>
              </a:rPr>
              <a:t>if</a:t>
            </a:r>
            <a:r>
              <a:rPr lang="en-US">
                <a:effectLst/>
                <a:latin typeface="Consolas" panose="020B0609020204030204" pitchFamily="49" charset="0"/>
              </a:rPr>
              <a:t> (foo == bar) { </a:t>
            </a:r>
            <a:r>
              <a:rPr lang="en-US">
                <a:solidFill>
                  <a:schemeClr val="bg1">
                    <a:lumMod val="75000"/>
                  </a:schemeClr>
                </a:solidFill>
                <a:effectLst/>
                <a:latin typeface="Consolas" panose="020B0609020204030204" pitchFamily="49" charset="0"/>
              </a:rPr>
              <a:t>...</a:t>
            </a:r>
            <a:r>
              <a:rPr lang="en-US">
                <a:effectLst/>
                <a:latin typeface="Consolas" panose="020B0609020204030204" pitchFamily="49" charset="0"/>
              </a:rPr>
              <a:t> }</a:t>
            </a:r>
            <a:endParaRPr lang="en-US"/>
          </a:p>
          <a:p>
            <a:endParaRPr lang="en-US" b="1"/>
          </a:p>
          <a:p>
            <a:r>
              <a:rPr lang="en-US" b="1"/>
              <a:t>☠ this does NOT work for </a:t>
            </a:r>
            <a:r>
              <a:rPr lang="en-US" b="1">
                <a:solidFill>
                  <a:srgbClr val="000080"/>
                </a:solidFill>
                <a:effectLst/>
                <a:latin typeface="Consolas" panose="020B0609020204030204" pitchFamily="49" charset="0"/>
              </a:rPr>
              <a:t>String</a:t>
            </a:r>
            <a:r>
              <a:rPr lang="en-US" b="1"/>
              <a:t>'s</a:t>
            </a:r>
          </a:p>
          <a:p>
            <a:pPr lvl="1"/>
            <a:r>
              <a:rPr lang="en-US" b="1"/>
              <a:t>instead, use </a:t>
            </a:r>
            <a:r>
              <a:rPr lang="fr-FR" b="1">
                <a:effectLst/>
                <a:latin typeface="Consolas" panose="020B0609020204030204" pitchFamily="49" charset="0"/>
              </a:rPr>
              <a:t>(</a:t>
            </a:r>
            <a:r>
              <a:rPr lang="en-US" b="1" err="1">
                <a:effectLst/>
                <a:latin typeface="Consolas" panose="020B0609020204030204" pitchFamily="49" charset="0"/>
              </a:rPr>
              <a:t>stringA.equals</a:t>
            </a:r>
            <a:r>
              <a:rPr lang="en-US" b="1">
                <a:effectLst/>
                <a:latin typeface="Consolas" panose="020B0609020204030204" pitchFamily="49" charset="0"/>
              </a:rPr>
              <a:t>(</a:t>
            </a:r>
            <a:r>
              <a:rPr lang="en-US" b="1" err="1">
                <a:effectLst/>
                <a:latin typeface="Consolas" panose="020B0609020204030204" pitchFamily="49" charset="0"/>
              </a:rPr>
              <a:t>stringB</a:t>
            </a:r>
            <a:r>
              <a:rPr lang="en-US" b="1">
                <a:effectLst/>
                <a:latin typeface="Consolas" panose="020B0609020204030204" pitchFamily="49" charset="0"/>
              </a:rPr>
              <a:t>))</a:t>
            </a:r>
          </a:p>
          <a:p>
            <a:pPr lvl="1"/>
            <a:endParaRPr lang="en-US" b="1"/>
          </a:p>
          <a:p>
            <a:r>
              <a:rPr lang="en-US" b="1"/>
              <a:t>☠ this (usually) does NOT work for </a:t>
            </a:r>
            <a:r>
              <a:rPr lang="en-US" b="1">
                <a:solidFill>
                  <a:srgbClr val="000080"/>
                </a:solidFill>
                <a:effectLst/>
                <a:latin typeface="Consolas" panose="020B0609020204030204" pitchFamily="49" charset="0"/>
              </a:rPr>
              <a:t>double</a:t>
            </a:r>
            <a:r>
              <a:rPr lang="en-US" b="1"/>
              <a:t>'s</a:t>
            </a:r>
          </a:p>
          <a:p>
            <a:pPr lvl="1"/>
            <a:r>
              <a:rPr lang="en-US" b="1"/>
              <a:t>instead, use </a:t>
            </a:r>
            <a:r>
              <a:rPr lang="fr-FR" b="1">
                <a:effectLst/>
                <a:latin typeface="Consolas" panose="020B0609020204030204" pitchFamily="49" charset="0"/>
              </a:rPr>
              <a:t>ARE_EQUAL(double1, double2)</a:t>
            </a:r>
            <a:br>
              <a:rPr lang="fr-FR" b="1">
                <a:effectLst/>
                <a:latin typeface="Consolas" panose="020B0609020204030204" pitchFamily="49" charset="0"/>
              </a:rPr>
            </a:br>
            <a:endParaRPr lang="fr-FR" b="1">
              <a:effectLst/>
              <a:latin typeface="Consolas" panose="020B0609020204030204" pitchFamily="49" charset="0"/>
            </a:endParaRPr>
          </a:p>
          <a:p>
            <a:pPr lvl="1"/>
            <a:endParaRPr lang="en-US"/>
          </a:p>
          <a:p>
            <a:endParaRPr lang="en-US"/>
          </a:p>
        </p:txBody>
      </p:sp>
    </p:spTree>
    <p:extLst>
      <p:ext uri="{BB962C8B-B14F-4D97-AF65-F5344CB8AC3E}">
        <p14:creationId xmlns:p14="http://schemas.microsoft.com/office/powerpoint/2010/main" val="144302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a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organization, management, and storage format that is usually chosen for </a:t>
            </a:r>
            <a:r>
              <a:rPr lang="en-US" b="0" i="0" u="none" strike="noStrike">
                <a:solidFill>
                  <a:srgbClr val="3366CC"/>
                </a:solidFill>
                <a:effectLst/>
                <a:latin typeface="Arial" panose="020B0604020202020204" pitchFamily="34" charset="0"/>
                <a:hlinkClick r:id="rId4" tooltip="Efficiency"/>
              </a:rPr>
              <a:t>efficient</a:t>
            </a:r>
            <a:r>
              <a:rPr lang="en-US" b="0" i="0">
                <a:solidFill>
                  <a:srgbClr val="202122"/>
                </a:solidFill>
                <a:effectLst/>
                <a:latin typeface="Arial" panose="020B0604020202020204" pitchFamily="34" charset="0"/>
              </a:rPr>
              <a:t> </a:t>
            </a:r>
            <a:r>
              <a:rPr lang="en-US" b="0" i="0" u="none" strike="noStrike">
                <a:solidFill>
                  <a:srgbClr val="3366CC"/>
                </a:solidFill>
                <a:effectLst/>
                <a:latin typeface="Arial" panose="020B0604020202020204" pitchFamily="34" charset="0"/>
                <a:hlinkClick r:id="rId5" tooltip="Data access"/>
              </a:rPr>
              <a:t>access</a:t>
            </a:r>
            <a:r>
              <a:rPr lang="en-US" b="0" i="0">
                <a:solidFill>
                  <a:srgbClr val="202122"/>
                </a:solidFill>
                <a:effectLst/>
                <a:latin typeface="Arial" panose="020B0604020202020204" pitchFamily="34" charset="0"/>
              </a:rPr>
              <a:t> to data.</a:t>
            </a:r>
            <a:r>
              <a:rPr lang="en-US" b="0" i="0" u="none" strike="noStrike" baseline="30000">
                <a:solidFill>
                  <a:srgbClr val="3366CC"/>
                </a:solidFill>
                <a:effectLst/>
                <a:latin typeface="Arial" panose="020B0604020202020204" pitchFamily="34" charset="0"/>
                <a:hlinkClick r:id="rId6"/>
              </a:rPr>
              <a:t>[1]</a:t>
            </a:r>
            <a:r>
              <a:rPr lang="en-US" b="0" i="0" u="none" strike="noStrike" baseline="30000">
                <a:solidFill>
                  <a:srgbClr val="3366CC"/>
                </a:solidFill>
                <a:effectLst/>
                <a:latin typeface="Arial" panose="020B0604020202020204" pitchFamily="34" charset="0"/>
                <a:hlinkClick r:id="rId7"/>
              </a:rPr>
              <a:t>[2]</a:t>
            </a:r>
            <a:r>
              <a:rPr lang="en-US" b="0" i="0" u="none" strike="noStrike" baseline="30000">
                <a:solidFill>
                  <a:srgbClr val="3366CC"/>
                </a:solidFill>
                <a:effectLst/>
                <a:latin typeface="Arial" panose="020B0604020202020204" pitchFamily="34" charset="0"/>
                <a:hlinkClick r:id="rId8"/>
              </a:rPr>
              <a:t>[3]</a:t>
            </a:r>
            <a:r>
              <a:rPr lang="en-US" b="0" i="0">
                <a:solidFill>
                  <a:srgbClr val="202122"/>
                </a:solidFill>
                <a:effectLst/>
                <a:latin typeface="Arial" panose="020B0604020202020204" pitchFamily="34" charset="0"/>
              </a:rPr>
              <a:t> More precisely, a data structure is a collection of data values, the relationships among them, and the functions or operations that can be applied to the data,</a:t>
            </a:r>
            <a:r>
              <a:rPr lang="en-US" b="0" i="0" u="none" strike="noStrike" baseline="30000">
                <a:solidFill>
                  <a:srgbClr val="3366CC"/>
                </a:solidFill>
                <a:effectLst/>
                <a:latin typeface="Arial" panose="020B0604020202020204" pitchFamily="34" charset="0"/>
                <a:hlinkClick r:id="rId9"/>
              </a:rPr>
              <a:t>[4]</a:t>
            </a:r>
            <a:r>
              <a:rPr lang="en-US" b="0" i="0">
                <a:solidFill>
                  <a:srgbClr val="202122"/>
                </a:solidFill>
                <a:effectLst/>
                <a:latin typeface="Arial" panose="020B0604020202020204" pitchFamily="34" charset="0"/>
              </a:rPr>
              <a:t> i.e., it is an </a:t>
            </a:r>
            <a:r>
              <a:rPr lang="en-US" b="0" i="0" u="none" strike="noStrike">
                <a:solidFill>
                  <a:srgbClr val="3366CC"/>
                </a:solidFill>
                <a:effectLst/>
                <a:latin typeface="Arial" panose="020B0604020202020204" pitchFamily="34" charset="0"/>
                <a:hlinkClick r:id="rId10" tooltip="Algebraic structure"/>
              </a:rPr>
              <a:t>algebraic structure</a:t>
            </a:r>
            <a:r>
              <a:rPr lang="en-US" b="0" i="0">
                <a:solidFill>
                  <a:srgbClr val="202122"/>
                </a:solidFill>
                <a:effectLst/>
                <a:latin typeface="Arial" panose="020B0604020202020204" pitchFamily="34" charset="0"/>
              </a:rPr>
              <a:t> about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--Wikipedia</a:t>
            </a:r>
          </a:p>
        </p:txBody>
      </p:sp>
    </p:spTree>
    <p:extLst>
      <p:ext uri="{BB962C8B-B14F-4D97-AF65-F5344CB8AC3E}">
        <p14:creationId xmlns:p14="http://schemas.microsoft.com/office/powerpoint/2010/main" val="28449793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2E4B6-44F9-594B-164A-2B8F9A72E7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0E47A5-A9BF-BF5E-ECFB-1110401F0726}"/>
              </a:ext>
            </a:extLst>
          </p:cNvPr>
          <p:cNvSpPr>
            <a:spLocks noGrp="1"/>
          </p:cNvSpPr>
          <p:nvPr>
            <p:ph type="title"/>
          </p:nvPr>
        </p:nvSpPr>
        <p:spPr/>
        <p:txBody>
          <a:bodyPr/>
          <a:lstStyle/>
          <a:p>
            <a:r>
              <a:rPr lang="en-US"/>
              <a:t>a queue is like a line of very polite people patiently waiting</a:t>
            </a:r>
          </a:p>
        </p:txBody>
      </p:sp>
    </p:spTree>
    <p:extLst>
      <p:ext uri="{BB962C8B-B14F-4D97-AF65-F5344CB8AC3E}">
        <p14:creationId xmlns:p14="http://schemas.microsoft.com/office/powerpoint/2010/main" val="309260371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69879-E893-9A1C-E3DF-C5B9261179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6E07A1-F370-6126-FD4B-06D59A8640C5}"/>
              </a:ext>
            </a:extLst>
          </p:cNvPr>
          <p:cNvSpPr>
            <a:spLocks noGrp="1"/>
          </p:cNvSpPr>
          <p:nvPr>
            <p:ph type="title"/>
          </p:nvPr>
        </p:nvSpPr>
        <p:spPr/>
        <p:txBody>
          <a:bodyPr/>
          <a:lstStyle/>
          <a:p>
            <a:r>
              <a:rPr lang="en-US"/>
              <a:t>is greater than, is less than</a:t>
            </a:r>
          </a:p>
        </p:txBody>
      </p:sp>
      <p:sp>
        <p:nvSpPr>
          <p:cNvPr id="3" name="Content Placeholder 2">
            <a:extLst>
              <a:ext uri="{FF2B5EF4-FFF2-40B4-BE49-F238E27FC236}">
                <a16:creationId xmlns:a16="http://schemas.microsoft.com/office/drawing/2014/main" id="{9AC53A2A-ED45-96E0-3A73-2C0FED571445}"/>
              </a:ext>
            </a:extLst>
          </p:cNvPr>
          <p:cNvSpPr>
            <a:spLocks noGrp="1"/>
          </p:cNvSpPr>
          <p:nvPr>
            <p:ph sz="quarter" idx="10"/>
          </p:nvPr>
        </p:nvSpPr>
        <p:spPr/>
        <p:txBody>
          <a:bodyPr/>
          <a:lstStyle/>
          <a:p>
            <a:r>
              <a:rPr lang="en-US" b="1"/>
              <a:t>&gt;</a:t>
            </a:r>
            <a:r>
              <a:rPr lang="en-US"/>
              <a:t> returns whether the left-hand side </a:t>
            </a:r>
            <a:r>
              <a:rPr lang="en-US" b="1"/>
              <a:t>is greater than</a:t>
            </a:r>
            <a:r>
              <a:rPr lang="en-US"/>
              <a:t> the right-hand side</a:t>
            </a:r>
          </a:p>
          <a:p>
            <a:r>
              <a:rPr lang="en-US" b="1"/>
              <a:t>&lt;</a:t>
            </a:r>
            <a:r>
              <a:rPr lang="en-US"/>
              <a:t> returns whether the left-hand side </a:t>
            </a:r>
            <a:r>
              <a:rPr lang="en-US" b="1"/>
              <a:t>is</a:t>
            </a:r>
            <a:r>
              <a:rPr lang="en-US"/>
              <a:t> </a:t>
            </a:r>
            <a:r>
              <a:rPr lang="en-US" b="1"/>
              <a:t>less than</a:t>
            </a:r>
            <a:r>
              <a:rPr lang="en-US"/>
              <a:t> the right-hand side</a:t>
            </a:r>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97119284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9871B-D4C6-5F35-BB29-0C90961ADA5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7C3FDD5-65F3-3342-1E2F-1DDCC3DFB015}"/>
              </a:ext>
            </a:extLst>
          </p:cNvPr>
          <p:cNvSpPr>
            <a:spLocks noGrp="1"/>
          </p:cNvSpPr>
          <p:nvPr>
            <p:ph type="title"/>
          </p:nvPr>
        </p:nvSpPr>
        <p:spPr/>
        <p:txBody>
          <a:bodyPr/>
          <a:lstStyle/>
          <a:p>
            <a:r>
              <a:rPr lang="en-US"/>
              <a:t>convenient operators</a:t>
            </a:r>
            <a:br>
              <a:rPr lang="en-US"/>
            </a:br>
            <a:r>
              <a:rPr lang="en-US" sz="2400"/>
              <a:t>(feel free to ignore these for now)</a:t>
            </a:r>
            <a:endParaRPr lang="en-US"/>
          </a:p>
        </p:txBody>
      </p:sp>
    </p:spTree>
    <p:extLst>
      <p:ext uri="{BB962C8B-B14F-4D97-AF65-F5344CB8AC3E}">
        <p14:creationId xmlns:p14="http://schemas.microsoft.com/office/powerpoint/2010/main" val="111525616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EC28E-1699-0ED2-5B0A-4C7EA47C60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10F968-AA6C-ACE1-DF63-C15509270D5F}"/>
              </a:ext>
            </a:extLst>
          </p:cNvPr>
          <p:cNvSpPr>
            <a:spLocks noGrp="1"/>
          </p:cNvSpPr>
          <p:nvPr>
            <p:ph type="title"/>
          </p:nvPr>
        </p:nvSpPr>
        <p:spPr/>
        <p:txBody>
          <a:bodyPr/>
          <a:lstStyle/>
          <a:p>
            <a:r>
              <a:rPr lang="en-US"/>
              <a:t>inequality</a:t>
            </a:r>
          </a:p>
        </p:txBody>
      </p:sp>
      <p:sp>
        <p:nvSpPr>
          <p:cNvPr id="3" name="Content Placeholder 2">
            <a:extLst>
              <a:ext uri="{FF2B5EF4-FFF2-40B4-BE49-F238E27FC236}">
                <a16:creationId xmlns:a16="http://schemas.microsoft.com/office/drawing/2014/main" id="{BD527DDA-4092-E3CD-F2FD-9353684AED63}"/>
              </a:ext>
            </a:extLst>
          </p:cNvPr>
          <p:cNvSpPr>
            <a:spLocks noGrp="1"/>
          </p:cNvSpPr>
          <p:nvPr>
            <p:ph sz="quarter" idx="10"/>
          </p:nvPr>
        </p:nvSpPr>
        <p:spPr/>
        <p:txBody>
          <a:bodyPr/>
          <a:lstStyle/>
          <a:p>
            <a:r>
              <a:rPr lang="en-US" b="1">
                <a:latin typeface="+mj-lt"/>
              </a:rPr>
              <a:t>!=</a:t>
            </a:r>
            <a:r>
              <a:rPr lang="en-US"/>
              <a:t> returns whether the left-hand side </a:t>
            </a:r>
            <a:r>
              <a:rPr lang="en-US" b="1"/>
              <a:t>is not equal to</a:t>
            </a:r>
            <a:r>
              <a:rPr lang="en-US"/>
              <a:t> the right-hand side </a:t>
            </a:r>
          </a:p>
          <a:p>
            <a:pPr lvl="1"/>
            <a:r>
              <a:rPr lang="en-US">
                <a:effectLst/>
                <a:latin typeface="Consolas" panose="020B0609020204030204" pitchFamily="49" charset="0"/>
              </a:rPr>
              <a:t>(left != right)</a:t>
            </a:r>
            <a:r>
              <a:rPr lang="en-US"/>
              <a:t> is exactly the same as</a:t>
            </a:r>
            <a:r>
              <a:rPr lang="en-US">
                <a:latin typeface="Consolas" panose="020B0609020204030204" pitchFamily="49" charset="0"/>
              </a:rPr>
              <a:t> </a:t>
            </a:r>
            <a:r>
              <a:rPr lang="en-US">
                <a:effectLst/>
                <a:latin typeface="Consolas" panose="020B0609020204030204" pitchFamily="49" charset="0"/>
              </a:rPr>
              <a:t>(!(left == right))</a:t>
            </a:r>
            <a:endParaRPr lang="fr-FR" b="1">
              <a:effectLst/>
              <a:latin typeface="Consolas" panose="020B0609020204030204" pitchFamily="49" charset="0"/>
            </a:endParaRPr>
          </a:p>
        </p:txBody>
      </p:sp>
    </p:spTree>
    <p:extLst>
      <p:ext uri="{BB962C8B-B14F-4D97-AF65-F5344CB8AC3E}">
        <p14:creationId xmlns:p14="http://schemas.microsoft.com/office/powerpoint/2010/main" val="408684183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7DAFE-30AD-5B1C-7AE8-DB88D21B55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354CC2-41F3-2ADF-1D2F-1E61DC80E9CF}"/>
              </a:ext>
            </a:extLst>
          </p:cNvPr>
          <p:cNvSpPr>
            <a:spLocks noGrp="1"/>
          </p:cNvSpPr>
          <p:nvPr>
            <p:ph type="title"/>
          </p:nvPr>
        </p:nvSpPr>
        <p:spPr/>
        <p:txBody>
          <a:bodyPr>
            <a:normAutofit fontScale="90000"/>
          </a:bodyPr>
          <a:lstStyle/>
          <a:p>
            <a:r>
              <a:rPr lang="en-US"/>
              <a:t>greater than or equal to, less than or equal to</a:t>
            </a:r>
          </a:p>
        </p:txBody>
      </p:sp>
      <p:sp>
        <p:nvSpPr>
          <p:cNvPr id="3" name="Content Placeholder 2">
            <a:extLst>
              <a:ext uri="{FF2B5EF4-FFF2-40B4-BE49-F238E27FC236}">
                <a16:creationId xmlns:a16="http://schemas.microsoft.com/office/drawing/2014/main" id="{E04FB3A3-6109-405C-21AD-431CFBD07F73}"/>
              </a:ext>
            </a:extLst>
          </p:cNvPr>
          <p:cNvSpPr>
            <a:spLocks noGrp="1"/>
          </p:cNvSpPr>
          <p:nvPr>
            <p:ph sz="quarter" idx="10"/>
          </p:nvPr>
        </p:nvSpPr>
        <p:spPr/>
        <p:txBody>
          <a:bodyPr/>
          <a:lstStyle/>
          <a:p>
            <a:r>
              <a:rPr lang="en-US" b="1"/>
              <a:t>&gt;=</a:t>
            </a:r>
            <a:r>
              <a:rPr lang="en-US"/>
              <a:t> returns whether the left-hand side </a:t>
            </a:r>
            <a:r>
              <a:rPr lang="en-US" b="1"/>
              <a:t>is greater than or equal to</a:t>
            </a:r>
            <a:br>
              <a:rPr lang="en-US"/>
            </a:br>
            <a:r>
              <a:rPr lang="en-US"/>
              <a:t>the right-hand side</a:t>
            </a:r>
          </a:p>
          <a:p>
            <a:pPr lvl="1"/>
            <a:r>
              <a:rPr lang="en-US">
                <a:effectLst/>
                <a:latin typeface="Consolas" panose="020B0609020204030204" pitchFamily="49" charset="0"/>
              </a:rPr>
              <a:t>(left &gt;= right)</a:t>
            </a:r>
            <a:r>
              <a:rPr lang="en-US"/>
              <a:t> is basically the same as</a:t>
            </a:r>
            <a:br>
              <a:rPr lang="en-US">
                <a:latin typeface="Consolas" panose="020B0609020204030204" pitchFamily="49" charset="0"/>
              </a:rPr>
            </a:br>
            <a:r>
              <a:rPr lang="en-US">
                <a:effectLst/>
                <a:latin typeface="Consolas" panose="020B0609020204030204" pitchFamily="49" charset="0"/>
              </a:rPr>
              <a:t>((left &gt; right) || (left </a:t>
            </a:r>
            <a:r>
              <a:rPr lang="en-US">
                <a:latin typeface="Consolas" panose="020B0609020204030204" pitchFamily="49" charset="0"/>
              </a:rPr>
              <a:t>==</a:t>
            </a:r>
            <a:r>
              <a:rPr lang="en-US">
                <a:effectLst/>
                <a:latin typeface="Consolas" panose="020B0609020204030204" pitchFamily="49" charset="0"/>
              </a:rPr>
              <a:t> right))</a:t>
            </a:r>
            <a:br>
              <a:rPr lang="en-US">
                <a:effectLst/>
                <a:latin typeface="Consolas" panose="020B0609020204030204" pitchFamily="49" charset="0"/>
              </a:rPr>
            </a:br>
            <a:r>
              <a:rPr lang="en-US">
                <a:solidFill>
                  <a:srgbClr val="007B00"/>
                </a:solidFill>
                <a:effectLst/>
                <a:latin typeface="Consolas" panose="020B0609020204030204" pitchFamily="49" charset="0"/>
              </a:rPr>
              <a:t> </a:t>
            </a:r>
            <a:r>
              <a:rPr lang="en-US">
                <a:solidFill>
                  <a:srgbClr val="007B00"/>
                </a:solidFill>
                <a:latin typeface="Consolas" panose="020B0609020204030204" pitchFamily="49" charset="0"/>
              </a:rPr>
              <a:t>greater-than   or      equal</a:t>
            </a:r>
            <a:endParaRPr lang="en-US">
              <a:solidFill>
                <a:srgbClr val="007B00"/>
              </a:solidFill>
            </a:endParaRPr>
          </a:p>
          <a:p>
            <a:r>
              <a:rPr lang="en-US" b="1"/>
              <a:t>&lt;=</a:t>
            </a:r>
            <a:r>
              <a:rPr lang="en-US"/>
              <a:t> returns whether the left-hand side </a:t>
            </a:r>
            <a:r>
              <a:rPr lang="en-US" b="1"/>
              <a:t>is less than or equal to</a:t>
            </a:r>
            <a:br>
              <a:rPr lang="en-US"/>
            </a:br>
            <a:r>
              <a:rPr lang="en-US"/>
              <a:t>the right-hand side</a:t>
            </a:r>
            <a:endParaRPr lang="fr-FR" b="1">
              <a:effectLst/>
              <a:latin typeface="Consolas" panose="020B0609020204030204" pitchFamily="49" charset="0"/>
            </a:endParaRPr>
          </a:p>
          <a:p>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50130576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F82E9-AA82-B17E-A0EB-BDB4315EE58A}"/>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883F8B0-9492-8CF4-986D-666480168658}"/>
              </a:ext>
            </a:extLst>
          </p:cNvPr>
          <p:cNvSpPr>
            <a:spLocks noGrp="1"/>
          </p:cNvSpPr>
          <p:nvPr>
            <p:ph sz="quarter" idx="10"/>
          </p:nvPr>
        </p:nvSpPr>
        <p:spPr>
          <a:noFill/>
        </p:spPr>
        <p:txBody>
          <a:bodyPr/>
          <a:lstStyle/>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latin typeface="Consolas"/>
              </a:rPr>
              <a:t>;</a:t>
            </a:r>
            <a:endParaRPr lang="pt-BR">
              <a:solidFill>
                <a:srgbClr val="007B00"/>
              </a:solidFill>
              <a:effectLst/>
              <a:latin typeface="+mj-lt"/>
            </a:endParaRP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endParaRPr lang="en-US">
              <a:solidFill>
                <a:srgbClr val="007B00"/>
              </a:solidFill>
              <a:latin typeface="+mj-lt"/>
            </a:endParaRPr>
          </a:p>
        </p:txBody>
      </p:sp>
      <p:sp>
        <p:nvSpPr>
          <p:cNvPr id="2" name="Title 1">
            <a:extLst>
              <a:ext uri="{FF2B5EF4-FFF2-40B4-BE49-F238E27FC236}">
                <a16:creationId xmlns:a16="http://schemas.microsoft.com/office/drawing/2014/main" id="{979EBA45-9CC4-AFE9-46A9-891B52BA35B2}"/>
              </a:ext>
            </a:extLst>
          </p:cNvPr>
          <p:cNvSpPr>
            <a:spLocks noGrp="1"/>
          </p:cNvSpPr>
          <p:nvPr>
            <p:ph type="title"/>
          </p:nvPr>
        </p:nvSpPr>
        <p:spPr>
          <a:xfrm>
            <a:off x="457200" y="254916"/>
            <a:ext cx="8229600" cy="667168"/>
          </a:xfrm>
        </p:spPr>
        <p:txBody>
          <a:bodyPr>
            <a:normAutofit/>
          </a:bodyPr>
          <a:lstStyle/>
          <a:p>
            <a:r>
              <a:rPr lang="en-US"/>
              <a:t>arithmetic assignment operators</a:t>
            </a:r>
          </a:p>
        </p:txBody>
      </p:sp>
    </p:spTree>
    <p:extLst>
      <p:ext uri="{BB962C8B-B14F-4D97-AF65-F5344CB8AC3E}">
        <p14:creationId xmlns:p14="http://schemas.microsoft.com/office/powerpoint/2010/main" val="1556643686"/>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0396A-78D7-D9C4-94CF-728853D94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518B54-6230-6F64-79D9-786DA0951A9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a:t>
            </a:r>
          </a:p>
        </p:txBody>
      </p:sp>
      <p:sp>
        <p:nvSpPr>
          <p:cNvPr id="3" name="Content Placeholder 2">
            <a:extLst>
              <a:ext uri="{FF2B5EF4-FFF2-40B4-BE49-F238E27FC236}">
                <a16:creationId xmlns:a16="http://schemas.microsoft.com/office/drawing/2014/main" id="{368652B8-21F3-39AF-CC06-7530722CAC06}"/>
              </a:ext>
            </a:extLst>
          </p:cNvPr>
          <p:cNvSpPr>
            <a:spLocks noGrp="1"/>
          </p:cNvSpPr>
          <p:nvPr>
            <p:ph sz="quarter" idx="10"/>
          </p:nvPr>
        </p:nvSpPr>
        <p:spPr/>
        <p:txBody>
          <a:bodyPr/>
          <a:lstStyle/>
          <a:p>
            <a:r>
              <a:rPr lang="en-US"/>
              <a:t>+</a:t>
            </a:r>
            <a:r>
              <a:rPr lang="en-US" b="1"/>
              <a:t> </a:t>
            </a:r>
            <a:r>
              <a:rPr lang="en-US"/>
              <a:t>concatenates two </a:t>
            </a:r>
            <a:r>
              <a:rPr lang="en-US">
                <a:solidFill>
                  <a:srgbClr val="000080"/>
                </a:solidFill>
                <a:latin typeface="Consolas" panose="020B0609020204030204" pitchFamily="49" charset="0"/>
              </a:rPr>
              <a:t>String</a:t>
            </a:r>
            <a:r>
              <a:rPr lang="en-US"/>
              <a:t>'s</a:t>
            </a:r>
          </a:p>
          <a:p>
            <a:pPr lvl="1"/>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a:t>it also does some conversions for you</a:t>
            </a:r>
            <a:br>
              <a:rPr lang="en-US"/>
            </a:br>
            <a:r>
              <a:rPr lang="en-US"/>
              <a:t>(very convenient, kind of confusing)</a:t>
            </a:r>
          </a:p>
          <a:p>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145930020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0E016-7B1C-932C-5D93-9AC806A2C98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ED87E6B-0084-EE6D-6E7F-240382D192FB}"/>
              </a:ext>
            </a:extLst>
          </p:cNvPr>
          <p:cNvSpPr>
            <a:spLocks noGrp="1"/>
          </p:cNvSpPr>
          <p:nvPr>
            <p:ph type="title"/>
          </p:nvPr>
        </p:nvSpPr>
        <p:spPr>
          <a:xfrm>
            <a:off x="457200" y="254916"/>
            <a:ext cx="8229600" cy="667168"/>
          </a:xfrm>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53CE37B4-DABB-3DE4-A1D5-5D6265415F24}"/>
              </a:ext>
            </a:extLst>
          </p:cNvPr>
          <p:cNvSpPr>
            <a:spLocks noGrp="1"/>
          </p:cNvSpPr>
          <p:nvPr>
            <p:ph sz="quarter" idx="10"/>
          </p:nvPr>
        </p:nvSpPr>
        <p:spPr/>
        <p:txBody>
          <a:bodyPr>
            <a:normAutofit/>
          </a:bodyPr>
          <a:lstStyle/>
          <a:p>
            <a:pPr lvl="0"/>
            <a:r>
              <a:rPr lang="en-US"/>
              <a:t>to "</a:t>
            </a:r>
            <a:r>
              <a:rPr b="1"/>
              <a:t>increment</a:t>
            </a:r>
            <a:r>
              <a:rPr lang="en-US"/>
              <a:t>"</a:t>
            </a:r>
            <a:r>
              <a:t> means to increase the value of </a:t>
            </a:r>
            <a:r>
              <a:rPr lang="en-US"/>
              <a:t>a number </a:t>
            </a:r>
            <a:r>
              <a:t>by one</a:t>
            </a:r>
            <a:endParaRPr lang="en-US"/>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endParaRPr lang="en-US"/>
          </a:p>
          <a:p>
            <a:pPr lvl="1"/>
            <a:endParaRPr/>
          </a:p>
          <a:p>
            <a:pPr lvl="1"/>
            <a:r>
              <a:t>the </a:t>
            </a:r>
            <a:r>
              <a:rPr b="1"/>
              <a:t>pre-increment</a:t>
            </a:r>
            <a:r>
              <a:t> </a:t>
            </a:r>
            <a:r>
              <a:rPr b="1">
                <a:latin typeface="+mj-lt"/>
              </a:rPr>
              <a:t>++</a:t>
            </a:r>
            <a:r>
              <a:rPr err="1">
                <a:latin typeface="+mj-lt"/>
              </a:rPr>
              <a:t>i</a:t>
            </a:r>
            <a:r>
              <a:t> increments </a:t>
            </a:r>
            <a:r>
              <a:rPr err="1">
                <a:latin typeface="+mj-lt"/>
              </a:rPr>
              <a:t>i</a:t>
            </a:r>
            <a:r>
              <a:t> and returns the new value of </a:t>
            </a:r>
            <a:r>
              <a:rPr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a:latin typeface="+mj-lt"/>
            </a:endParaRPr>
          </a:p>
          <a:p>
            <a:pPr lvl="1"/>
            <a:r>
              <a:t>the </a:t>
            </a:r>
            <a:r>
              <a:rPr b="1"/>
              <a:t>post-increment</a:t>
            </a:r>
            <a:r>
              <a:t> </a:t>
            </a:r>
            <a:r>
              <a:rPr err="1">
                <a:latin typeface="+mj-lt"/>
              </a:rPr>
              <a:t>i</a:t>
            </a:r>
            <a:r>
              <a:rPr b="1">
                <a:latin typeface="+mj-lt"/>
              </a:rPr>
              <a:t>++</a:t>
            </a:r>
            <a:r>
              <a:t> increments </a:t>
            </a:r>
            <a:r>
              <a:rPr err="1">
                <a:latin typeface="+mj-lt"/>
              </a:rPr>
              <a:t>i</a:t>
            </a:r>
            <a:r>
              <a:t> and returns the old value of </a:t>
            </a:r>
            <a:r>
              <a:rPr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68986712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A43C1E0C-B7C5-8B54-09F4-D489D333EB7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13EE665-3FF5-3943-D1A4-07BF25A3B2A9}"/>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AE50F3AB-E343-7965-21C2-4F62499A8CB0}"/>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err="1">
                <a:latin typeface="+mj-lt"/>
              </a:rPr>
              <a:t>i</a:t>
            </a:r>
            <a:r>
              <a:rPr lang="en-US"/>
              <a:t> decrements </a:t>
            </a:r>
            <a:r>
              <a:rPr lang="en-US" err="1">
                <a:latin typeface="+mj-lt"/>
              </a:rPr>
              <a:t>i</a:t>
            </a:r>
            <a:r>
              <a:rPr lang="en-US"/>
              <a:t> and returns the new value of </a:t>
            </a:r>
            <a:r>
              <a:rPr lang="en-US"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lang="en-US">
              <a:latin typeface="+mj-lt"/>
            </a:endParaRPr>
          </a:p>
          <a:p>
            <a:pPr lvl="1"/>
            <a:r>
              <a:rPr lang="en-US"/>
              <a:t>the </a:t>
            </a:r>
            <a:r>
              <a:rPr lang="en-US" b="1"/>
              <a:t>post-decrement</a:t>
            </a:r>
            <a:r>
              <a:rPr lang="en-US"/>
              <a:t> </a:t>
            </a:r>
            <a:r>
              <a:rPr lang="en-US" err="1">
                <a:latin typeface="+mj-lt"/>
              </a:rPr>
              <a:t>i</a:t>
            </a:r>
            <a:r>
              <a:rPr lang="en-US" b="1">
                <a:latin typeface="+mj-lt"/>
              </a:rPr>
              <a:t>--</a:t>
            </a:r>
            <a:r>
              <a:rPr lang="en-US"/>
              <a:t> decrements </a:t>
            </a:r>
            <a:r>
              <a:rPr lang="en-US" err="1">
                <a:latin typeface="+mj-lt"/>
              </a:rPr>
              <a:t>i</a:t>
            </a:r>
            <a:r>
              <a:rPr lang="en-US"/>
              <a:t> and returns the old value of </a:t>
            </a:r>
            <a:r>
              <a:rPr lang="en-US"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348790890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DD0BE-9553-5990-586B-22852782161C}"/>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98682859-0047-7676-8E3A-6A2E7709C767}"/>
              </a:ext>
            </a:extLst>
          </p:cNvPr>
          <p:cNvSpPr txBox="1"/>
          <p:nvPr/>
        </p:nvSpPr>
        <p:spPr>
          <a:xfrm>
            <a:off x="4291164" y="557665"/>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D4F4C21E-9BA3-3D85-D993-64130C7578E1}"/>
              </a:ext>
            </a:extLst>
          </p:cNvPr>
          <p:cNvSpPr>
            <a:spLocks noGrp="1"/>
          </p:cNvSpPr>
          <p:nvPr>
            <p:ph type="title"/>
          </p:nvPr>
        </p:nvSpPr>
        <p:spPr>
          <a:xfrm>
            <a:off x="457200" y="254916"/>
            <a:ext cx="8229600" cy="874637"/>
          </a:xfrm>
        </p:spPr>
        <p:txBody>
          <a:bodyPr/>
          <a:lstStyle/>
          <a:p>
            <a:r>
              <a:rPr lang="en-US" sz="6600"/>
              <a:t>Week01b</a:t>
            </a:r>
          </a:p>
        </p:txBody>
      </p:sp>
      <p:sp>
        <p:nvSpPr>
          <p:cNvPr id="6" name="Content Placeholder 5">
            <a:extLst>
              <a:ext uri="{FF2B5EF4-FFF2-40B4-BE49-F238E27FC236}">
                <a16:creationId xmlns:a16="http://schemas.microsoft.com/office/drawing/2014/main" id="{0721D3D6-6B86-C04B-2EE2-44CFF5D4359F}"/>
              </a:ext>
            </a:extLst>
          </p:cNvPr>
          <p:cNvSpPr>
            <a:spLocks noGrp="1"/>
          </p:cNvSpPr>
          <p:nvPr>
            <p:ph sz="quarter" idx="10"/>
          </p:nvPr>
        </p:nvSpPr>
        <p:spPr>
          <a:xfrm>
            <a:off x="457200" y="1129553"/>
            <a:ext cx="8229600" cy="2894013"/>
          </a:xfrm>
        </p:spPr>
        <p:txBody>
          <a:bodyPr>
            <a:noAutofit/>
          </a:bodyPr>
          <a:lstStyle/>
          <a:p>
            <a:r>
              <a:rPr lang="en-US" sz="2400" strike="sngStrike"/>
              <a:t>tips and tricks</a:t>
            </a:r>
          </a:p>
          <a:p>
            <a:r>
              <a:rPr lang="en-US" sz="2400" strike="sngStrike"/>
              <a:t>operators</a:t>
            </a:r>
          </a:p>
          <a:p>
            <a:r>
              <a:rPr lang="en-US" sz="2400"/>
              <a:t>control flow</a:t>
            </a:r>
          </a:p>
          <a:p>
            <a:r>
              <a:rPr lang="en-US" sz="2400"/>
              <a:t>Cow.Java</a:t>
            </a:r>
          </a:p>
        </p:txBody>
      </p:sp>
      <p:sp>
        <p:nvSpPr>
          <p:cNvPr id="17" name="TextBox 16">
            <a:extLst>
              <a:ext uri="{FF2B5EF4-FFF2-40B4-BE49-F238E27FC236}">
                <a16:creationId xmlns:a16="http://schemas.microsoft.com/office/drawing/2014/main" id="{5EF795BC-6EF3-A6A2-6E53-4B988429D9F9}"/>
              </a:ext>
            </a:extLst>
          </p:cNvPr>
          <p:cNvSpPr txBox="1"/>
          <p:nvPr/>
        </p:nvSpPr>
        <p:spPr>
          <a:xfrm>
            <a:off x="3197161" y="1348727"/>
            <a:ext cx="5716318" cy="1631216"/>
          </a:xfrm>
          <a:prstGeom prst="rect">
            <a:avLst/>
          </a:prstGeom>
          <a:noFill/>
        </p:spPr>
        <p:txBody>
          <a:bodyPr wrap="square" rtlCol="0">
            <a:spAutoFit/>
          </a:bodyPr>
          <a:lstStyle/>
          <a:p>
            <a:r>
              <a:rPr lang="en-US" sz="2000" b="1"/>
              <a:t>REVIEW</a:t>
            </a:r>
          </a:p>
          <a:p>
            <a:r>
              <a:rPr lang="en-US" sz="2000">
                <a:solidFill>
                  <a:schemeClr val="accent6">
                    <a:lumMod val="75000"/>
                  </a:schemeClr>
                </a:solidFill>
                <a:latin typeface="Consolas" panose="020B0609020204030204" pitchFamily="49" charset="0"/>
                <a:cs typeface="Consolas" panose="020B0609020204030204" pitchFamily="49" charset="0"/>
              </a:rPr>
              <a:t>foo = true;</a:t>
            </a:r>
          </a:p>
          <a:p>
            <a:r>
              <a:rPr lang="en-US" sz="2000">
                <a:solidFill>
                  <a:schemeClr val="accent6">
                    <a:lumMod val="75000"/>
                  </a:schemeClr>
                </a:solidFill>
                <a:latin typeface="Consolas" panose="020B0609020204030204" pitchFamily="49" charset="0"/>
                <a:cs typeface="Consolas" panose="020B0609020204030204" pitchFamily="49" charset="0"/>
              </a:rPr>
              <a:t>bar = false;</a:t>
            </a:r>
          </a:p>
          <a:p>
            <a:r>
              <a:rPr lang="en-US" sz="2000">
                <a:solidFill>
                  <a:schemeClr val="accent6">
                    <a:lumMod val="75000"/>
                  </a:schemeClr>
                </a:solidFill>
                <a:latin typeface="Consolas" panose="020B0609020204030204" pitchFamily="49" charset="0"/>
                <a:cs typeface="Consolas" panose="020B0609020204030204" pitchFamily="49" charset="0"/>
              </a:rPr>
              <a:t>baz = (!(!foo || !bar) &amp;&amp; !!foo);</a:t>
            </a:r>
          </a:p>
          <a:p>
            <a:r>
              <a:rPr lang="en-US" sz="2000">
                <a:cs typeface="Consolas" panose="020B0609020204030204" pitchFamily="49" charset="0"/>
              </a:rPr>
              <a:t>what value is </a:t>
            </a:r>
            <a:r>
              <a:rPr lang="en-US" sz="2000">
                <a:latin typeface="+mj-lt"/>
                <a:cs typeface="Consolas" panose="020B0609020204030204" pitchFamily="49" charset="0"/>
              </a:rPr>
              <a:t>baz</a:t>
            </a:r>
            <a:r>
              <a:rPr lang="en-US" sz="2000">
                <a:cs typeface="Consolas" panose="020B0609020204030204" pitchFamily="49" charset="0"/>
              </a:rPr>
              <a:t>?</a:t>
            </a:r>
            <a:endParaRPr lang="en-US" sz="2000">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066CE3D7-BC69-2C01-8033-37500DFA79D5}"/>
              </a:ext>
            </a:extLst>
          </p:cNvPr>
          <p:cNvSpPr txBox="1"/>
          <p:nvPr/>
        </p:nvSpPr>
        <p:spPr>
          <a:xfrm>
            <a:off x="1953491" y="3045229"/>
            <a:ext cx="6837043" cy="1631216"/>
          </a:xfrm>
          <a:prstGeom prst="rect">
            <a:avLst/>
          </a:prstGeom>
          <a:noFill/>
        </p:spPr>
        <p:txBody>
          <a:bodyPr wrap="square" rtlCol="0">
            <a:spAutoFit/>
          </a:bodyPr>
          <a:lstStyle/>
          <a:p>
            <a:r>
              <a:rPr lang="en-US" sz="2000" b="1"/>
              <a:t>WARMUP</a:t>
            </a:r>
          </a:p>
          <a:p>
            <a:r>
              <a:rPr lang="en-US" sz="2000">
                <a:solidFill>
                  <a:schemeClr val="accent6">
                    <a:lumMod val="75000"/>
                  </a:schemeClr>
                </a:solidFill>
                <a:cs typeface="Consolas" panose="020B0609020204030204" pitchFamily="49" charset="0"/>
              </a:rPr>
              <a:t>A) imagine if code didn't have </a:t>
            </a:r>
            <a:r>
              <a:rPr lang="en-US" sz="2000" b="1">
                <a:solidFill>
                  <a:schemeClr val="accent6">
                    <a:lumMod val="75000"/>
                  </a:schemeClr>
                </a:solidFill>
                <a:cs typeface="Consolas" panose="020B0609020204030204" pitchFamily="49" charset="0"/>
              </a:rPr>
              <a:t>for</a:t>
            </a:r>
            <a:r>
              <a:rPr lang="en-US" sz="2000">
                <a:solidFill>
                  <a:schemeClr val="accent6">
                    <a:lumMod val="75000"/>
                  </a:schemeClr>
                </a:solidFill>
                <a:cs typeface="Consolas" panose="020B0609020204030204" pitchFamily="49" charset="0"/>
              </a:rPr>
              <a:t>, </a:t>
            </a:r>
            <a:r>
              <a:rPr lang="en-US" sz="2000" b="1">
                <a:solidFill>
                  <a:schemeClr val="accent6">
                    <a:lumMod val="75000"/>
                  </a:schemeClr>
                </a:solidFill>
                <a:cs typeface="Consolas" panose="020B0609020204030204" pitchFamily="49" charset="0"/>
              </a:rPr>
              <a:t>while</a:t>
            </a:r>
            <a:r>
              <a:rPr lang="en-US" sz="2000">
                <a:solidFill>
                  <a:schemeClr val="accent6">
                    <a:lumMod val="75000"/>
                  </a:schemeClr>
                </a:solidFill>
                <a:cs typeface="Consolas" panose="020B0609020204030204" pitchFamily="49" charset="0"/>
              </a:rPr>
              <a:t>, or functions...</a:t>
            </a:r>
          </a:p>
          <a:p>
            <a:r>
              <a:rPr lang="en-US" sz="2000">
                <a:solidFill>
                  <a:schemeClr val="accent6">
                    <a:lumMod val="75000"/>
                  </a:schemeClr>
                </a:solidFill>
                <a:cs typeface="Consolas" panose="020B0609020204030204" pitchFamily="49" charset="0"/>
              </a:rPr>
              <a:t>B) imagine if it didn't have </a:t>
            </a:r>
            <a:r>
              <a:rPr lang="en-US" sz="2000" b="1">
                <a:solidFill>
                  <a:schemeClr val="accent6">
                    <a:lumMod val="75000"/>
                  </a:schemeClr>
                </a:solidFill>
                <a:cs typeface="Consolas" panose="020B0609020204030204" pitchFamily="49" charset="0"/>
              </a:rPr>
              <a:t>if...</a:t>
            </a:r>
            <a:endParaRPr lang="en-US" sz="2000">
              <a:solidFill>
                <a:schemeClr val="accent6">
                  <a:lumMod val="75000"/>
                </a:schemeClr>
              </a:solidFill>
              <a:cs typeface="Consolas" panose="020B0609020204030204" pitchFamily="49" charset="0"/>
            </a:endParaRPr>
          </a:p>
          <a:p>
            <a:r>
              <a:rPr lang="en-US" sz="2000">
                <a:cs typeface="Consolas" panose="020B0609020204030204" pitchFamily="49" charset="0"/>
              </a:rPr>
              <a:t>could it get the job done?</a:t>
            </a:r>
          </a:p>
          <a:p>
            <a:r>
              <a:rPr lang="en-US" sz="2000">
                <a:cs typeface="Consolas" panose="020B0609020204030204" pitchFamily="49" charset="0"/>
              </a:rPr>
              <a:t>could it </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a:cs typeface="Consolas" panose="020B0609020204030204" pitchFamily="49" charset="0"/>
              </a:rPr>
              <a:t>spark joy</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a:cs typeface="Consolas" panose="020B0609020204030204" pitchFamily="49" charset="0"/>
              </a:rPr>
              <a:t>?</a:t>
            </a:r>
          </a:p>
        </p:txBody>
      </p:sp>
      <p:sp>
        <p:nvSpPr>
          <p:cNvPr id="4" name="TextBox 3">
            <a:extLst>
              <a:ext uri="{FF2B5EF4-FFF2-40B4-BE49-F238E27FC236}">
                <a16:creationId xmlns:a16="http://schemas.microsoft.com/office/drawing/2014/main" id="{7C621EC2-3333-35EB-5ABE-1247D48F207A}"/>
              </a:ext>
            </a:extLst>
          </p:cNvPr>
          <p:cNvSpPr txBox="1"/>
          <p:nvPr/>
        </p:nvSpPr>
        <p:spPr>
          <a:xfrm>
            <a:off x="5985863" y="602602"/>
            <a:ext cx="4572000"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300"/>
          </a:p>
        </p:txBody>
      </p:sp>
      <p:sp>
        <p:nvSpPr>
          <p:cNvPr id="5" name="Oval 4">
            <a:extLst>
              <a:ext uri="{FF2B5EF4-FFF2-40B4-BE49-F238E27FC236}">
                <a16:creationId xmlns:a16="http://schemas.microsoft.com/office/drawing/2014/main" id="{1BE65B51-D488-7C70-06DD-84C82A0252C1}"/>
              </a:ext>
            </a:extLst>
          </p:cNvPr>
          <p:cNvSpPr/>
          <p:nvPr/>
        </p:nvSpPr>
        <p:spPr>
          <a:xfrm>
            <a:off x="5225447" y="907385"/>
            <a:ext cx="199785" cy="199785"/>
          </a:xfrm>
          <a:prstGeom prst="ellipse">
            <a:avLst/>
          </a:prstGeom>
          <a:solidFill>
            <a:srgbClr val="E6E6E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4D8AACD1-BB5D-8D4D-4D1D-53F3FE2606CE}"/>
              </a:ext>
            </a:extLst>
          </p:cNvPr>
          <p:cNvSpPr/>
          <p:nvPr/>
        </p:nvSpPr>
        <p:spPr>
          <a:xfrm>
            <a:off x="5316375" y="944525"/>
            <a:ext cx="108555" cy="108555"/>
          </a:xfrm>
          <a:prstGeom prst="ellipse">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3C86B0F3-00A9-EA58-8D52-C0B3A6DBE7B8}"/>
              </a:ext>
            </a:extLst>
          </p:cNvPr>
          <p:cNvSpPr txBox="1"/>
          <p:nvPr/>
        </p:nvSpPr>
        <p:spPr>
          <a:xfrm>
            <a:off x="6465787" y="683623"/>
            <a:ext cx="1448767" cy="307777"/>
          </a:xfrm>
          <a:prstGeom prst="rect">
            <a:avLst/>
          </a:prstGeom>
          <a:noFill/>
        </p:spPr>
        <p:txBody>
          <a:bodyPr wrap="square" rtlCol="0">
            <a:spAutoFit/>
          </a:bodyPr>
          <a:lstStyle/>
          <a:p>
            <a:r>
              <a:rPr lang="en-US" sz="1400"/>
              <a:t>record lecture</a:t>
            </a:r>
          </a:p>
        </p:txBody>
      </p:sp>
    </p:spTree>
    <p:extLst>
      <p:ext uri="{BB962C8B-B14F-4D97-AF65-F5344CB8AC3E}">
        <p14:creationId xmlns:p14="http://schemas.microsoft.com/office/powerpoint/2010/main" val="327430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4910B-4F61-1294-8260-440A582EE5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3BC5E4D-4F15-A799-FBF7-F73BF92E0096}"/>
              </a:ext>
            </a:extLst>
          </p:cNvPr>
          <p:cNvSpPr>
            <a:spLocks noGrp="1"/>
          </p:cNvSpPr>
          <p:nvPr>
            <p:ph type="title"/>
          </p:nvPr>
        </p:nvSpPr>
        <p:spPr/>
        <p:txBody>
          <a:bodyPr/>
          <a:lstStyle/>
          <a:p>
            <a:r>
              <a:rPr lang="en-US"/>
              <a:t>control flow</a:t>
            </a:r>
          </a:p>
        </p:txBody>
      </p:sp>
    </p:spTree>
    <p:extLst>
      <p:ext uri="{BB962C8B-B14F-4D97-AF65-F5344CB8AC3E}">
        <p14:creationId xmlns:p14="http://schemas.microsoft.com/office/powerpoint/2010/main" val="14653702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DA8BE-D5C0-0946-01B2-8347A3D4971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633332641"/>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68CC2-4F5A-0242-89B9-C4A36C844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9057E84-303E-E9E3-88EB-752B35BE6011}"/>
              </a:ext>
            </a:extLst>
          </p:cNvPr>
          <p:cNvSpPr>
            <a:spLocks noGrp="1"/>
          </p:cNvSpPr>
          <p:nvPr>
            <p:ph type="title"/>
          </p:nvPr>
        </p:nvSpPr>
        <p:spPr/>
        <p:txBody>
          <a:bodyPr/>
          <a:lstStyle/>
          <a:p>
            <a:r>
              <a:rPr lang="en-US" sz="4400"/>
              <a:t>the execution of a Java program starts at the top of </a:t>
            </a:r>
            <a:r>
              <a:rPr lang="en-US" sz="4400">
                <a:latin typeface="+mj-lt"/>
              </a:rPr>
              <a:t>main(...)</a:t>
            </a:r>
            <a:r>
              <a:rPr lang="en-US" sz="4400"/>
              <a:t> and flows down down down</a:t>
            </a:r>
          </a:p>
        </p:txBody>
      </p:sp>
    </p:spTree>
    <p:extLst>
      <p:ext uri="{BB962C8B-B14F-4D97-AF65-F5344CB8AC3E}">
        <p14:creationId xmlns:p14="http://schemas.microsoft.com/office/powerpoint/2010/main" val="284504976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7F378-5910-98D4-C548-D85495EFA1C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6B4425D-F467-4884-5456-8D4584720FAD}"/>
              </a:ext>
            </a:extLst>
          </p:cNvPr>
          <p:cNvSpPr>
            <a:spLocks noGrp="1"/>
          </p:cNvSpPr>
          <p:nvPr>
            <p:ph type="title"/>
          </p:nvPr>
        </p:nvSpPr>
        <p:spPr/>
        <p:txBody>
          <a:bodyPr>
            <a:normAutofit fontScale="90000"/>
          </a:bodyPr>
          <a:lstStyle/>
          <a:p>
            <a:r>
              <a:rPr lang="en-US"/>
              <a:t>let's step through this program in our minds, and then in a debugger</a:t>
            </a:r>
          </a:p>
        </p:txBody>
      </p:sp>
      <p:sp>
        <p:nvSpPr>
          <p:cNvPr id="5" name="TextBox 4">
            <a:extLst>
              <a:ext uri="{FF2B5EF4-FFF2-40B4-BE49-F238E27FC236}">
                <a16:creationId xmlns:a16="http://schemas.microsoft.com/office/drawing/2014/main" id="{34AA6DD1-FF7A-A9EC-94B7-E81A0EDD105C}"/>
              </a:ext>
            </a:extLst>
          </p:cNvPr>
          <p:cNvSpPr txBox="1"/>
          <p:nvPr/>
        </p:nvSpPr>
        <p:spPr>
          <a:xfrm>
            <a:off x="457200" y="1279088"/>
            <a:ext cx="8229600" cy="2585323"/>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extends Cow {</a:t>
            </a: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pPr marL="0" indent="0">
              <a:buNone/>
            </a:pPr>
            <a:r>
              <a:rPr lang="en-US">
                <a:latin typeface="+mj-lt"/>
              </a:rPr>
              <a:t>        </a:t>
            </a:r>
            <a:r>
              <a:rPr lang="en-US">
                <a:solidFill>
                  <a:srgbClr val="000080"/>
                </a:solidFill>
                <a:latin typeface="+mj-lt"/>
              </a:rPr>
              <a:t>double</a:t>
            </a:r>
            <a:r>
              <a:rPr lang="en-US">
                <a:latin typeface="+mj-lt"/>
              </a:rPr>
              <a:t> a = </a:t>
            </a:r>
            <a:r>
              <a:rPr lang="en-US">
                <a:solidFill>
                  <a:srgbClr val="02B5B5"/>
                </a:solidFill>
                <a:latin typeface="+mj-lt"/>
              </a:rPr>
              <a:t>3</a:t>
            </a:r>
            <a:r>
              <a:rPr lang="en-US">
                <a:latin typeface="+mj-lt"/>
              </a:rPr>
              <a:t>.</a:t>
            </a:r>
            <a:r>
              <a:rPr lang="en-US">
                <a:solidFill>
                  <a:srgbClr val="02B5B5"/>
                </a:solidFill>
                <a:latin typeface="+mj-lt"/>
              </a:rPr>
              <a:t>0</a:t>
            </a:r>
            <a:r>
              <a:rPr lang="en-US">
                <a:latin typeface="+mj-lt"/>
              </a:rPr>
              <a:t>;</a:t>
            </a:r>
          </a:p>
          <a:p>
            <a:pPr marL="0" indent="0">
              <a:buNone/>
            </a:pPr>
            <a:r>
              <a:rPr lang="en-US">
                <a:latin typeface="+mj-lt"/>
              </a:rPr>
              <a:t>        </a:t>
            </a:r>
            <a:r>
              <a:rPr lang="en-US">
                <a:solidFill>
                  <a:srgbClr val="000080"/>
                </a:solidFill>
                <a:latin typeface="+mj-lt"/>
              </a:rPr>
              <a:t>double</a:t>
            </a:r>
            <a:r>
              <a:rPr lang="en-US">
                <a:latin typeface="+mj-lt"/>
              </a:rPr>
              <a:t> b = </a:t>
            </a:r>
            <a:r>
              <a:rPr lang="en-US">
                <a:solidFill>
                  <a:srgbClr val="02B5B5"/>
                </a:solidFill>
                <a:latin typeface="+mj-lt"/>
              </a:rPr>
              <a:t>4</a:t>
            </a:r>
            <a:r>
              <a:rPr lang="en-US">
                <a:latin typeface="+mj-lt"/>
              </a:rPr>
              <a:t>.</a:t>
            </a:r>
            <a:r>
              <a:rPr lang="en-US">
                <a:solidFill>
                  <a:srgbClr val="02B5B5"/>
                </a:solidFill>
                <a:latin typeface="+mj-lt"/>
              </a:rPr>
              <a:t>0</a:t>
            </a:r>
            <a:r>
              <a:rPr lang="en-US">
                <a:latin typeface="+mj-lt"/>
              </a:rPr>
              <a:t>;</a:t>
            </a:r>
          </a:p>
          <a:p>
            <a:pPr marL="0" indent="0">
              <a:buNone/>
            </a:pPr>
            <a:endParaRPr lang="en-US">
              <a:latin typeface="+mj-lt"/>
            </a:endParaRPr>
          </a:p>
          <a:p>
            <a:pPr marL="0" indent="0">
              <a:buNone/>
            </a:pPr>
            <a:r>
              <a:rPr lang="en-US">
                <a:solidFill>
                  <a:srgbClr val="000080"/>
                </a:solidFill>
                <a:latin typeface="+mj-lt"/>
              </a:rPr>
              <a:t>        double</a:t>
            </a:r>
            <a:r>
              <a:rPr lang="en-US">
                <a:latin typeface="+mj-lt"/>
              </a:rPr>
              <a:t> result = </a:t>
            </a:r>
            <a:r>
              <a:rPr lang="en-US">
                <a:solidFill>
                  <a:srgbClr val="000080"/>
                </a:solidFill>
                <a:latin typeface="+mj-lt"/>
              </a:rPr>
              <a:t>SQRT</a:t>
            </a:r>
            <a:r>
              <a:rPr lang="en-US">
                <a:latin typeface="+mj-lt"/>
              </a:rPr>
              <a:t>(</a:t>
            </a:r>
            <a:r>
              <a:rPr lang="en-US">
                <a:solidFill>
                  <a:srgbClr val="000000"/>
                </a:solidFill>
                <a:latin typeface="+mj-lt"/>
              </a:rPr>
              <a:t>a * a + b * b</a:t>
            </a:r>
            <a:r>
              <a:rPr lang="en-US">
                <a:latin typeface="+mj-lt"/>
              </a:rPr>
              <a:t>);</a:t>
            </a:r>
          </a:p>
          <a:p>
            <a:pPr marL="0" indent="0">
              <a:buNone/>
            </a:pPr>
            <a:r>
              <a:rPr lang="en-US">
                <a:latin typeface="+mj-lt"/>
              </a:rPr>
              <a:t>        </a:t>
            </a:r>
            <a:r>
              <a:rPr lang="en-US">
                <a:solidFill>
                  <a:srgbClr val="000080"/>
                </a:solidFill>
                <a:latin typeface="+mj-lt"/>
              </a:rPr>
              <a:t>PRINT</a:t>
            </a:r>
            <a:r>
              <a:rPr lang="en-US">
                <a:latin typeface="+mj-lt"/>
              </a:rPr>
              <a:t>(result);</a:t>
            </a:r>
          </a:p>
          <a:p>
            <a:pPr marL="0" indent="0">
              <a:buNone/>
            </a:pPr>
            <a:r>
              <a:rPr lang="en-US">
                <a:latin typeface="+mj-lt"/>
              </a:rPr>
              <a:t>    }</a:t>
            </a:r>
          </a:p>
          <a:p>
            <a:pPr marL="0" indent="0">
              <a:buNone/>
            </a:pPr>
            <a:r>
              <a:rPr lang="en-US">
                <a:latin typeface="+mj-lt"/>
              </a:rPr>
              <a:t>}</a:t>
            </a:r>
          </a:p>
        </p:txBody>
      </p:sp>
    </p:spTree>
    <p:extLst>
      <p:ext uri="{BB962C8B-B14F-4D97-AF65-F5344CB8AC3E}">
        <p14:creationId xmlns:p14="http://schemas.microsoft.com/office/powerpoint/2010/main" val="11303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2E3FC-250F-B8E0-E483-1F6A177B6B2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BD8B87E-A724-05AE-DBCD-078EC52ECDB3}"/>
              </a:ext>
            </a:extLst>
          </p:cNvPr>
          <p:cNvSpPr>
            <a:spLocks noGrp="1"/>
          </p:cNvSpPr>
          <p:nvPr>
            <p:ph type="title"/>
          </p:nvPr>
        </p:nvSpPr>
        <p:spPr/>
        <p:txBody>
          <a:bodyPr/>
          <a:lstStyle/>
          <a:p>
            <a:r>
              <a:rPr lang="en-US" sz="4400"/>
              <a:t>[visualizing the flow of HW00A in a debugger]</a:t>
            </a:r>
            <a:br>
              <a:rPr lang="en-US" sz="4400"/>
            </a:br>
            <a:r>
              <a:rPr lang="en-US" sz="4400"/>
              <a:t>💻👥</a:t>
            </a:r>
          </a:p>
        </p:txBody>
      </p:sp>
    </p:spTree>
    <p:extLst>
      <p:ext uri="{BB962C8B-B14F-4D97-AF65-F5344CB8AC3E}">
        <p14:creationId xmlns:p14="http://schemas.microsoft.com/office/powerpoint/2010/main" val="412297745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F3821-8757-758F-CFF6-8088ED13BA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97439C-05E5-51C9-D9AC-3A4F0883EFD9}"/>
              </a:ext>
            </a:extLst>
          </p:cNvPr>
          <p:cNvSpPr>
            <a:spLocks noGrp="1"/>
          </p:cNvSpPr>
          <p:nvPr>
            <p:ph type="title"/>
          </p:nvPr>
        </p:nvSpPr>
        <p:spPr/>
        <p:txBody>
          <a:bodyPr/>
          <a:lstStyle/>
          <a:p>
            <a:r>
              <a:rPr lang="en-US"/>
              <a:t>functions (preview)</a:t>
            </a:r>
          </a:p>
        </p:txBody>
      </p:sp>
    </p:spTree>
    <p:extLst>
      <p:ext uri="{BB962C8B-B14F-4D97-AF65-F5344CB8AC3E}">
        <p14:creationId xmlns:p14="http://schemas.microsoft.com/office/powerpoint/2010/main" val="153581091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B4753-A35E-DAE3-A55D-11E3FA7D2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A9D9BB9-538D-95A2-B1FF-58B12BE52B1A}"/>
              </a:ext>
            </a:extLst>
          </p:cNvPr>
          <p:cNvSpPr>
            <a:spLocks noGrp="1"/>
          </p:cNvSpPr>
          <p:nvPr>
            <p:ph type="title"/>
          </p:nvPr>
        </p:nvSpPr>
        <p:spPr/>
        <p:txBody>
          <a:bodyPr/>
          <a:lstStyle/>
          <a:p>
            <a:r>
              <a:rPr lang="en-US"/>
              <a:t>functions (preview)</a:t>
            </a:r>
          </a:p>
        </p:txBody>
      </p:sp>
      <p:sp>
        <p:nvSpPr>
          <p:cNvPr id="2" name="Content Placeholder 1">
            <a:extLst>
              <a:ext uri="{FF2B5EF4-FFF2-40B4-BE49-F238E27FC236}">
                <a16:creationId xmlns:a16="http://schemas.microsoft.com/office/drawing/2014/main" id="{92473C65-DA89-50C7-1CCA-8FF72F694C79}"/>
              </a:ext>
            </a:extLst>
          </p:cNvPr>
          <p:cNvSpPr>
            <a:spLocks noGrp="1"/>
          </p:cNvSpPr>
          <p:nvPr>
            <p:ph sz="quarter" idx="10"/>
          </p:nvPr>
        </p:nvSpPr>
        <p:spPr/>
        <p:txBody>
          <a:bodyPr/>
          <a:lstStyle/>
          <a:p>
            <a:r>
              <a:rPr lang="en-US"/>
              <a:t>when a </a:t>
            </a:r>
            <a:r>
              <a:rPr lang="en-US" b="1"/>
              <a:t>function</a:t>
            </a:r>
            <a:r>
              <a:rPr lang="en-US"/>
              <a:t> is called, control flow jumps to the top of the function, flows down through it, and then jumps back to right after the function call</a:t>
            </a:r>
          </a:p>
        </p:txBody>
      </p:sp>
      <p:sp>
        <p:nvSpPr>
          <p:cNvPr id="5" name="TextBox 4">
            <a:extLst>
              <a:ext uri="{FF2B5EF4-FFF2-40B4-BE49-F238E27FC236}">
                <a16:creationId xmlns:a16="http://schemas.microsoft.com/office/drawing/2014/main" id="{0352DA33-4DAA-F54C-6482-13FB44809B4C}"/>
              </a:ext>
            </a:extLst>
          </p:cNvPr>
          <p:cNvSpPr txBox="1"/>
          <p:nvPr/>
        </p:nvSpPr>
        <p:spPr>
          <a:xfrm>
            <a:off x="457200" y="1895314"/>
            <a:ext cx="8229600" cy="2862322"/>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solidFill>
                  <a:srgbClr val="000000"/>
                </a:solidFill>
                <a:latin typeface="+mj-lt"/>
              </a:rPr>
              <a:t> pythagoreanTheorem(</a:t>
            </a:r>
            <a:r>
              <a:rPr lang="en-US">
                <a:solidFill>
                  <a:srgbClr val="000080"/>
                </a:solidFill>
                <a:latin typeface="+mj-lt"/>
              </a:rPr>
              <a:t>double</a:t>
            </a:r>
            <a:r>
              <a:rPr lang="en-US">
                <a:solidFill>
                  <a:srgbClr val="000000"/>
                </a:solidFill>
                <a:latin typeface="+mj-lt"/>
              </a:rPr>
              <a:t> a, </a:t>
            </a:r>
            <a:r>
              <a:rPr lang="en-US">
                <a:solidFill>
                  <a:srgbClr val="000080"/>
                </a:solidFill>
                <a:latin typeface="+mj-lt"/>
              </a:rPr>
              <a:t>double</a:t>
            </a:r>
            <a:r>
              <a:rPr lang="en-US">
                <a:solidFill>
                  <a:srgbClr val="000000"/>
                </a:solidFill>
                <a:latin typeface="+mj-lt"/>
              </a:rPr>
              <a:t> b) {</a:t>
            </a:r>
          </a:p>
          <a:p>
            <a:r>
              <a:rPr lang="en-US">
                <a:solidFill>
                  <a:srgbClr val="000000"/>
                </a:solidFill>
                <a:latin typeface="+mj-lt"/>
              </a:rPr>
              <a:t>        </a:t>
            </a:r>
            <a:r>
              <a:rPr lang="en-US">
                <a:solidFill>
                  <a:srgbClr val="0000FF"/>
                </a:solidFill>
                <a:latin typeface="+mj-lt"/>
              </a:rPr>
              <a:t>return</a:t>
            </a:r>
            <a:r>
              <a:rPr lang="en-US">
                <a:solidFill>
                  <a:srgbClr val="000000"/>
                </a:solidFill>
                <a:latin typeface="+mj-lt"/>
              </a:rPr>
              <a:t> </a:t>
            </a:r>
            <a:r>
              <a:rPr lang="en-US">
                <a:solidFill>
                  <a:srgbClr val="000080"/>
                </a:solidFill>
                <a:latin typeface="+mj-lt"/>
              </a:rPr>
              <a:t>Math</a:t>
            </a:r>
            <a:r>
              <a:rPr lang="en-US">
                <a:solidFill>
                  <a:srgbClr val="000000"/>
                </a:solidFill>
                <a:latin typeface="+mj-lt"/>
              </a:rPr>
              <a:t>.sqrt(a * a + b * b);</a:t>
            </a:r>
          </a:p>
          <a:p>
            <a:r>
              <a:rPr lang="en-US">
                <a:solidFill>
                  <a:srgbClr val="000000"/>
                </a:solidFill>
                <a:latin typeface="+mj-lt"/>
              </a:rPr>
              <a:t>    }</a:t>
            </a:r>
            <a:endParaRPr lang="en-US">
              <a:latin typeface="+mj-lt"/>
            </a:endParaRPr>
          </a:p>
          <a:p>
            <a:pPr marL="0" indent="0">
              <a:buNone/>
            </a:pPr>
            <a:endParaRPr lang="en-US">
              <a:latin typeface="+mj-lt"/>
            </a:endParaRP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r>
              <a:rPr lang="en-US">
                <a:latin typeface="+mj-lt"/>
              </a:rPr>
              <a:t>        </a:t>
            </a:r>
            <a:r>
              <a:rPr lang="en-US">
                <a:solidFill>
                  <a:srgbClr val="000080"/>
                </a:solidFill>
                <a:latin typeface="+mj-lt"/>
              </a:rPr>
              <a:t>double </a:t>
            </a:r>
            <a:r>
              <a:rPr lang="en-US">
                <a:latin typeface="+mj-lt"/>
              </a:rPr>
              <a:t>hypotenuse = </a:t>
            </a:r>
            <a:r>
              <a:rPr lang="en-US">
                <a:solidFill>
                  <a:srgbClr val="000000"/>
                </a:solidFill>
                <a:latin typeface="Consolas"/>
              </a:rPr>
              <a:t>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endParaRPr lang="en-US">
              <a:latin typeface="+mj-lt"/>
            </a:endParaRPr>
          </a:p>
          <a:p>
            <a:r>
              <a:rPr lang="en-US">
                <a:latin typeface="+mj-lt"/>
              </a:rPr>
              <a:t>        </a:t>
            </a:r>
            <a:r>
              <a:rPr lang="en-US">
                <a:solidFill>
                  <a:srgbClr val="000080"/>
                </a:solidFill>
                <a:latin typeface="+mj-lt"/>
              </a:rPr>
              <a:t>System</a:t>
            </a:r>
            <a:r>
              <a:rPr lang="en-US">
                <a:latin typeface="+mj-lt"/>
              </a:rPr>
              <a:t>.out.println(</a:t>
            </a:r>
            <a:r>
              <a:rPr lang="en-US">
                <a:solidFill>
                  <a:srgbClr val="000000"/>
                </a:solidFill>
                <a:latin typeface="Consolas"/>
              </a:rPr>
              <a:t>hypotenuse</a:t>
            </a:r>
            <a:r>
              <a:rPr lang="en-US">
                <a:latin typeface="+mj-lt"/>
              </a:rPr>
              <a:t>);</a:t>
            </a:r>
          </a:p>
          <a:p>
            <a:pPr marL="0" indent="0">
              <a:buNone/>
            </a:pPr>
            <a:r>
              <a:rPr lang="en-US">
                <a:latin typeface="+mj-lt"/>
              </a:rPr>
              <a:t>    }</a:t>
            </a:r>
          </a:p>
          <a:p>
            <a:pPr marL="0" indent="0">
              <a:buNone/>
            </a:pPr>
            <a:r>
              <a:rPr lang="en-US">
                <a:latin typeface="+mj-lt"/>
              </a:rPr>
              <a:t>} </a:t>
            </a:r>
          </a:p>
        </p:txBody>
      </p:sp>
    </p:spTree>
    <p:extLst>
      <p:ext uri="{BB962C8B-B14F-4D97-AF65-F5344CB8AC3E}">
        <p14:creationId xmlns:p14="http://schemas.microsoft.com/office/powerpoint/2010/main" val="9219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016A0-81A8-7C90-F996-6814B1F947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2FE8309-2E38-E66E-7F83-2EE5A9F10796}"/>
              </a:ext>
            </a:extLst>
          </p:cNvPr>
          <p:cNvSpPr>
            <a:spLocks noGrp="1"/>
          </p:cNvSpPr>
          <p:nvPr>
            <p:ph type="title"/>
          </p:nvPr>
        </p:nvSpPr>
        <p:spPr/>
        <p:txBody>
          <a:bodyPr/>
          <a:lstStyle/>
          <a:p>
            <a:r>
              <a:rPr lang="en-US">
                <a:latin typeface="+mj-lt"/>
              </a:rPr>
              <a:t>ASSERT</a:t>
            </a:r>
          </a:p>
        </p:txBody>
      </p:sp>
    </p:spTree>
    <p:extLst>
      <p:ext uri="{BB962C8B-B14F-4D97-AF65-F5344CB8AC3E}">
        <p14:creationId xmlns:p14="http://schemas.microsoft.com/office/powerpoint/2010/main" val="80762915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060B9-988D-FCFE-E8C6-7BDB48A232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5A8FF6-07EC-83E2-D746-A46074C3F630}"/>
              </a:ext>
            </a:extLst>
          </p:cNvPr>
          <p:cNvSpPr>
            <a:spLocks noGrp="1"/>
          </p:cNvSpPr>
          <p:nvPr>
            <p:ph type="title"/>
          </p:nvPr>
        </p:nvSpPr>
        <p:spPr/>
        <p:txBody>
          <a:bodyPr/>
          <a:lstStyle/>
          <a:p>
            <a:r>
              <a:rPr lang="en-US">
                <a:latin typeface="+mj-lt"/>
              </a:rPr>
              <a:t>ASSERT(</a:t>
            </a:r>
            <a:r>
              <a:rPr lang="en-US">
                <a:solidFill>
                  <a:schemeClr val="bg1">
                    <a:lumMod val="75000"/>
                  </a:schemeClr>
                </a:solidFill>
                <a:latin typeface="+mj-lt"/>
              </a:rPr>
              <a:t>condition</a:t>
            </a:r>
            <a:r>
              <a:rPr lang="en-US">
                <a:latin typeface="+mj-lt"/>
              </a:rPr>
              <a:t>);</a:t>
            </a:r>
          </a:p>
        </p:txBody>
      </p:sp>
      <p:sp>
        <p:nvSpPr>
          <p:cNvPr id="4" name="Content Placeholder 3">
            <a:extLst>
              <a:ext uri="{FF2B5EF4-FFF2-40B4-BE49-F238E27FC236}">
                <a16:creationId xmlns:a16="http://schemas.microsoft.com/office/drawing/2014/main" id="{80BCFA51-90EF-F068-8409-4A2E41B62FA1}"/>
              </a:ext>
            </a:extLst>
          </p:cNvPr>
          <p:cNvSpPr>
            <a:spLocks noGrp="1"/>
          </p:cNvSpPr>
          <p:nvPr>
            <p:ph sz="quarter" idx="10"/>
          </p:nvPr>
        </p:nvSpPr>
        <p:spPr/>
        <p:txBody>
          <a:bodyPr/>
          <a:lstStyle/>
          <a:p>
            <a:r>
              <a:rPr lang="en-US"/>
              <a:t>an </a:t>
            </a:r>
            <a:r>
              <a:rPr lang="en-US" b="1"/>
              <a:t>assert statement</a:t>
            </a:r>
            <a:r>
              <a:rPr lang="en-US"/>
              <a:t> crashes the program if its condition is false</a:t>
            </a:r>
          </a:p>
          <a:p>
            <a:pPr lvl="1"/>
            <a:r>
              <a:rPr lang="en-US">
                <a:solidFill>
                  <a:srgbClr val="0000FF"/>
                </a:solidFill>
                <a:latin typeface="+mj-lt"/>
              </a:rPr>
              <a:t>ASSERT</a:t>
            </a:r>
            <a:r>
              <a:rPr lang="en-US">
                <a:latin typeface="+mj-lt"/>
              </a:rPr>
              <a:t>(false);</a:t>
            </a:r>
            <a:r>
              <a:rPr lang="en-US"/>
              <a:t> crashes the program no matter what</a:t>
            </a:r>
          </a:p>
          <a:p>
            <a:endParaRPr lang="en-US"/>
          </a:p>
        </p:txBody>
      </p:sp>
      <p:sp>
        <p:nvSpPr>
          <p:cNvPr id="2" name="TextBox 1">
            <a:extLst>
              <a:ext uri="{FF2B5EF4-FFF2-40B4-BE49-F238E27FC236}">
                <a16:creationId xmlns:a16="http://schemas.microsoft.com/office/drawing/2014/main" id="{6562CDBE-4FCE-D7DD-41B8-7C017FCE1A9B}"/>
              </a:ext>
            </a:extLst>
          </p:cNvPr>
          <p:cNvSpPr txBox="1"/>
          <p:nvPr/>
        </p:nvSpPr>
        <p:spPr>
          <a:xfrm>
            <a:off x="457200" y="1656562"/>
            <a:ext cx="8229600" cy="341632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class</a:t>
            </a:r>
            <a:r>
              <a:rPr lang="en-US">
                <a:solidFill>
                  <a:srgbClr val="000000"/>
                </a:solidFill>
                <a:latin typeface="Consolas"/>
              </a:rPr>
              <a:t> </a:t>
            </a:r>
            <a:r>
              <a:rPr lang="en-US">
                <a:solidFill>
                  <a:srgbClr val="000080"/>
                </a:solidFill>
                <a:latin typeface="Consolas"/>
              </a:rPr>
              <a:t>Main</a:t>
            </a:r>
            <a:r>
              <a:rPr lang="en-US">
                <a:solidFill>
                  <a:srgbClr val="000000"/>
                </a:solidFill>
                <a:latin typeface="Consolas"/>
              </a:rPr>
              <a:t> {</a:t>
            </a:r>
          </a:p>
          <a:p>
            <a:r>
              <a:rPr lang="en-US"/>
              <a:t>    </a:t>
            </a:r>
            <a:r>
              <a:rPr lang="en-US">
                <a:solidFill>
                  <a:srgbClr val="0000FF"/>
                </a:solidFill>
                <a:latin typeface="Consolas"/>
              </a:rPr>
              <a:t>static</a:t>
            </a:r>
            <a:r>
              <a:rPr lang="en-US">
                <a:solidFill>
                  <a:srgbClr val="000080"/>
                </a:solidFill>
                <a:latin typeface="Consolas"/>
              </a:rPr>
              <a:t> double</a:t>
            </a:r>
            <a:r>
              <a:rPr lang="en-US">
                <a:solidFill>
                  <a:srgbClr val="000000"/>
                </a:solidFill>
                <a:latin typeface="Consolas"/>
              </a:rPr>
              <a:t> pythagoreanTheorem(</a:t>
            </a:r>
            <a:r>
              <a:rPr lang="en-US">
                <a:solidFill>
                  <a:srgbClr val="000080"/>
                </a:solidFill>
                <a:latin typeface="Consolas"/>
              </a:rPr>
              <a:t>double</a:t>
            </a:r>
            <a:r>
              <a:rPr lang="en-US">
                <a:solidFill>
                  <a:srgbClr val="000000"/>
                </a:solidFill>
                <a:latin typeface="Consolas"/>
              </a:rPr>
              <a:t> a, </a:t>
            </a:r>
            <a:r>
              <a:rPr lang="en-US">
                <a:solidFill>
                  <a:srgbClr val="000080"/>
                </a:solidFill>
                <a:latin typeface="Consolas"/>
              </a:rPr>
              <a:t>double</a:t>
            </a:r>
            <a:r>
              <a:rPr lang="en-US">
                <a:solidFill>
                  <a:srgbClr val="000000"/>
                </a:solidFill>
                <a:latin typeface="Consolas"/>
              </a:rPr>
              <a:t> b) {</a:t>
            </a:r>
          </a:p>
          <a:p>
            <a:pPr lvl="0"/>
            <a:r>
              <a:rPr lang="en-US">
                <a:solidFill>
                  <a:srgbClr val="000000"/>
                </a:solidFill>
                <a:latin typeface="Consolas"/>
              </a:rPr>
              <a:t>        </a:t>
            </a:r>
            <a:r>
              <a:rPr lang="en-US">
                <a:latin typeface="Consolas"/>
              </a:rPr>
              <a:t>ASSERT(a &gt; 0.0);</a:t>
            </a:r>
            <a:endParaRPr lang="en-US">
              <a:solidFill>
                <a:srgbClr val="000000"/>
              </a:solidFill>
              <a:latin typeface="Consolas"/>
            </a:endParaRPr>
          </a:p>
          <a:p>
            <a:pPr lvl="0"/>
            <a:r>
              <a:rPr lang="en-US">
                <a:solidFill>
                  <a:srgbClr val="000000"/>
                </a:solidFill>
                <a:latin typeface="Consolas"/>
              </a:rPr>
              <a:t>        </a:t>
            </a:r>
            <a:r>
              <a:rPr lang="en-US">
                <a:latin typeface="Consolas"/>
              </a:rPr>
              <a:t>ASSERT(b &gt; 0.0);</a:t>
            </a:r>
            <a:endParaRPr lang="en-US">
              <a:solidFill>
                <a:srgbClr val="000000"/>
              </a:solidFill>
              <a:latin typeface="Consolas"/>
            </a:endParaRPr>
          </a:p>
          <a:p>
            <a:r>
              <a:rPr lang="en-US">
                <a:solidFill>
                  <a:srgbClr val="000000"/>
                </a:solidFill>
                <a:latin typeface="Consolas"/>
              </a:rPr>
              <a:t>        </a:t>
            </a:r>
            <a:r>
              <a:rPr lang="en-US">
                <a:solidFill>
                  <a:srgbClr val="0000FF"/>
                </a:solidFill>
                <a:latin typeface="Consolas"/>
              </a:rPr>
              <a:t>return</a:t>
            </a:r>
            <a:r>
              <a:rPr lang="en-US">
                <a:solidFill>
                  <a:srgbClr val="000000"/>
                </a:solidFill>
                <a:latin typeface="Consolas"/>
              </a:rPr>
              <a:t> </a:t>
            </a:r>
            <a:r>
              <a:rPr lang="en-US">
                <a:solidFill>
                  <a:srgbClr val="000080"/>
                </a:solidFill>
                <a:latin typeface="Consolas"/>
              </a:rPr>
              <a:t>Math</a:t>
            </a:r>
            <a:r>
              <a:rPr lang="en-US">
                <a:solidFill>
                  <a:srgbClr val="000000"/>
                </a:solidFill>
                <a:latin typeface="Consolas"/>
              </a:rPr>
              <a:t>.sqrt(a * a + b * b);</a:t>
            </a:r>
          </a:p>
          <a:p>
            <a:r>
              <a:rPr lang="en-US">
                <a:solidFill>
                  <a:srgbClr val="000000"/>
                </a:solidFill>
                <a:latin typeface="Consolas"/>
              </a:rPr>
              <a:t>    }</a:t>
            </a:r>
          </a:p>
          <a:p>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public</a:t>
            </a:r>
            <a:r>
              <a:rPr lang="en-US">
                <a:solidFill>
                  <a:srgbClr val="000000"/>
                </a:solidFill>
                <a:latin typeface="Consolas"/>
              </a:rPr>
              <a:t> </a:t>
            </a:r>
            <a:r>
              <a:rPr lang="en-US">
                <a:solidFill>
                  <a:srgbClr val="0000FF"/>
                </a:solidFill>
                <a:latin typeface="Consolas"/>
              </a:rPr>
              <a:t>static</a:t>
            </a:r>
            <a:r>
              <a:rPr lang="en-US">
                <a:solidFill>
                  <a:srgbClr val="000000"/>
                </a:solidFill>
                <a:latin typeface="Consolas"/>
              </a:rPr>
              <a:t> </a:t>
            </a:r>
            <a:r>
              <a:rPr lang="en-US">
                <a:solidFill>
                  <a:srgbClr val="000080"/>
                </a:solidFill>
                <a:latin typeface="Consolas"/>
              </a:rPr>
              <a:t>void</a:t>
            </a:r>
            <a:r>
              <a:rPr lang="en-US">
                <a:solidFill>
                  <a:srgbClr val="000000"/>
                </a:solidFill>
                <a:latin typeface="Consolas"/>
              </a:rPr>
              <a:t> main(</a:t>
            </a:r>
            <a:r>
              <a:rPr lang="en-US">
                <a:solidFill>
                  <a:srgbClr val="000080"/>
                </a:solidFill>
                <a:latin typeface="Consolas"/>
              </a:rPr>
              <a:t>String</a:t>
            </a:r>
            <a:r>
              <a:rPr lang="en-US">
                <a:solidFill>
                  <a:srgbClr val="000000"/>
                </a:solidFill>
                <a:latin typeface="Consolas"/>
              </a:rPr>
              <a:t>[] arguments) {</a:t>
            </a:r>
          </a:p>
          <a:p>
            <a:pPr lvl="0"/>
            <a:r>
              <a:rPr lang="en-US">
                <a:solidFill>
                  <a:srgbClr val="000000"/>
                </a:solidFill>
                <a:latin typeface="Consolas"/>
              </a:rPr>
              <a:t>        </a:t>
            </a:r>
            <a:r>
              <a:rPr lang="en-US">
                <a:solidFill>
                  <a:srgbClr val="000080"/>
                </a:solidFill>
                <a:latin typeface="Consolas"/>
              </a:rPr>
              <a:t>double </a:t>
            </a:r>
            <a:r>
              <a:rPr lang="en-US">
                <a:solidFill>
                  <a:srgbClr val="000000"/>
                </a:solidFill>
                <a:latin typeface="Consolas"/>
              </a:rPr>
              <a:t>hypotenuse = 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p>
          <a:p>
            <a:pPr lvl="0"/>
            <a:r>
              <a:rPr lang="en-US">
                <a:solidFill>
                  <a:srgbClr val="000000"/>
                </a:solidFill>
                <a:latin typeface="Consolas"/>
              </a:rPr>
              <a:t>        PRINT(hypotenuse);</a:t>
            </a:r>
          </a:p>
          <a:p>
            <a:pPr lvl="0"/>
            <a:r>
              <a:rPr lang="en-US">
                <a:solidFill>
                  <a:srgbClr val="000000"/>
                </a:solidFill>
                <a:latin typeface="Consolas"/>
              </a:rPr>
              <a:t>    }</a:t>
            </a:r>
          </a:p>
          <a:p>
            <a:pPr lvl="0"/>
            <a:r>
              <a:rPr lang="en-US">
                <a:solidFill>
                  <a:srgbClr val="000000"/>
                </a:solidFill>
                <a:latin typeface="Consolas"/>
              </a:rPr>
              <a:t>} </a:t>
            </a:r>
          </a:p>
        </p:txBody>
      </p:sp>
    </p:spTree>
    <p:extLst>
      <p:ext uri="{BB962C8B-B14F-4D97-AF65-F5344CB8AC3E}">
        <p14:creationId xmlns:p14="http://schemas.microsoft.com/office/powerpoint/2010/main" val="108034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8BAB7-E711-CF03-9941-1634C1D8B1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1A77BF-E46E-1C97-94AB-9AD87A214CD6}"/>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(Java Java)</a:t>
            </a:r>
            <a:endParaRPr lang="en-US">
              <a:latin typeface="+mj-lt"/>
            </a:endParaRPr>
          </a:p>
        </p:txBody>
      </p:sp>
      <p:sp>
        <p:nvSpPr>
          <p:cNvPr id="4" name="Content Placeholder 3">
            <a:extLst>
              <a:ext uri="{FF2B5EF4-FFF2-40B4-BE49-F238E27FC236}">
                <a16:creationId xmlns:a16="http://schemas.microsoft.com/office/drawing/2014/main" id="{C6E3D98E-B1E0-FD91-950C-AD4CEC86564B}"/>
              </a:ext>
            </a:extLst>
          </p:cNvPr>
          <p:cNvSpPr>
            <a:spLocks noGrp="1"/>
          </p:cNvSpPr>
          <p:nvPr>
            <p:ph sz="quarter" idx="10"/>
          </p:nvPr>
        </p:nvSpPr>
        <p:spPr/>
        <p:txBody>
          <a:bodyPr/>
          <a:lstStyle/>
          <a:p>
            <a:r>
              <a:rPr lang="en-US" b="1"/>
              <a:t>☠ Java's asserts are actually disabled by default (wat)</a:t>
            </a:r>
          </a:p>
          <a:p>
            <a:pPr lvl="1"/>
            <a:r>
              <a:rPr lang="en-US" b="1"/>
              <a:t>you can enable them in Eclipse, but it's easy to forget to do</a:t>
            </a:r>
          </a:p>
          <a:p>
            <a:pPr marL="0" indent="0">
              <a:buNone/>
            </a:pPr>
            <a:endParaRPr lang="en-US"/>
          </a:p>
        </p:txBody>
      </p:sp>
    </p:spTree>
    <p:extLst>
      <p:ext uri="{BB962C8B-B14F-4D97-AF65-F5344CB8AC3E}">
        <p14:creationId xmlns:p14="http://schemas.microsoft.com/office/powerpoint/2010/main" val="8453972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F1F75-BF5A-D20E-3384-0656D8BB7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E350B5-5CED-705F-5D58-ADC0B05563A3}"/>
              </a:ext>
            </a:extLst>
          </p:cNvPr>
          <p:cNvSpPr>
            <a:spLocks noGrp="1"/>
          </p:cNvSpPr>
          <p:nvPr>
            <p:ph type="title"/>
          </p:nvPr>
        </p:nvSpPr>
        <p:spPr/>
        <p:txBody>
          <a:bodyPr/>
          <a:lstStyle/>
          <a:p>
            <a:r>
              <a:rPr lang="en-US">
                <a:latin typeface="+mj-lt"/>
              </a:rPr>
              <a:t>if</a:t>
            </a:r>
            <a:r>
              <a:rPr lang="en-US"/>
              <a:t> and </a:t>
            </a:r>
            <a:r>
              <a:rPr lang="en-US">
                <a:latin typeface="+mj-lt"/>
              </a:rPr>
              <a:t>else</a:t>
            </a:r>
          </a:p>
        </p:txBody>
      </p:sp>
    </p:spTree>
    <p:extLst>
      <p:ext uri="{BB962C8B-B14F-4D97-AF65-F5344CB8AC3E}">
        <p14:creationId xmlns:p14="http://schemas.microsoft.com/office/powerpoint/2010/main" val="387302012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F57F8-2FDE-F144-9C5B-A66589182D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5E2281-C089-3054-D11F-6CE22896365C}"/>
              </a:ext>
            </a:extLst>
          </p:cNvPr>
          <p:cNvSpPr>
            <a:spLocks noGrp="1"/>
          </p:cNvSpPr>
          <p:nvPr>
            <p:ph type="title"/>
          </p:nvPr>
        </p:nvSpPr>
        <p:spPr/>
        <p:txBody>
          <a:bodyPr/>
          <a:lstStyle/>
          <a:p>
            <a:r>
              <a:rPr lang="en-US">
                <a:solidFill>
                  <a:srgbClr val="0000FF"/>
                </a:solidFill>
                <a:latin typeface="+mj-lt"/>
              </a:rPr>
              <a:t>if</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A6E0AF50-62A5-E09E-C3F3-80BEA8130882}"/>
              </a:ext>
            </a:extLst>
          </p:cNvPr>
          <p:cNvSpPr>
            <a:spLocks noGrp="1"/>
          </p:cNvSpPr>
          <p:nvPr>
            <p:ph sz="quarter" idx="10"/>
          </p:nvPr>
        </p:nvSpPr>
        <p:spPr/>
        <p:txBody>
          <a:bodyPr/>
          <a:lstStyle/>
          <a:p>
            <a:r>
              <a:rPr lang="en-US"/>
              <a:t>an </a:t>
            </a:r>
            <a:r>
              <a:rPr lang="en-US" b="1"/>
              <a:t>if statement</a:t>
            </a:r>
            <a:r>
              <a:rPr lang="en-US"/>
              <a:t> lets a program make a decision</a:t>
            </a:r>
            <a:br>
              <a:rPr lang="en-US"/>
            </a:br>
            <a:r>
              <a:rPr lang="en-US"/>
              <a:t>(instead of just stepping down down down forever down)</a:t>
            </a:r>
          </a:p>
          <a:p>
            <a:endParaRPr lang="en-US"/>
          </a:p>
          <a:p>
            <a:endParaRPr lang="en-US"/>
          </a:p>
        </p:txBody>
      </p:sp>
      <p:sp>
        <p:nvSpPr>
          <p:cNvPr id="2" name="TextBox 1">
            <a:extLst>
              <a:ext uri="{FF2B5EF4-FFF2-40B4-BE49-F238E27FC236}">
                <a16:creationId xmlns:a16="http://schemas.microsoft.com/office/drawing/2014/main" id="{BE674C06-C346-A015-A359-91F58CE635A7}"/>
              </a:ext>
            </a:extLst>
          </p:cNvPr>
          <p:cNvSpPr txBox="1"/>
          <p:nvPr/>
        </p:nvSpPr>
        <p:spPr>
          <a:xfrm>
            <a:off x="457200" y="1668541"/>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a:t>
            </a:r>
            <a:endParaRPr lang="en-US">
              <a:latin typeface="+mj-lt"/>
            </a:endParaRPr>
          </a:p>
        </p:txBody>
      </p:sp>
    </p:spTree>
    <p:extLst>
      <p:ext uri="{BB962C8B-B14F-4D97-AF65-F5344CB8AC3E}">
        <p14:creationId xmlns:p14="http://schemas.microsoft.com/office/powerpoint/2010/main" val="276534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F674F-B561-ED7D-2C2D-7F23184A52FF}"/>
            </a:ext>
          </a:extLst>
        </p:cNvPr>
        <p:cNvGrpSpPr/>
        <p:nvPr/>
      </p:nvGrpSpPr>
      <p:grpSpPr>
        <a:xfrm>
          <a:off x="0" y="0"/>
          <a:ext cx="0" cy="0"/>
          <a:chOff x="0" y="0"/>
          <a:chExt cx="0" cy="0"/>
        </a:xfrm>
      </p:grpSpPr>
      <p:pic>
        <p:nvPicPr>
          <p:cNvPr id="1026" name="Picture 2" descr="There is no 'rule of six' – the truth about the science of queueing | UK  news | The Guardian">
            <a:extLst>
              <a:ext uri="{FF2B5EF4-FFF2-40B4-BE49-F238E27FC236}">
                <a16:creationId xmlns:a16="http://schemas.microsoft.com/office/drawing/2014/main" id="{271761CB-1863-7E70-4580-4DC6AA9EAD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70"/>
          <a:stretch/>
        </p:blipFill>
        <p:spPr bwMode="auto">
          <a:xfrm>
            <a:off x="4387174" y="800100"/>
            <a:ext cx="3137576" cy="35433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E933750-77FC-07DF-153F-370247728322}"/>
              </a:ext>
            </a:extLst>
          </p:cNvPr>
          <p:cNvSpPr txBox="1"/>
          <p:nvPr/>
        </p:nvSpPr>
        <p:spPr>
          <a:xfrm>
            <a:off x="5955962" y="906550"/>
            <a:ext cx="2089184" cy="369332"/>
          </a:xfrm>
          <a:prstGeom prst="rect">
            <a:avLst/>
          </a:prstGeom>
          <a:noFill/>
        </p:spPr>
        <p:txBody>
          <a:bodyPr wrap="square" rtlCol="0">
            <a:spAutoFit/>
          </a:bodyPr>
          <a:lstStyle/>
          <a:p>
            <a:pPr algn="ctr"/>
            <a:r>
              <a:rPr lang="en-US">
                <a:latin typeface="+mj-lt"/>
              </a:rPr>
              <a:t>queue.remove()</a:t>
            </a:r>
          </a:p>
        </p:txBody>
      </p:sp>
    </p:spTree>
    <p:extLst>
      <p:ext uri="{BB962C8B-B14F-4D97-AF65-F5344CB8AC3E}">
        <p14:creationId xmlns:p14="http://schemas.microsoft.com/office/powerpoint/2010/main" val="2961280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D37EF-E95A-C9DF-9303-A3798D6CD1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B8E3028-50AB-D9B1-89F0-2194F25239BC}"/>
              </a:ext>
            </a:extLst>
          </p:cNvPr>
          <p:cNvSpPr>
            <a:spLocks noGrp="1"/>
          </p:cNvSpPr>
          <p:nvPr>
            <p:ph type="title"/>
          </p:nvPr>
        </p:nvSpPr>
        <p:spPr/>
        <p:txBody>
          <a:bodyPr>
            <a:noAutofit/>
          </a:bodyPr>
          <a:lstStyle/>
          <a:p>
            <a:r>
              <a:rPr lang="en-US" sz="2800">
                <a:solidFill>
                  <a:srgbClr val="0000FF"/>
                </a:solidFill>
                <a:latin typeface="+mj-lt"/>
              </a:rPr>
              <a:t>if</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if-body</a:t>
            </a:r>
            <a:r>
              <a:rPr lang="en-US" sz="2800">
                <a:latin typeface="+mj-lt"/>
              </a:rPr>
              <a:t> } </a:t>
            </a:r>
            <a:r>
              <a:rPr lang="en-US" sz="2800">
                <a:solidFill>
                  <a:srgbClr val="0000FF"/>
                </a:solidFill>
                <a:latin typeface="+mj-lt"/>
              </a:rPr>
              <a:t>else </a:t>
            </a:r>
            <a:r>
              <a:rPr lang="en-US" sz="2800">
                <a:latin typeface="+mj-lt"/>
              </a:rPr>
              <a:t>{ </a:t>
            </a:r>
            <a:r>
              <a:rPr lang="en-US" sz="2800">
                <a:solidFill>
                  <a:schemeClr val="bg1">
                    <a:lumMod val="75000"/>
                  </a:schemeClr>
                </a:solidFill>
                <a:latin typeface="+mj-lt"/>
              </a:rPr>
              <a:t>else-body</a:t>
            </a:r>
            <a:r>
              <a:rPr lang="en-US" sz="2800">
                <a:latin typeface="+mj-lt"/>
              </a:rPr>
              <a:t> } </a:t>
            </a:r>
          </a:p>
        </p:txBody>
      </p:sp>
      <p:sp>
        <p:nvSpPr>
          <p:cNvPr id="4" name="Content Placeholder 3">
            <a:extLst>
              <a:ext uri="{FF2B5EF4-FFF2-40B4-BE49-F238E27FC236}">
                <a16:creationId xmlns:a16="http://schemas.microsoft.com/office/drawing/2014/main" id="{D0EE73CD-808F-2C42-7E45-342C53F29615}"/>
              </a:ext>
            </a:extLst>
          </p:cNvPr>
          <p:cNvSpPr>
            <a:spLocks noGrp="1"/>
          </p:cNvSpPr>
          <p:nvPr>
            <p:ph sz="quarter" idx="10"/>
          </p:nvPr>
        </p:nvSpPr>
        <p:spPr/>
        <p:txBody>
          <a:bodyPr/>
          <a:lstStyle/>
          <a:p>
            <a:r>
              <a:rPr lang="en-US"/>
              <a:t>the body of an </a:t>
            </a:r>
            <a:r>
              <a:rPr lang="en-US" b="1"/>
              <a:t>else statement</a:t>
            </a:r>
            <a:r>
              <a:rPr lang="en-US"/>
              <a:t> is executed if its corresponding if statement's condition is false</a:t>
            </a:r>
          </a:p>
          <a:p>
            <a:endParaRPr lang="en-US"/>
          </a:p>
        </p:txBody>
      </p:sp>
      <p:sp>
        <p:nvSpPr>
          <p:cNvPr id="2" name="TextBox 1">
            <a:extLst>
              <a:ext uri="{FF2B5EF4-FFF2-40B4-BE49-F238E27FC236}">
                <a16:creationId xmlns:a16="http://schemas.microsoft.com/office/drawing/2014/main" id="{0220E246-B6D1-0B99-8C8D-022002F7097D}"/>
              </a:ext>
            </a:extLst>
          </p:cNvPr>
          <p:cNvSpPr txBox="1"/>
          <p:nvPr/>
        </p:nvSpPr>
        <p:spPr>
          <a:xfrm>
            <a:off x="457200" y="1668541"/>
            <a:ext cx="8229600" cy="2308324"/>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 </a:t>
            </a:r>
            <a:r>
              <a:rPr lang="en-US">
                <a:solidFill>
                  <a:srgbClr val="0000FF"/>
                </a:solidFill>
                <a:latin typeface="Consolas"/>
              </a:rPr>
              <a:t>else </a:t>
            </a:r>
            <a:r>
              <a:rPr lang="en-US">
                <a:latin typeface="Consolas"/>
              </a:rPr>
              <a:t>{</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a:p>
            <a:pPr lvl="0"/>
            <a:r>
              <a:rPr lang="en-US">
                <a:latin typeface="Consolas"/>
              </a:rPr>
              <a:t>}</a:t>
            </a:r>
            <a:endParaRPr lang="en-US"/>
          </a:p>
        </p:txBody>
      </p:sp>
    </p:spTree>
    <p:extLst>
      <p:ext uri="{BB962C8B-B14F-4D97-AF65-F5344CB8AC3E}">
        <p14:creationId xmlns:p14="http://schemas.microsoft.com/office/powerpoint/2010/main" val="352448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75D5F-9A8A-C3C6-A0E8-C3C25C0820C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BB5E16E-E7B3-0323-2CB8-6DDDD945BA74}"/>
              </a:ext>
            </a:extLst>
          </p:cNvPr>
          <p:cNvSpPr>
            <a:spLocks noGrp="1"/>
          </p:cNvSpPr>
          <p:nvPr>
            <p:ph type="title"/>
          </p:nvPr>
        </p:nvSpPr>
        <p:spPr/>
        <p:txBody>
          <a:bodyPr>
            <a:noAutofit/>
          </a:bodyPr>
          <a:lstStyle/>
          <a:p>
            <a:r>
              <a:rPr lang="en-US" sz="2000">
                <a:solidFill>
                  <a:srgbClr val="0000FF"/>
                </a:solidFill>
                <a:latin typeface="+mj-lt"/>
              </a:rPr>
              <a:t>if</a:t>
            </a:r>
            <a:r>
              <a:rPr lang="en-US" sz="2000">
                <a:latin typeface="+mj-lt"/>
              </a:rPr>
              <a:t>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rgbClr val="0000FF"/>
                </a:solidFill>
                <a:latin typeface="+mj-lt"/>
              </a:rPr>
              <a:t>else if </a:t>
            </a:r>
            <a:r>
              <a:rPr lang="en-US" sz="2000">
                <a:latin typeface="+mj-lt"/>
              </a:rPr>
              <a:t>(</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solidFill>
                  <a:srgbClr val="0000FF"/>
                </a:solidFill>
                <a:latin typeface="+mj-lt"/>
              </a:rPr>
              <a:t> else </a:t>
            </a:r>
            <a:r>
              <a:rPr lang="en-US" sz="2000">
                <a:latin typeface="+mj-lt"/>
              </a:rPr>
              <a:t>{ </a:t>
            </a:r>
            <a:r>
              <a:rPr lang="en-US" sz="2000">
                <a:solidFill>
                  <a:schemeClr val="bg1">
                    <a:lumMod val="75000"/>
                  </a:schemeClr>
                </a:solidFill>
                <a:latin typeface="+mj-lt"/>
              </a:rPr>
              <a:t>...</a:t>
            </a:r>
            <a:r>
              <a:rPr lang="en-US" sz="2000">
                <a:latin typeface="+mj-lt"/>
              </a:rPr>
              <a:t> } </a:t>
            </a:r>
          </a:p>
        </p:txBody>
      </p:sp>
      <p:sp>
        <p:nvSpPr>
          <p:cNvPr id="4" name="Content Placeholder 3">
            <a:extLst>
              <a:ext uri="{FF2B5EF4-FFF2-40B4-BE49-F238E27FC236}">
                <a16:creationId xmlns:a16="http://schemas.microsoft.com/office/drawing/2014/main" id="{21FA1CBE-03C6-D02B-7FFD-BED3AAD709BF}"/>
              </a:ext>
            </a:extLst>
          </p:cNvPr>
          <p:cNvSpPr>
            <a:spLocks noGrp="1"/>
          </p:cNvSpPr>
          <p:nvPr>
            <p:ph sz="quarter" idx="10"/>
          </p:nvPr>
        </p:nvSpPr>
        <p:spPr/>
        <p:txBody>
          <a:bodyPr/>
          <a:lstStyle/>
          <a:p>
            <a:r>
              <a:rPr lang="en-US"/>
              <a:t>if and else statements can be chained together</a:t>
            </a:r>
          </a:p>
          <a:p>
            <a:pPr lvl="1"/>
            <a:r>
              <a:rPr lang="en-US"/>
              <a:t>this is great for decisions with many options</a:t>
            </a:r>
          </a:p>
          <a:p>
            <a:endParaRPr lang="en-US"/>
          </a:p>
        </p:txBody>
      </p:sp>
      <p:sp>
        <p:nvSpPr>
          <p:cNvPr id="2" name="TextBox 1">
            <a:extLst>
              <a:ext uri="{FF2B5EF4-FFF2-40B4-BE49-F238E27FC236}">
                <a16:creationId xmlns:a16="http://schemas.microsoft.com/office/drawing/2014/main" id="{C236C99D-0F11-101B-24D9-3AFC807B57BF}"/>
              </a:ext>
            </a:extLst>
          </p:cNvPr>
          <p:cNvSpPr txBox="1"/>
          <p:nvPr/>
        </p:nvSpPr>
        <p:spPr>
          <a:xfrm>
            <a:off x="457200" y="1749263"/>
            <a:ext cx="8229600" cy="3139321"/>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80"/>
                </a:solidFill>
                <a:latin typeface="+mj-lt"/>
              </a:rPr>
              <a:t>int </a:t>
            </a:r>
            <a:r>
              <a:rPr lang="en-US">
                <a:latin typeface="+mj-lt"/>
              </a:rPr>
              <a:t>choice = getIntFromUser();</a:t>
            </a:r>
          </a:p>
          <a:p>
            <a:pPr marL="0" indent="0">
              <a:buNone/>
            </a:pPr>
            <a:endParaRPr lang="en-US">
              <a:solidFill>
                <a:srgbClr val="000080"/>
              </a:solidFill>
              <a:latin typeface="+mj-lt"/>
            </a:endParaRPr>
          </a:p>
          <a:p>
            <a:r>
              <a:rPr lang="en-US">
                <a:solidFill>
                  <a:srgbClr val="0000FF"/>
                </a:solidFill>
                <a:latin typeface="+mj-lt"/>
              </a:rPr>
              <a:t>if </a:t>
            </a:r>
            <a:r>
              <a:rPr lang="en-US">
                <a:solidFill>
                  <a:srgbClr val="000000"/>
                </a:solidFill>
                <a:latin typeface="+mj-lt"/>
              </a:rPr>
              <a:t>(choice == 0) {</a:t>
            </a:r>
          </a:p>
          <a:p>
            <a:pPr lvl="0"/>
            <a:r>
              <a:rPr lang="en-US">
                <a:solidFill>
                  <a:srgbClr val="000000"/>
                </a:solidFill>
                <a:latin typeface="+mj-lt"/>
              </a:rPr>
              <a:t>    </a:t>
            </a:r>
            <a:r>
              <a:rPr lang="en-US">
                <a:solidFill>
                  <a:srgbClr val="FFFFFF">
                    <a:lumMod val="75000"/>
                  </a:srgbClr>
                </a:solidFill>
                <a:latin typeface="+mj-lt"/>
                <a:ea typeface="Segoe UI Emoji" panose="020B0502040204020203" pitchFamily="34" charset="0"/>
                <a:cs typeface="+mj-cs"/>
              </a:rPr>
              <a:t>...</a:t>
            </a:r>
            <a:endParaRPr lang="en-US">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1)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2)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a:t>
            </a:r>
            <a:r>
              <a:rPr lang="en-US">
                <a:solidFill>
                  <a:srgbClr val="000000"/>
                </a:solidFill>
                <a:latin typeface="+mj-lt"/>
              </a:rPr>
              <a:t>{</a:t>
            </a:r>
          </a:p>
          <a:p>
            <a:r>
              <a:rPr lang="en-US">
                <a:solidFill>
                  <a:srgbClr val="FFFFFF">
                    <a:lumMod val="75000"/>
                  </a:srgbClr>
                </a:solidFill>
                <a:latin typeface="+mj-lt"/>
                <a:ea typeface="Segoe UI Emoji" panose="020B0502040204020203" pitchFamily="34" charset="0"/>
              </a:rPr>
              <a:t>    </a:t>
            </a:r>
            <a:r>
              <a:rPr lang="en-US">
                <a:latin typeface="+mj-lt"/>
                <a:ea typeface="Segoe UI Emoji" panose="020B0502040204020203" pitchFamily="34" charset="0"/>
              </a:rPr>
              <a:t>ASSERT(</a:t>
            </a:r>
            <a:r>
              <a:rPr lang="en-US">
                <a:solidFill>
                  <a:srgbClr val="0000FF"/>
                </a:solidFill>
                <a:latin typeface="+mj-lt"/>
                <a:ea typeface="Segoe UI Emoji" panose="020B0502040204020203" pitchFamily="34" charset="0"/>
              </a:rPr>
              <a:t>false)</a:t>
            </a:r>
            <a:r>
              <a:rPr lang="en-US">
                <a:latin typeface="+mj-lt"/>
                <a:ea typeface="Segoe UI Emoji" panose="020B0502040204020203" pitchFamily="34" charset="0"/>
              </a:rPr>
              <a:t>;</a:t>
            </a:r>
            <a:endParaRPr lang="en-US">
              <a:latin typeface="+mj-lt"/>
            </a:endParaRPr>
          </a:p>
          <a:p>
            <a:r>
              <a:rPr lang="en-US">
                <a:solidFill>
                  <a:srgbClr val="000000"/>
                </a:solidFill>
                <a:latin typeface="+mj-lt"/>
              </a:rPr>
              <a:t>}</a:t>
            </a:r>
          </a:p>
        </p:txBody>
      </p:sp>
    </p:spTree>
    <p:extLst>
      <p:ext uri="{BB962C8B-B14F-4D97-AF65-F5344CB8AC3E}">
        <p14:creationId xmlns:p14="http://schemas.microsoft.com/office/powerpoint/2010/main" val="317904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728BC-D7A8-E45B-727B-52C5119896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5128B68-A71E-C420-413E-7971E59CC0A7}"/>
              </a:ext>
            </a:extLst>
          </p:cNvPr>
          <p:cNvSpPr>
            <a:spLocks noGrp="1"/>
          </p:cNvSpPr>
          <p:nvPr>
            <p:ph type="title"/>
          </p:nvPr>
        </p:nvSpPr>
        <p:spPr/>
        <p:txBody>
          <a:bodyPr/>
          <a:lstStyle/>
          <a:p>
            <a:r>
              <a:rPr lang="en-US">
                <a:latin typeface="+mj-lt"/>
              </a:rPr>
              <a:t>while</a:t>
            </a:r>
            <a:r>
              <a:rPr lang="en-US"/>
              <a:t> and </a:t>
            </a:r>
            <a:r>
              <a:rPr lang="en-US">
                <a:latin typeface="+mj-lt"/>
              </a:rPr>
              <a:t>do...while</a:t>
            </a:r>
          </a:p>
        </p:txBody>
      </p:sp>
    </p:spTree>
    <p:extLst>
      <p:ext uri="{BB962C8B-B14F-4D97-AF65-F5344CB8AC3E}">
        <p14:creationId xmlns:p14="http://schemas.microsoft.com/office/powerpoint/2010/main" val="1171350007"/>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429DA-A326-D7D2-0002-49126B0EFD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576A7F-3AA5-38DA-10F8-350805E3736E}"/>
              </a:ext>
            </a:extLst>
          </p:cNvPr>
          <p:cNvSpPr>
            <a:spLocks noGrp="1"/>
          </p:cNvSpPr>
          <p:nvPr>
            <p:ph type="title"/>
          </p:nvPr>
        </p:nvSpPr>
        <p:spPr/>
        <p:txBody>
          <a:bodyPr/>
          <a:lstStyle/>
          <a:p>
            <a:r>
              <a:rPr lang="en-US">
                <a:solidFill>
                  <a:srgbClr val="0000FF"/>
                </a:solidFill>
                <a:latin typeface="+mj-lt"/>
              </a:rPr>
              <a:t>while</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74189595-A7EC-048F-2D43-8F826F1B1B40}"/>
              </a:ext>
            </a:extLst>
          </p:cNvPr>
          <p:cNvSpPr>
            <a:spLocks noGrp="1"/>
          </p:cNvSpPr>
          <p:nvPr>
            <p:ph sz="quarter" idx="10"/>
          </p:nvPr>
        </p:nvSpPr>
        <p:spPr/>
        <p:txBody>
          <a:bodyPr/>
          <a:lstStyle/>
          <a:p>
            <a:r>
              <a:rPr lang="en-US"/>
              <a:t>a </a:t>
            </a:r>
            <a:r>
              <a:rPr lang="en-US" b="1"/>
              <a:t>while loop</a:t>
            </a:r>
            <a:r>
              <a:rPr lang="en-US"/>
              <a:t> repeats a block of code as long as the condition holds</a:t>
            </a:r>
            <a:br>
              <a:rPr lang="en-US"/>
            </a:br>
            <a:r>
              <a:rPr lang="en-US"/>
              <a:t>(if the condition is false the first time we see it, we never execute the body)</a:t>
            </a:r>
          </a:p>
          <a:p>
            <a:pPr lvl="1"/>
            <a:r>
              <a:rPr lang="en-US">
                <a:solidFill>
                  <a:srgbClr val="0000FF"/>
                </a:solidFill>
                <a:latin typeface="+mj-lt"/>
              </a:rPr>
              <a:t>while</a:t>
            </a:r>
            <a:r>
              <a:rPr lang="en-US">
                <a:latin typeface="+mj-lt"/>
              </a:rPr>
              <a:t> (</a:t>
            </a:r>
            <a:r>
              <a:rPr lang="en-US">
                <a:solidFill>
                  <a:srgbClr val="0000FF"/>
                </a:solidFill>
                <a:latin typeface="+mj-lt"/>
              </a:rPr>
              <a:t>true</a:t>
            </a:r>
            <a:r>
              <a:rPr lang="en-US">
                <a:latin typeface="+mj-lt"/>
              </a:rPr>
              <a:t>) { </a:t>
            </a:r>
            <a:r>
              <a:rPr lang="en-US">
                <a:solidFill>
                  <a:srgbClr val="BFBFBF"/>
                </a:solidFill>
                <a:latin typeface="+mj-lt"/>
              </a:rPr>
              <a:t>...</a:t>
            </a:r>
            <a:r>
              <a:rPr lang="en-US">
                <a:latin typeface="+mj-lt"/>
              </a:rPr>
              <a:t> }</a:t>
            </a:r>
            <a:r>
              <a:rPr lang="en-US"/>
              <a:t> is an infinite loop</a:t>
            </a:r>
          </a:p>
          <a:p>
            <a:endParaRPr lang="en-US"/>
          </a:p>
        </p:txBody>
      </p:sp>
      <p:sp>
        <p:nvSpPr>
          <p:cNvPr id="2" name="TextBox 1">
            <a:extLst>
              <a:ext uri="{FF2B5EF4-FFF2-40B4-BE49-F238E27FC236}">
                <a16:creationId xmlns:a16="http://schemas.microsoft.com/office/drawing/2014/main" id="{CF468907-F901-ABA5-CBA9-D2B2DA703B68}"/>
              </a:ext>
            </a:extLst>
          </p:cNvPr>
          <p:cNvSpPr txBox="1"/>
          <p:nvPr/>
        </p:nvSpPr>
        <p:spPr>
          <a:xfrm>
            <a:off x="457200" y="2148838"/>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solidFill>
                  <a:srgbClr val="000000"/>
                </a:solidFill>
                <a:latin typeface="Consolas"/>
              </a:rPr>
              <a:t>(!gameOver)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gameOver = true;</a:t>
            </a: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121256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57067-1385-92B5-82AF-5AE209641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B7252B-0087-69E7-47C8-D8206F62EAB8}"/>
              </a:ext>
            </a:extLst>
          </p:cNvPr>
          <p:cNvSpPr>
            <a:spLocks noGrp="1"/>
          </p:cNvSpPr>
          <p:nvPr>
            <p:ph type="title"/>
          </p:nvPr>
        </p:nvSpPr>
        <p:spPr/>
        <p:txBody>
          <a:bodyPr/>
          <a:lstStyle/>
          <a:p>
            <a:r>
              <a:rPr lang="en-US">
                <a:solidFill>
                  <a:srgbClr val="0000FF"/>
                </a:solidFill>
                <a:latin typeface="+mj-lt"/>
              </a:rPr>
              <a:t>do </a:t>
            </a:r>
            <a:r>
              <a:rPr lang="en-US">
                <a:latin typeface="+mj-lt"/>
              </a:rPr>
              <a:t>{</a:t>
            </a:r>
            <a:r>
              <a:rPr lang="en-US">
                <a:solidFill>
                  <a:srgbClr val="0000FF"/>
                </a:solidFill>
                <a:latin typeface="+mj-lt"/>
              </a:rPr>
              <a:t> </a:t>
            </a:r>
            <a:r>
              <a:rPr lang="en-US">
                <a:solidFill>
                  <a:schemeClr val="bg1">
                    <a:lumMod val="75000"/>
                  </a:schemeClr>
                </a:solidFill>
                <a:latin typeface="+mj-lt"/>
              </a:rPr>
              <a:t>...</a:t>
            </a:r>
            <a:r>
              <a:rPr lang="en-US">
                <a:latin typeface="+mj-lt"/>
              </a:rPr>
              <a:t> } </a:t>
            </a:r>
            <a:r>
              <a:rPr lang="en-US">
                <a:solidFill>
                  <a:srgbClr val="0000FF"/>
                </a:solidFill>
                <a:latin typeface="+mj-lt"/>
              </a:rPr>
              <a:t>while</a:t>
            </a:r>
            <a:r>
              <a:rPr lang="en-US">
                <a:latin typeface="+mj-lt"/>
              </a:rPr>
              <a:t> (</a:t>
            </a:r>
            <a:r>
              <a:rPr lang="en-US">
                <a:solidFill>
                  <a:schemeClr val="bg1">
                    <a:lumMod val="75000"/>
                  </a:schemeClr>
                </a:solidFill>
                <a:latin typeface="+mj-lt"/>
              </a:rPr>
              <a:t>...</a:t>
            </a:r>
            <a:r>
              <a:rPr lang="en-US">
                <a:latin typeface="+mj-lt"/>
              </a:rPr>
              <a:t>);</a:t>
            </a:r>
          </a:p>
        </p:txBody>
      </p:sp>
      <p:sp>
        <p:nvSpPr>
          <p:cNvPr id="4" name="Content Placeholder 3">
            <a:extLst>
              <a:ext uri="{FF2B5EF4-FFF2-40B4-BE49-F238E27FC236}">
                <a16:creationId xmlns:a16="http://schemas.microsoft.com/office/drawing/2014/main" id="{C10BA29A-1C82-2660-1ED8-0C73701F0E27}"/>
              </a:ext>
            </a:extLst>
          </p:cNvPr>
          <p:cNvSpPr>
            <a:spLocks noGrp="1"/>
          </p:cNvSpPr>
          <p:nvPr>
            <p:ph sz="quarter" idx="10"/>
          </p:nvPr>
        </p:nvSpPr>
        <p:spPr/>
        <p:txBody>
          <a:bodyPr/>
          <a:lstStyle/>
          <a:p>
            <a:r>
              <a:rPr lang="en-US"/>
              <a:t>a </a:t>
            </a:r>
            <a:r>
              <a:rPr lang="en-US" b="1"/>
              <a:t>do...while</a:t>
            </a:r>
            <a:r>
              <a:rPr lang="en-US"/>
              <a:t> loop is (sometimes) useful when you know you need to do something at least once (and then potentially a bunch more times)</a:t>
            </a:r>
          </a:p>
        </p:txBody>
      </p:sp>
      <p:sp>
        <p:nvSpPr>
          <p:cNvPr id="5" name="TextBox 4">
            <a:extLst>
              <a:ext uri="{FF2B5EF4-FFF2-40B4-BE49-F238E27FC236}">
                <a16:creationId xmlns:a16="http://schemas.microsoft.com/office/drawing/2014/main" id="{63EC974C-48A8-BE08-348C-796A794C83E8}"/>
              </a:ext>
            </a:extLst>
          </p:cNvPr>
          <p:cNvSpPr txBox="1"/>
          <p:nvPr/>
        </p:nvSpPr>
        <p:spPr>
          <a:xfrm>
            <a:off x="457200" y="16685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a:t>
            </a:r>
            <a:endParaRPr lang="en-US">
              <a:solidFill>
                <a:srgbClr val="007B00"/>
              </a:solidFill>
              <a:latin typeface="+mj-lt"/>
            </a:endParaRPr>
          </a:p>
          <a:p>
            <a:pPr marL="0" indent="0">
              <a:buNone/>
            </a:pPr>
            <a:r>
              <a:rPr lang="en-US">
                <a:solidFill>
                  <a:srgbClr val="0000FF"/>
                </a:solidFill>
                <a:latin typeface="+mj-lt"/>
              </a:rPr>
              <a:t>do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r>
              <a:rPr lang="en-US">
                <a:solidFill>
                  <a:srgbClr val="0000FF"/>
                </a:solidFill>
                <a:latin typeface="+mj-lt"/>
              </a:rPr>
              <a:t> while </a:t>
            </a:r>
            <a:r>
              <a:rPr lang="en-US">
                <a:solidFill>
                  <a:srgbClr val="000000"/>
                </a:solidFill>
                <a:latin typeface="+mj-lt"/>
              </a:rPr>
              <a:t>(!(0 &lt;= choice &amp;&amp; choice &lt;= 2));</a:t>
            </a:r>
          </a:p>
        </p:txBody>
      </p:sp>
      <p:sp>
        <p:nvSpPr>
          <p:cNvPr id="2" name="TextBox 1">
            <a:extLst>
              <a:ext uri="{FF2B5EF4-FFF2-40B4-BE49-F238E27FC236}">
                <a16:creationId xmlns:a16="http://schemas.microsoft.com/office/drawing/2014/main" id="{D9E0A44E-5023-BBF1-6C6E-92CB47BA1C77}"/>
              </a:ext>
            </a:extLst>
          </p:cNvPr>
          <p:cNvSpPr txBox="1"/>
          <p:nvPr/>
        </p:nvSpPr>
        <p:spPr>
          <a:xfrm>
            <a:off x="457200" y="31417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 = getIntFromUser();</a:t>
            </a:r>
            <a:endParaRPr lang="en-US">
              <a:solidFill>
                <a:srgbClr val="007B00"/>
              </a:solidFill>
              <a:latin typeface="+mj-lt"/>
            </a:endParaRPr>
          </a:p>
          <a:p>
            <a:r>
              <a:rPr lang="en-US">
                <a:solidFill>
                  <a:srgbClr val="0000FF"/>
                </a:solidFill>
                <a:latin typeface="Consolas"/>
              </a:rPr>
              <a:t>while </a:t>
            </a:r>
            <a:r>
              <a:rPr lang="en-US">
                <a:solidFill>
                  <a:srgbClr val="000000"/>
                </a:solidFill>
                <a:latin typeface="Consolas"/>
              </a:rPr>
              <a:t>(!(0 &lt;= choice &amp;&amp; choice &lt;= 2))</a:t>
            </a:r>
            <a:r>
              <a:rPr lang="en-US">
                <a:solidFill>
                  <a:srgbClr val="0000FF"/>
                </a:solidFill>
                <a:latin typeface="+mj-lt"/>
              </a:rPr>
              <a:t>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endParaRPr lang="en-US">
              <a:solidFill>
                <a:srgbClr val="000000"/>
              </a:solidFill>
              <a:latin typeface="+mj-lt"/>
            </a:endParaRPr>
          </a:p>
        </p:txBody>
      </p:sp>
    </p:spTree>
    <p:extLst>
      <p:ext uri="{BB962C8B-B14F-4D97-AF65-F5344CB8AC3E}">
        <p14:creationId xmlns:p14="http://schemas.microsoft.com/office/powerpoint/2010/main" val="32740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0DB80-DB09-AE85-6826-239F2B3FFBA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D62865-2216-4A33-7348-0387ACDF602D}"/>
              </a:ext>
            </a:extLst>
          </p:cNvPr>
          <p:cNvSpPr>
            <a:spLocks noGrp="1"/>
          </p:cNvSpPr>
          <p:nvPr>
            <p:ph type="title"/>
          </p:nvPr>
        </p:nvSpPr>
        <p:spPr/>
        <p:txBody>
          <a:bodyPr/>
          <a:lstStyle/>
          <a:p>
            <a:r>
              <a:rPr lang="en-US">
                <a:latin typeface="+mj-lt"/>
              </a:rPr>
              <a:t>for</a:t>
            </a:r>
          </a:p>
        </p:txBody>
      </p:sp>
    </p:spTree>
    <p:extLst>
      <p:ext uri="{BB962C8B-B14F-4D97-AF65-F5344CB8AC3E}">
        <p14:creationId xmlns:p14="http://schemas.microsoft.com/office/powerpoint/2010/main" val="208046418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91CAB-471C-B2D6-80A0-98E1C9624C5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2524E-C553-0F8C-27A4-4910440F4A09}"/>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(1/2)</a:t>
            </a:r>
          </a:p>
        </p:txBody>
      </p:sp>
      <p:sp>
        <p:nvSpPr>
          <p:cNvPr id="4" name="Content Placeholder 3">
            <a:extLst>
              <a:ext uri="{FF2B5EF4-FFF2-40B4-BE49-F238E27FC236}">
                <a16:creationId xmlns:a16="http://schemas.microsoft.com/office/drawing/2014/main" id="{C6AEF608-C298-2F5F-EA3E-C3AAF92D0D28}"/>
              </a:ext>
            </a:extLst>
          </p:cNvPr>
          <p:cNvSpPr>
            <a:spLocks noGrp="1"/>
          </p:cNvSpPr>
          <p:nvPr>
            <p:ph sz="quarter" idx="10"/>
          </p:nvPr>
        </p:nvSpPr>
        <p:spPr/>
        <p:txBody>
          <a:bodyPr/>
          <a:lstStyle/>
          <a:p>
            <a:r>
              <a:rPr lang="en-US"/>
              <a:t>a </a:t>
            </a:r>
            <a:r>
              <a:rPr lang="en-US" b="1"/>
              <a:t>for loop</a:t>
            </a:r>
            <a:r>
              <a:rPr lang="en-US"/>
              <a:t> can be a convenient alternative to a while loop</a:t>
            </a:r>
          </a:p>
        </p:txBody>
      </p:sp>
      <p:sp>
        <p:nvSpPr>
          <p:cNvPr id="5" name="TextBox 4">
            <a:extLst>
              <a:ext uri="{FF2B5EF4-FFF2-40B4-BE49-F238E27FC236}">
                <a16:creationId xmlns:a16="http://schemas.microsoft.com/office/drawing/2014/main" id="{014999F8-33EB-3037-2A56-484346910AA4}"/>
              </a:ext>
            </a:extLst>
          </p:cNvPr>
          <p:cNvSpPr txBox="1"/>
          <p:nvPr/>
        </p:nvSpPr>
        <p:spPr>
          <a:xfrm>
            <a:off x="457200" y="1668541"/>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n; ++i)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64C1BFC8-20CA-D224-80A5-0FBD0E368A49}"/>
              </a:ext>
            </a:extLst>
          </p:cNvPr>
          <p:cNvSpPr txBox="1"/>
          <p:nvPr/>
        </p:nvSpPr>
        <p:spPr>
          <a:xfrm>
            <a:off x="457200" y="2835410"/>
            <a:ext cx="8229600" cy="2031325"/>
          </a:xfrm>
          <a:prstGeom prst="rect">
            <a:avLst/>
          </a:prstGeom>
          <a:solidFill>
            <a:schemeClr val="bg1"/>
          </a:solidFill>
          <a:ln>
            <a:solidFill>
              <a:schemeClr val="tx1"/>
            </a:solidFill>
          </a:ln>
        </p:spPr>
        <p:txBody>
          <a:bodyPr wrap="square" rtlCol="0">
            <a:spAutoFit/>
          </a:bodyPr>
          <a:lstStyle/>
          <a:p>
            <a:r>
              <a:rPr lang="nn-NO">
                <a:latin typeface="+mj-lt"/>
              </a:rPr>
              <a:t>{</a:t>
            </a:r>
          </a:p>
          <a:p>
            <a:r>
              <a:rPr lang="nn-NO">
                <a:latin typeface="+mj-lt"/>
              </a:rPr>
              <a:t>    </a:t>
            </a:r>
            <a:r>
              <a:rPr lang="nn-NO">
                <a:solidFill>
                  <a:srgbClr val="000080"/>
                </a:solidFill>
                <a:latin typeface="+mj-lt"/>
              </a:rPr>
              <a:t>int</a:t>
            </a:r>
            <a:r>
              <a:rPr lang="nn-NO">
                <a:latin typeface="+mj-lt"/>
              </a:rPr>
              <a:t> i = 0;</a:t>
            </a:r>
          </a:p>
          <a:p>
            <a:r>
              <a:rPr lang="nn-NO">
                <a:latin typeface="+mj-lt"/>
              </a:rPr>
              <a:t>    </a:t>
            </a:r>
            <a:r>
              <a:rPr lang="nn-NO">
                <a:solidFill>
                  <a:srgbClr val="0000FF"/>
                </a:solidFill>
                <a:latin typeface="+mj-lt"/>
              </a:rPr>
              <a:t>while</a:t>
            </a:r>
            <a:r>
              <a:rPr lang="nn-NO">
                <a:latin typeface="+mj-lt"/>
              </a:rPr>
              <a:t> (i &lt; n) {</a:t>
            </a:r>
          </a:p>
          <a:p>
            <a:r>
              <a:rPr lang="nn-NO">
                <a:latin typeface="+mj-lt"/>
              </a:rPr>
              <a:t>         </a:t>
            </a:r>
            <a:r>
              <a:rPr lang="nn-NO">
                <a:solidFill>
                  <a:srgbClr val="BFBFBF"/>
                </a:solidFill>
                <a:latin typeface="+mj-lt"/>
              </a:rPr>
              <a:t>...</a:t>
            </a:r>
          </a:p>
          <a:p>
            <a:r>
              <a:rPr lang="nn-NO">
                <a:latin typeface="+mj-lt"/>
              </a:rPr>
              <a:t>         ++i;</a:t>
            </a:r>
          </a:p>
          <a:p>
            <a:r>
              <a:rPr lang="nn-NO">
                <a:latin typeface="+mj-lt"/>
              </a:rPr>
              <a:t>    }</a:t>
            </a:r>
          </a:p>
          <a:p>
            <a:r>
              <a:rPr lang="nn-NO">
                <a:latin typeface="+mj-lt"/>
              </a:rPr>
              <a:t>}</a:t>
            </a:r>
            <a:endParaRPr lang="en-US">
              <a:latin typeface="+mj-lt"/>
            </a:endParaRPr>
          </a:p>
        </p:txBody>
      </p:sp>
    </p:spTree>
    <p:extLst>
      <p:ext uri="{BB962C8B-B14F-4D97-AF65-F5344CB8AC3E}">
        <p14:creationId xmlns:p14="http://schemas.microsoft.com/office/powerpoint/2010/main" val="46209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09B56-0227-B071-507E-22DA518DF2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CF6E5-70F6-DA2F-2FB6-2712FBE56A65}"/>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(2/2)</a:t>
            </a:r>
          </a:p>
        </p:txBody>
      </p:sp>
      <p:sp>
        <p:nvSpPr>
          <p:cNvPr id="4" name="Content Placeholder 3">
            <a:extLst>
              <a:ext uri="{FF2B5EF4-FFF2-40B4-BE49-F238E27FC236}">
                <a16:creationId xmlns:a16="http://schemas.microsoft.com/office/drawing/2014/main" id="{EB1F9430-19E1-DD31-794E-7F5104AE4197}"/>
              </a:ext>
            </a:extLst>
          </p:cNvPr>
          <p:cNvSpPr>
            <a:spLocks noGrp="1"/>
          </p:cNvSpPr>
          <p:nvPr>
            <p:ph sz="quarter" idx="10"/>
          </p:nvPr>
        </p:nvSpPr>
        <p:spPr/>
        <p:txBody>
          <a:bodyPr/>
          <a:lstStyle/>
          <a:p>
            <a:r>
              <a:rPr lang="en-US"/>
              <a:t>for loops can be kind of wild (probably stick with simple ones for now)</a:t>
            </a:r>
          </a:p>
        </p:txBody>
      </p:sp>
      <p:sp>
        <p:nvSpPr>
          <p:cNvPr id="8" name="TextBox 7">
            <a:extLst>
              <a:ext uri="{FF2B5EF4-FFF2-40B4-BE49-F238E27FC236}">
                <a16:creationId xmlns:a16="http://schemas.microsoft.com/office/drawing/2014/main" id="{E6AE5654-209F-D4D3-3093-C2C25D47FE19}"/>
              </a:ext>
            </a:extLst>
          </p:cNvPr>
          <p:cNvSpPr txBox="1"/>
          <p:nvPr/>
        </p:nvSpPr>
        <p:spPr>
          <a:xfrm>
            <a:off x="457200" y="1556087"/>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double</a:t>
            </a:r>
            <a:r>
              <a:rPr lang="nn-NO">
                <a:latin typeface="+mj-lt"/>
              </a:rPr>
              <a:t> a = 10.0; (a &gt; 1.01); a = </a:t>
            </a:r>
            <a:r>
              <a:rPr lang="nn-NO">
                <a:solidFill>
                  <a:srgbClr val="000080"/>
                </a:solidFill>
                <a:latin typeface="+mj-lt"/>
              </a:rPr>
              <a:t>SQRT</a:t>
            </a:r>
            <a:r>
              <a:rPr lang="nn-NO">
                <a:latin typeface="+mj-lt"/>
              </a:rPr>
              <a:t>(a))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2" name="TextBox 1">
            <a:extLst>
              <a:ext uri="{FF2B5EF4-FFF2-40B4-BE49-F238E27FC236}">
                <a16:creationId xmlns:a16="http://schemas.microsoft.com/office/drawing/2014/main" id="{131ED96D-C220-0E84-8A80-6A8410816C10}"/>
              </a:ext>
            </a:extLst>
          </p:cNvPr>
          <p:cNvSpPr txBox="1"/>
          <p:nvPr/>
        </p:nvSpPr>
        <p:spPr>
          <a:xfrm>
            <a:off x="457200" y="266534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int</a:t>
            </a:r>
            <a:r>
              <a:rPr lang="nn-NO">
                <a:latin typeface="+mj-lt"/>
              </a:rPr>
              <a:t> j = n - 1, i = 0; (i &lt; n); j = i++)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6" name="TextBox 5">
            <a:extLst>
              <a:ext uri="{FF2B5EF4-FFF2-40B4-BE49-F238E27FC236}">
                <a16:creationId xmlns:a16="http://schemas.microsoft.com/office/drawing/2014/main" id="{37856F2B-6FEB-739B-8A33-1D7AF72C57C2}"/>
              </a:ext>
            </a:extLst>
          </p:cNvPr>
          <p:cNvSpPr txBox="1"/>
          <p:nvPr/>
        </p:nvSpPr>
        <p:spPr>
          <a:xfrm>
            <a:off x="457200" y="379181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Tree>
    <p:extLst>
      <p:ext uri="{BB962C8B-B14F-4D97-AF65-F5344CB8AC3E}">
        <p14:creationId xmlns:p14="http://schemas.microsoft.com/office/powerpoint/2010/main" val="136872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6" grpId="0" animBg="1"/>
    </p:bld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35192-3686-FEC5-05DC-050D5B44F43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F2B909-F624-A4E5-4046-F68C27F849E6}"/>
              </a:ext>
            </a:extLst>
          </p:cNvPr>
          <p:cNvSpPr>
            <a:spLocks noGrp="1"/>
          </p:cNvSpPr>
          <p:nvPr>
            <p:ph type="title"/>
          </p:nvPr>
        </p:nvSpPr>
        <p:spPr/>
        <p:txBody>
          <a:bodyPr/>
          <a:lstStyle/>
          <a:p>
            <a:r>
              <a:rPr lang="en-US">
                <a:latin typeface="+mj-lt"/>
              </a:rPr>
              <a:t>break</a:t>
            </a:r>
            <a:r>
              <a:rPr lang="en-US"/>
              <a:t> and </a:t>
            </a:r>
            <a:r>
              <a:rPr lang="en-US">
                <a:latin typeface="+mj-lt"/>
              </a:rPr>
              <a:t>continue</a:t>
            </a:r>
          </a:p>
        </p:txBody>
      </p:sp>
    </p:spTree>
    <p:extLst>
      <p:ext uri="{BB962C8B-B14F-4D97-AF65-F5344CB8AC3E}">
        <p14:creationId xmlns:p14="http://schemas.microsoft.com/office/powerpoint/2010/main" val="84346038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2A0EC-5034-0880-AEDB-396F996A20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7CDCA2-71F6-AD47-8A75-DE2E4CA1D3D9}"/>
              </a:ext>
            </a:extLst>
          </p:cNvPr>
          <p:cNvSpPr>
            <a:spLocks noGrp="1"/>
          </p:cNvSpPr>
          <p:nvPr>
            <p:ph type="title"/>
          </p:nvPr>
        </p:nvSpPr>
        <p:spPr/>
        <p:txBody>
          <a:bodyPr/>
          <a:lstStyle/>
          <a:p>
            <a:r>
              <a:rPr lang="en-US">
                <a:solidFill>
                  <a:srgbClr val="0000FF"/>
                </a:solidFill>
                <a:latin typeface="+mj-lt"/>
              </a:rPr>
              <a:t>break</a:t>
            </a:r>
            <a:endParaRPr lang="en-US">
              <a:latin typeface="+mj-lt"/>
            </a:endParaRPr>
          </a:p>
        </p:txBody>
      </p:sp>
      <p:sp>
        <p:nvSpPr>
          <p:cNvPr id="4" name="Content Placeholder 3">
            <a:extLst>
              <a:ext uri="{FF2B5EF4-FFF2-40B4-BE49-F238E27FC236}">
                <a16:creationId xmlns:a16="http://schemas.microsoft.com/office/drawing/2014/main" id="{63E344CC-F950-0A79-140A-8E4911D4738F}"/>
              </a:ext>
            </a:extLst>
          </p:cNvPr>
          <p:cNvSpPr>
            <a:spLocks noGrp="1"/>
          </p:cNvSpPr>
          <p:nvPr>
            <p:ph sz="quarter" idx="10"/>
          </p:nvPr>
        </p:nvSpPr>
        <p:spPr/>
        <p:txBody>
          <a:bodyPr/>
          <a:lstStyle/>
          <a:p>
            <a:r>
              <a:rPr lang="en-US" b="1"/>
              <a:t>break</a:t>
            </a:r>
            <a:r>
              <a:rPr lang="en-US"/>
              <a:t> breaks out of a loop</a:t>
            </a:r>
          </a:p>
          <a:p>
            <a:endParaRPr lang="en-US"/>
          </a:p>
        </p:txBody>
      </p:sp>
      <p:sp>
        <p:nvSpPr>
          <p:cNvPr id="2" name="TextBox 1">
            <a:extLst>
              <a:ext uri="{FF2B5EF4-FFF2-40B4-BE49-F238E27FC236}">
                <a16:creationId xmlns:a16="http://schemas.microsoft.com/office/drawing/2014/main" id="{CE358F09-3D20-2BA4-3A97-E2C51D65B898}"/>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latin typeface="Consolas"/>
              </a:rPr>
              <a:t>(true)</a:t>
            </a:r>
            <a:r>
              <a:rPr lang="en-US">
                <a:solidFill>
                  <a:srgbClr val="000000"/>
                </a:solidFill>
                <a:latin typeface="Consolas"/>
              </a:rPr>
              <a:t>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a:t>
            </a:r>
            <a:r>
              <a:rPr lang="en-US">
                <a:solidFill>
                  <a:srgbClr val="0000FF"/>
                </a:solidFill>
                <a:latin typeface="Consolas"/>
              </a:rPr>
              <a:t>break</a:t>
            </a:r>
            <a:r>
              <a:rPr lang="en-US">
                <a:latin typeface="Consolas"/>
              </a:rPr>
              <a:t>;</a:t>
            </a:r>
            <a:endParaRPr lang="en-US">
              <a:solidFill>
                <a:srgbClr val="0000FF"/>
              </a:solidFill>
              <a:latin typeface="Consolas"/>
            </a:endParaRP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245862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1FAD5-1A4F-EB0F-C0EA-2AE577B5C841}"/>
            </a:ext>
          </a:extLst>
        </p:cNvPr>
        <p:cNvGrpSpPr/>
        <p:nvPr/>
      </p:nvGrpSpPr>
      <p:grpSpPr>
        <a:xfrm>
          <a:off x="0" y="0"/>
          <a:ext cx="0" cy="0"/>
          <a:chOff x="0" y="0"/>
          <a:chExt cx="0" cy="0"/>
        </a:xfrm>
      </p:grpSpPr>
      <p:pic>
        <p:nvPicPr>
          <p:cNvPr id="2" name="Picture 2" descr="There is no 'rule of six' – the truth about the science of queueing | UK  news | The Guardian">
            <a:extLst>
              <a:ext uri="{FF2B5EF4-FFF2-40B4-BE49-F238E27FC236}">
                <a16:creationId xmlns:a16="http://schemas.microsoft.com/office/drawing/2014/main" id="{5A9FEA57-A6AB-7349-FE04-869192BFBE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71" r="14255"/>
          <a:stretch/>
        </p:blipFill>
        <p:spPr bwMode="auto">
          <a:xfrm>
            <a:off x="5000017" y="800100"/>
            <a:ext cx="2295728" cy="3543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2C882ED-20C9-77AF-F524-5D7BF3F11F74}"/>
              </a:ext>
            </a:extLst>
          </p:cNvPr>
          <p:cNvSpPr txBox="1"/>
          <p:nvPr/>
        </p:nvSpPr>
        <p:spPr>
          <a:xfrm>
            <a:off x="5955962" y="906550"/>
            <a:ext cx="2089184" cy="369332"/>
          </a:xfrm>
          <a:prstGeom prst="rect">
            <a:avLst/>
          </a:prstGeom>
          <a:noFill/>
        </p:spPr>
        <p:txBody>
          <a:bodyPr wrap="square" rtlCol="0">
            <a:spAutoFit/>
          </a:bodyPr>
          <a:lstStyle/>
          <a:p>
            <a:pPr algn="ctr"/>
            <a:r>
              <a:rPr lang="en-US">
                <a:latin typeface="+mj-lt"/>
              </a:rPr>
              <a:t>queue.remove()</a:t>
            </a:r>
          </a:p>
        </p:txBody>
      </p:sp>
    </p:spTree>
    <p:extLst>
      <p:ext uri="{BB962C8B-B14F-4D97-AF65-F5344CB8AC3E}">
        <p14:creationId xmlns:p14="http://schemas.microsoft.com/office/powerpoint/2010/main" val="3707507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E8F44-0C20-264B-EF03-6D7FA039F51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98492F-5A48-C196-BDB9-C2744E09BA84}"/>
              </a:ext>
            </a:extLst>
          </p:cNvPr>
          <p:cNvSpPr>
            <a:spLocks noGrp="1"/>
          </p:cNvSpPr>
          <p:nvPr>
            <p:ph type="title"/>
          </p:nvPr>
        </p:nvSpPr>
        <p:spPr/>
        <p:txBody>
          <a:bodyPr/>
          <a:lstStyle/>
          <a:p>
            <a:r>
              <a:rPr lang="en-US">
                <a:solidFill>
                  <a:srgbClr val="0000FF"/>
                </a:solidFill>
                <a:latin typeface="+mj-lt"/>
              </a:rPr>
              <a:t>continue</a:t>
            </a:r>
            <a:endParaRPr lang="en-US">
              <a:latin typeface="+mj-lt"/>
            </a:endParaRPr>
          </a:p>
        </p:txBody>
      </p:sp>
      <p:sp>
        <p:nvSpPr>
          <p:cNvPr id="4" name="Content Placeholder 3">
            <a:extLst>
              <a:ext uri="{FF2B5EF4-FFF2-40B4-BE49-F238E27FC236}">
                <a16:creationId xmlns:a16="http://schemas.microsoft.com/office/drawing/2014/main" id="{947C1F74-56FE-CF78-65BD-B2E4DD239799}"/>
              </a:ext>
            </a:extLst>
          </p:cNvPr>
          <p:cNvSpPr>
            <a:spLocks noGrp="1"/>
          </p:cNvSpPr>
          <p:nvPr>
            <p:ph sz="quarter" idx="10"/>
          </p:nvPr>
        </p:nvSpPr>
        <p:spPr/>
        <p:txBody>
          <a:bodyPr/>
          <a:lstStyle/>
          <a:p>
            <a:r>
              <a:rPr lang="en-US" b="1"/>
              <a:t>continue</a:t>
            </a:r>
            <a:r>
              <a:rPr lang="en-US"/>
              <a:t> continues to the next iteration of a loop</a:t>
            </a:r>
          </a:p>
          <a:p>
            <a:endParaRPr lang="en-US"/>
          </a:p>
        </p:txBody>
      </p:sp>
      <p:sp>
        <p:nvSpPr>
          <p:cNvPr id="6" name="TextBox 5">
            <a:extLst>
              <a:ext uri="{FF2B5EF4-FFF2-40B4-BE49-F238E27FC236}">
                <a16:creationId xmlns:a16="http://schemas.microsoft.com/office/drawing/2014/main" id="{A27C7F27-2FA2-82E4-20B3-5A155E4D3711}"/>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latin typeface="Consolas"/>
              </a:rPr>
              <a:t>for (</a:t>
            </a:r>
            <a:r>
              <a:rPr lang="en-US">
                <a:solidFill>
                  <a:srgbClr val="000080"/>
                </a:solidFill>
                <a:latin typeface="Consolas"/>
              </a:rPr>
              <a:t>int </a:t>
            </a:r>
            <a:r>
              <a:rPr lang="en-US">
                <a:latin typeface="Consolas"/>
              </a:rPr>
              <a:t>i = 0; i &lt; chairs.length; ++i)</a:t>
            </a:r>
            <a:r>
              <a:rPr lang="en-US">
                <a:solidFill>
                  <a:srgbClr val="000000"/>
                </a:solidFill>
                <a:latin typeface="Consolas"/>
              </a:rPr>
              <a:t> {</a:t>
            </a:r>
          </a:p>
          <a:p>
            <a:pPr lvl="0"/>
            <a:r>
              <a:rPr lang="en-US">
                <a:solidFill>
                  <a:srgbClr val="BFBFBF"/>
                </a:solidFill>
                <a:latin typeface="Consolas"/>
              </a:rPr>
              <a:t>    </a:t>
            </a:r>
            <a:r>
              <a:rPr lang="en-US">
                <a:solidFill>
                  <a:srgbClr val="0000FF"/>
                </a:solidFill>
                <a:latin typeface="Consolas"/>
              </a:rPr>
              <a:t>if </a:t>
            </a:r>
            <a:r>
              <a:rPr lang="en-US">
                <a:latin typeface="Consolas"/>
              </a:rPr>
              <a:t>(chairs[i].hasStudentSittingInIt) {</a:t>
            </a:r>
          </a:p>
          <a:p>
            <a:pPr lvl="0"/>
            <a:r>
              <a:rPr lang="en-US">
                <a:latin typeface="Consolas"/>
              </a:rPr>
              <a:t>        </a:t>
            </a:r>
            <a:r>
              <a:rPr lang="en-US">
                <a:solidFill>
                  <a:srgbClr val="0000FF"/>
                </a:solidFill>
                <a:latin typeface="Consolas"/>
              </a:rPr>
              <a:t>continue</a:t>
            </a:r>
            <a:r>
              <a:rPr lang="en-US">
                <a:latin typeface="Consolas"/>
              </a:rPr>
              <a:t>;</a:t>
            </a:r>
            <a:endParaRPr lang="en-US">
              <a:solidFill>
                <a:srgbClr val="0000FF"/>
              </a:solidFill>
              <a:latin typeface="Consolas"/>
            </a:endParaRPr>
          </a:p>
          <a:p>
            <a:pPr lvl="0"/>
            <a:r>
              <a:rPr lang="en-US">
                <a:latin typeface="Consolas"/>
              </a:rPr>
              <a:t>    }</a:t>
            </a:r>
          </a:p>
          <a:p>
            <a:pPr lvl="0"/>
            <a:endParaRPr lang="en-US">
              <a:latin typeface="Consolas"/>
            </a:endParaRPr>
          </a:p>
          <a:p>
            <a:pPr lvl="0"/>
            <a:r>
              <a:rPr lang="en-US">
                <a:solidFill>
                  <a:srgbClr val="BFBFBF"/>
                </a:solidFill>
                <a:latin typeface="Consolas"/>
              </a:rPr>
              <a:t>    ...PRINT student's name... </a:t>
            </a:r>
            <a:endParaRPr lang="en-US">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219410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682E4-BE6A-D14F-B40D-DF65698E6C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5816FAD-D520-FF18-21F3-71FC263ED23C}"/>
              </a:ext>
            </a:extLst>
          </p:cNvPr>
          <p:cNvSpPr>
            <a:spLocks noGrp="1"/>
          </p:cNvSpPr>
          <p:nvPr>
            <p:ph type="title"/>
          </p:nvPr>
        </p:nvSpPr>
        <p:spPr>
          <a:xfrm>
            <a:off x="457200" y="2143125"/>
            <a:ext cx="8229600" cy="857250"/>
          </a:xfrm>
        </p:spPr>
        <p:txBody>
          <a:bodyPr/>
          <a:lstStyle/>
          <a:p>
            <a:r>
              <a:rPr lang="en-US"/>
              <a:t>exceptions to the rule that "scope is the same as curly braces"</a:t>
            </a:r>
          </a:p>
        </p:txBody>
      </p:sp>
    </p:spTree>
    <p:extLst>
      <p:ext uri="{BB962C8B-B14F-4D97-AF65-F5344CB8AC3E}">
        <p14:creationId xmlns:p14="http://schemas.microsoft.com/office/powerpoint/2010/main" val="130800783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274B6-5B81-293B-47C9-54D8A7C4F3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D3497-2919-FDF3-75C8-29B91EEC9D16}"/>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CCF2AC2A-D460-7559-2EFC-F8FC621C4072}"/>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4462541B-6545-94A2-D956-B2B669EBF081}"/>
              </a:ext>
            </a:extLst>
          </p:cNvPr>
          <p:cNvSpPr txBox="1"/>
          <p:nvPr/>
        </p:nvSpPr>
        <p:spPr>
          <a:xfrm>
            <a:off x="457200" y="1627288"/>
            <a:ext cx="8229600" cy="2862322"/>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cannot find symbol i</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PRINT</a:t>
            </a:r>
            <a:r>
              <a:rPr lang="nn-NO">
                <a:highlight>
                  <a:srgbClr val="FFFF00"/>
                </a:highlight>
                <a:latin typeface="Consolas"/>
              </a:rPr>
              <a:t>(i);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364969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960EC-4DAB-9D07-2A24-4E0BF7C2B3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19152D-78A6-7311-BD08-4CB995C893E9}"/>
              </a:ext>
            </a:extLst>
          </p:cNvPr>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40EB6E43-3C10-B191-F494-2FDA132BF7EE}"/>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271B7BB0-80AC-C447-2B1D-5BD105DD6316}"/>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BAF42792-DC47-7CDC-2AEE-D3315F3588F1}"/>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330520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73AAE-05D3-11D2-59B9-022E50B45F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E25ACE-44F0-166A-BBB1-09B19FC22F9C}"/>
              </a:ext>
            </a:extLst>
          </p:cNvPr>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8A8E1720-B503-3964-E4C5-B52F4B1E0251}"/>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AA4ED140-6021-A832-E302-25DE9DE61C21}"/>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latin typeface="Consolas"/>
                <a:ea typeface="Segoe UI Emoji" panose="020B0502040204020203" pitchFamily="34" charset="0"/>
              </a:rPr>
              <a:t>    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321784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DE03D-6312-D3F8-968F-4FC0311A7B62}"/>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DC46EE62-F023-A8AA-CFEC-7257077EE58A}"/>
              </a:ext>
            </a:extLst>
          </p:cNvPr>
          <p:cNvSpPr txBox="1"/>
          <p:nvPr/>
        </p:nvSpPr>
        <p:spPr>
          <a:xfrm>
            <a:off x="4291164" y="557665"/>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47BEDEF5-F198-B43A-2B45-1AE81A08FFC3}"/>
              </a:ext>
            </a:extLst>
          </p:cNvPr>
          <p:cNvSpPr>
            <a:spLocks noGrp="1"/>
          </p:cNvSpPr>
          <p:nvPr>
            <p:ph type="title"/>
          </p:nvPr>
        </p:nvSpPr>
        <p:spPr>
          <a:xfrm>
            <a:off x="457200" y="254916"/>
            <a:ext cx="8229600" cy="874637"/>
          </a:xfrm>
        </p:spPr>
        <p:txBody>
          <a:bodyPr/>
          <a:lstStyle/>
          <a:p>
            <a:r>
              <a:rPr lang="en-US" sz="6600"/>
              <a:t>Week01c</a:t>
            </a:r>
          </a:p>
        </p:txBody>
      </p:sp>
      <p:sp>
        <p:nvSpPr>
          <p:cNvPr id="6" name="Content Placeholder 5">
            <a:extLst>
              <a:ext uri="{FF2B5EF4-FFF2-40B4-BE49-F238E27FC236}">
                <a16:creationId xmlns:a16="http://schemas.microsoft.com/office/drawing/2014/main" id="{E0E72126-CC5C-E98B-8089-56837631CBC2}"/>
              </a:ext>
            </a:extLst>
          </p:cNvPr>
          <p:cNvSpPr>
            <a:spLocks noGrp="1"/>
          </p:cNvSpPr>
          <p:nvPr>
            <p:ph sz="quarter" idx="10"/>
          </p:nvPr>
        </p:nvSpPr>
        <p:spPr>
          <a:xfrm>
            <a:off x="457200" y="1129553"/>
            <a:ext cx="8229600" cy="2894013"/>
          </a:xfrm>
        </p:spPr>
        <p:txBody>
          <a:bodyPr>
            <a:noAutofit/>
          </a:bodyPr>
          <a:lstStyle/>
          <a:p>
            <a:r>
              <a:rPr lang="en-US" sz="1800" strike="sngStrike"/>
              <a:t>tips and tricks</a:t>
            </a:r>
          </a:p>
          <a:p>
            <a:r>
              <a:rPr lang="en-US" sz="1800" strike="sngStrike"/>
              <a:t>operators</a:t>
            </a:r>
          </a:p>
          <a:p>
            <a:r>
              <a:rPr lang="en-US" sz="1800" strike="sngStrike"/>
              <a:t>control flow</a:t>
            </a:r>
          </a:p>
          <a:p>
            <a:r>
              <a:rPr lang="en-US" sz="2400"/>
              <a:t>Cow.Java</a:t>
            </a:r>
          </a:p>
          <a:p>
            <a:r>
              <a:rPr lang="en-US" sz="2400"/>
              <a:t>story tiiiime ☕️</a:t>
            </a:r>
          </a:p>
        </p:txBody>
      </p:sp>
      <p:sp>
        <p:nvSpPr>
          <p:cNvPr id="17" name="TextBox 16">
            <a:extLst>
              <a:ext uri="{FF2B5EF4-FFF2-40B4-BE49-F238E27FC236}">
                <a16:creationId xmlns:a16="http://schemas.microsoft.com/office/drawing/2014/main" id="{4F4AA9DF-92FF-A353-6CB3-E19D3496132B}"/>
              </a:ext>
            </a:extLst>
          </p:cNvPr>
          <p:cNvSpPr txBox="1"/>
          <p:nvPr/>
        </p:nvSpPr>
        <p:spPr>
          <a:xfrm>
            <a:off x="4743560" y="2601906"/>
            <a:ext cx="4140308" cy="2246769"/>
          </a:xfrm>
          <a:prstGeom prst="rect">
            <a:avLst/>
          </a:prstGeom>
          <a:noFill/>
          <a:ln>
            <a:solidFill>
              <a:schemeClr val="tx1"/>
            </a:solidFill>
          </a:ln>
        </p:spPr>
        <p:txBody>
          <a:bodyPr wrap="square" rtlCol="0">
            <a:spAutoFit/>
          </a:bodyPr>
          <a:lstStyle/>
          <a:p>
            <a:r>
              <a:rPr lang="en-US" sz="2000" b="1"/>
              <a:t>REVIEW / WARMUP</a:t>
            </a:r>
          </a:p>
          <a:p>
            <a:r>
              <a:rPr lang="en-US" sz="2000"/>
              <a:t>1) what is 1234 % 10? </a:t>
            </a:r>
            <a:endParaRPr lang="en-US" sz="2000" b="1"/>
          </a:p>
          <a:p>
            <a:r>
              <a:rPr lang="en-US" sz="2000"/>
              <a:t>2) what is 1234 / 10?   </a:t>
            </a:r>
            <a:endParaRPr lang="en-US" sz="2000" b="1"/>
          </a:p>
          <a:p>
            <a:r>
              <a:rPr lang="en-US" sz="2000"/>
              <a:t>3) what is 1 / 10?          </a:t>
            </a:r>
          </a:p>
          <a:p>
            <a:r>
              <a:rPr lang="en-US" sz="2000"/>
              <a:t>4) implement</a:t>
            </a:r>
            <a:br>
              <a:rPr lang="en-US" sz="2000"/>
            </a:br>
            <a:r>
              <a:rPr lang="en-US" sz="2000" b="1">
                <a:latin typeface="Consolas" panose="020B0609020204030204" pitchFamily="49" charset="0"/>
                <a:cs typeface="Consolas" panose="020B0609020204030204" pitchFamily="49" charset="0"/>
              </a:rPr>
              <a:t>int digitSum(int n) { ... }</a:t>
            </a:r>
          </a:p>
          <a:p>
            <a:r>
              <a:rPr lang="en-US" sz="2000"/>
              <a:t>using a while loop</a:t>
            </a:r>
          </a:p>
        </p:txBody>
      </p:sp>
      <p:sp>
        <p:nvSpPr>
          <p:cNvPr id="2" name="TextBox 1">
            <a:extLst>
              <a:ext uri="{FF2B5EF4-FFF2-40B4-BE49-F238E27FC236}">
                <a16:creationId xmlns:a16="http://schemas.microsoft.com/office/drawing/2014/main" id="{55AB6197-AC69-221F-A136-E38D910BA92E}"/>
              </a:ext>
            </a:extLst>
          </p:cNvPr>
          <p:cNvSpPr txBox="1"/>
          <p:nvPr/>
        </p:nvSpPr>
        <p:spPr>
          <a:xfrm>
            <a:off x="521105" y="3198339"/>
            <a:ext cx="3770059" cy="1631216"/>
          </a:xfrm>
          <a:prstGeom prst="rect">
            <a:avLst/>
          </a:prstGeom>
          <a:noFill/>
          <a:ln>
            <a:solidFill>
              <a:schemeClr val="tx1"/>
            </a:solidFill>
          </a:ln>
        </p:spPr>
        <p:txBody>
          <a:bodyPr wrap="square" rtlCol="0">
            <a:spAutoFit/>
          </a:bodyPr>
          <a:lstStyle/>
          <a:p>
            <a:r>
              <a:rPr lang="en-US" sz="2000" b="1"/>
              <a:t>BONUS: </a:t>
            </a:r>
            <a:r>
              <a:rPr lang="en-US" sz="2000"/>
              <a:t>what does this print?</a:t>
            </a:r>
            <a:endParaRPr lang="en-US" sz="2000" b="1"/>
          </a:p>
          <a:p>
            <a:r>
              <a:rPr lang="en-US" sz="2000" b="1">
                <a:solidFill>
                  <a:srgbClr val="7F0055"/>
                </a:solidFill>
                <a:effectLst/>
                <a:latin typeface="Menlo" panose="020B0609030804020204" pitchFamily="49" charset="0"/>
              </a:rPr>
              <a:t>double</a:t>
            </a:r>
            <a:r>
              <a:rPr lang="en-US" sz="2000">
                <a:effectLst/>
                <a:latin typeface="Menlo" panose="020B0609030804020204" pitchFamily="49" charset="0"/>
              </a:rPr>
              <a:t> </a:t>
            </a:r>
            <a:r>
              <a:rPr lang="en-US" sz="2000">
                <a:solidFill>
                  <a:srgbClr val="6A3E3E"/>
                </a:solidFill>
                <a:effectLst/>
                <a:latin typeface="Menlo" panose="020B0609030804020204" pitchFamily="49" charset="0"/>
              </a:rPr>
              <a:t>a</a:t>
            </a:r>
            <a:r>
              <a:rPr lang="en-US" sz="2000">
                <a:effectLst/>
                <a:latin typeface="Menlo" panose="020B0609030804020204" pitchFamily="49" charset="0"/>
              </a:rPr>
              <a:t> = -42.0;</a:t>
            </a:r>
          </a:p>
          <a:p>
            <a:r>
              <a:rPr lang="en-US" sz="2000" b="1">
                <a:solidFill>
                  <a:srgbClr val="7F0055"/>
                </a:solidFill>
                <a:effectLst/>
                <a:latin typeface="Menlo" panose="020B0609030804020204" pitchFamily="49" charset="0"/>
              </a:rPr>
              <a:t>double</a:t>
            </a:r>
            <a:r>
              <a:rPr lang="en-US" sz="2000">
                <a:effectLst/>
                <a:latin typeface="Menlo" panose="020B0609030804020204" pitchFamily="49" charset="0"/>
              </a:rPr>
              <a:t> </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 = 0 * </a:t>
            </a:r>
            <a:r>
              <a:rPr lang="en-US" sz="2000">
                <a:solidFill>
                  <a:srgbClr val="6A3E3E"/>
                </a:solidFill>
                <a:effectLst/>
                <a:latin typeface="Menlo" panose="020B0609030804020204" pitchFamily="49" charset="0"/>
              </a:rPr>
              <a:t>a</a:t>
            </a:r>
            <a:r>
              <a:rPr lang="en-US" sz="2000">
                <a:effectLst/>
                <a:latin typeface="Menlo" panose="020B0609030804020204" pitchFamily="49" charset="0"/>
              </a:rPr>
              <a:t>;</a:t>
            </a:r>
          </a:p>
          <a:p>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a:t>
            </a:r>
          </a:p>
          <a:p>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 == 0.0);</a:t>
            </a:r>
          </a:p>
        </p:txBody>
      </p:sp>
      <p:sp>
        <p:nvSpPr>
          <p:cNvPr id="4" name="TextBox 3">
            <a:extLst>
              <a:ext uri="{FF2B5EF4-FFF2-40B4-BE49-F238E27FC236}">
                <a16:creationId xmlns:a16="http://schemas.microsoft.com/office/drawing/2014/main" id="{F9C36F51-4AD9-BD31-894F-F829DFB857D9}"/>
              </a:ext>
            </a:extLst>
          </p:cNvPr>
          <p:cNvSpPr txBox="1"/>
          <p:nvPr/>
        </p:nvSpPr>
        <p:spPr>
          <a:xfrm>
            <a:off x="5985863" y="602602"/>
            <a:ext cx="4572000"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300"/>
          </a:p>
        </p:txBody>
      </p:sp>
      <p:sp>
        <p:nvSpPr>
          <p:cNvPr id="5" name="Oval 4">
            <a:extLst>
              <a:ext uri="{FF2B5EF4-FFF2-40B4-BE49-F238E27FC236}">
                <a16:creationId xmlns:a16="http://schemas.microsoft.com/office/drawing/2014/main" id="{E37E4A66-9435-537C-4E8C-246A5CD9FC7B}"/>
              </a:ext>
            </a:extLst>
          </p:cNvPr>
          <p:cNvSpPr/>
          <p:nvPr/>
        </p:nvSpPr>
        <p:spPr>
          <a:xfrm>
            <a:off x="5225447" y="907385"/>
            <a:ext cx="199785" cy="199785"/>
          </a:xfrm>
          <a:prstGeom prst="ellipse">
            <a:avLst/>
          </a:prstGeom>
          <a:solidFill>
            <a:srgbClr val="E6E6E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FBFAF408-6F5B-D6EA-5A0E-FDC3F62D5719}"/>
              </a:ext>
            </a:extLst>
          </p:cNvPr>
          <p:cNvSpPr/>
          <p:nvPr/>
        </p:nvSpPr>
        <p:spPr>
          <a:xfrm>
            <a:off x="5316375" y="944525"/>
            <a:ext cx="108555" cy="108555"/>
          </a:xfrm>
          <a:prstGeom prst="ellipse">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E873BAB6-0AEC-1FDB-364C-075E8088931B}"/>
              </a:ext>
            </a:extLst>
          </p:cNvPr>
          <p:cNvSpPr txBox="1"/>
          <p:nvPr/>
        </p:nvSpPr>
        <p:spPr>
          <a:xfrm>
            <a:off x="6465787" y="683623"/>
            <a:ext cx="1448767" cy="307777"/>
          </a:xfrm>
          <a:prstGeom prst="rect">
            <a:avLst/>
          </a:prstGeom>
          <a:noFill/>
        </p:spPr>
        <p:txBody>
          <a:bodyPr wrap="square" rtlCol="0">
            <a:spAutoFit/>
          </a:bodyPr>
          <a:lstStyle/>
          <a:p>
            <a:r>
              <a:rPr lang="en-US" sz="1400"/>
              <a:t>record lecture</a:t>
            </a:r>
          </a:p>
        </p:txBody>
      </p:sp>
      <p:sp>
        <p:nvSpPr>
          <p:cNvPr id="3" name="TextBox 2">
            <a:extLst>
              <a:ext uri="{FF2B5EF4-FFF2-40B4-BE49-F238E27FC236}">
                <a16:creationId xmlns:a16="http://schemas.microsoft.com/office/drawing/2014/main" id="{D4E52BAE-1C54-7F57-884A-0EB8C2254E73}"/>
              </a:ext>
            </a:extLst>
          </p:cNvPr>
          <p:cNvSpPr txBox="1"/>
          <p:nvPr/>
        </p:nvSpPr>
        <p:spPr>
          <a:xfrm>
            <a:off x="6465787" y="1278413"/>
            <a:ext cx="2145650" cy="523220"/>
          </a:xfrm>
          <a:prstGeom prst="rect">
            <a:avLst/>
          </a:prstGeom>
          <a:noFill/>
        </p:spPr>
        <p:txBody>
          <a:bodyPr wrap="square" rtlCol="0">
            <a:spAutoFit/>
          </a:bodyPr>
          <a:lstStyle/>
          <a:p>
            <a:r>
              <a:rPr lang="en-US" sz="1400" b="1"/>
              <a:t>NOTE:</a:t>
            </a:r>
            <a:r>
              <a:rPr lang="en-US" sz="1400"/>
              <a:t> if lab too loud can use other room</a:t>
            </a:r>
          </a:p>
        </p:txBody>
      </p:sp>
    </p:spTree>
    <p:extLst>
      <p:ext uri="{BB962C8B-B14F-4D97-AF65-F5344CB8AC3E}">
        <p14:creationId xmlns:p14="http://schemas.microsoft.com/office/powerpoint/2010/main" val="64072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61ED2-4D0F-6F49-5405-96815D2DE2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C8EC55-7A0B-45DB-0DB0-3603F6517166}"/>
              </a:ext>
            </a:extLst>
          </p:cNvPr>
          <p:cNvSpPr>
            <a:spLocks noGrp="1"/>
          </p:cNvSpPr>
          <p:nvPr>
            <p:ph type="title"/>
          </p:nvPr>
        </p:nvSpPr>
        <p:spPr/>
        <p:txBody>
          <a:bodyPr/>
          <a:lstStyle/>
          <a:p>
            <a:r>
              <a:rPr lang="en-US" sz="2400"/>
              <a:t>Java doesn't have a</a:t>
            </a:r>
            <a:br>
              <a:rPr lang="en-US"/>
            </a:br>
            <a:r>
              <a:rPr lang="en-US"/>
              <a:t>goto</a:t>
            </a:r>
          </a:p>
        </p:txBody>
      </p:sp>
      <p:sp>
        <p:nvSpPr>
          <p:cNvPr id="3" name="TextBox 2">
            <a:extLst>
              <a:ext uri="{FF2B5EF4-FFF2-40B4-BE49-F238E27FC236}">
                <a16:creationId xmlns:a16="http://schemas.microsoft.com/office/drawing/2014/main" id="{F02785D4-94AB-BE70-76AE-90624E6CD893}"/>
              </a:ext>
            </a:extLst>
          </p:cNvPr>
          <p:cNvSpPr txBox="1"/>
          <p:nvPr/>
        </p:nvSpPr>
        <p:spPr>
          <a:xfrm>
            <a:off x="1253396" y="276624"/>
            <a:ext cx="4049484" cy="646331"/>
          </a:xfrm>
          <a:prstGeom prst="rect">
            <a:avLst/>
          </a:prstGeom>
          <a:noFill/>
        </p:spPr>
        <p:txBody>
          <a:bodyPr wrap="square" rtlCol="0">
            <a:spAutoFit/>
          </a:bodyPr>
          <a:lstStyle/>
          <a:p>
            <a:r>
              <a:rPr lang="en-US" b="1">
                <a:solidFill>
                  <a:schemeClr val="bg1">
                    <a:lumMod val="85000"/>
                  </a:schemeClr>
                </a:solidFill>
              </a:rPr>
              <a:t>NOTE:</a:t>
            </a:r>
            <a:r>
              <a:rPr lang="en-US">
                <a:solidFill>
                  <a:schemeClr val="bg1">
                    <a:lumMod val="85000"/>
                  </a:schemeClr>
                </a:solidFill>
              </a:rPr>
              <a:t> gray sections are just for fun; not on the HW; not on the tests</a:t>
            </a:r>
          </a:p>
        </p:txBody>
      </p:sp>
      <p:pic>
        <p:nvPicPr>
          <p:cNvPr id="6" name="Picture 5">
            <a:extLst>
              <a:ext uri="{FF2B5EF4-FFF2-40B4-BE49-F238E27FC236}">
                <a16:creationId xmlns:a16="http://schemas.microsoft.com/office/drawing/2014/main" id="{3E30C3CF-5E56-3E51-BDC5-6DB83B0232B0}"/>
              </a:ext>
            </a:extLst>
          </p:cNvPr>
          <p:cNvPicPr>
            <a:picLocks noChangeAspect="1"/>
          </p:cNvPicPr>
          <p:nvPr/>
        </p:nvPicPr>
        <p:blipFill>
          <a:blip r:embed="rId2">
            <a:duotone>
              <a:schemeClr val="bg2">
                <a:shade val="45000"/>
                <a:satMod val="135000"/>
              </a:schemeClr>
              <a:prstClr val="white"/>
            </a:duotone>
          </a:blip>
          <a:stretch>
            <a:fillRect/>
          </a:stretch>
        </p:blipFill>
        <p:spPr>
          <a:xfrm flipH="1">
            <a:off x="-487455" y="18934"/>
            <a:ext cx="2544251" cy="1930987"/>
          </a:xfrm>
          <a:prstGeom prst="rect">
            <a:avLst/>
          </a:prstGeom>
        </p:spPr>
      </p:pic>
    </p:spTree>
    <p:extLst>
      <p:ext uri="{BB962C8B-B14F-4D97-AF65-F5344CB8AC3E}">
        <p14:creationId xmlns:p14="http://schemas.microsoft.com/office/powerpoint/2010/main" val="344168731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F6B5C-D99D-46A6-5D8A-DB2BB9D70A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DBDC1-551D-34F1-0E13-9C8AA589DC54}"/>
              </a:ext>
            </a:extLst>
          </p:cNvPr>
          <p:cNvSpPr>
            <a:spLocks noGrp="1"/>
          </p:cNvSpPr>
          <p:nvPr>
            <p:ph type="title"/>
          </p:nvPr>
        </p:nvSpPr>
        <p:spPr/>
        <p:txBody>
          <a:bodyPr/>
          <a:lstStyle/>
          <a:p>
            <a:r>
              <a:rPr lang="en-US"/>
              <a:t>goto</a:t>
            </a:r>
          </a:p>
        </p:txBody>
      </p:sp>
    </p:spTree>
    <p:extLst>
      <p:ext uri="{BB962C8B-B14F-4D97-AF65-F5344CB8AC3E}">
        <p14:creationId xmlns:p14="http://schemas.microsoft.com/office/powerpoint/2010/main" val="342705337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5FBAB-5C94-8C53-0469-3DC59C40A89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95E85E4-B662-7FC1-223A-72B6C3BEA860}"/>
              </a:ext>
            </a:extLst>
          </p:cNvPr>
          <p:cNvSpPr>
            <a:spLocks noGrp="1"/>
          </p:cNvSpPr>
          <p:nvPr>
            <p:ph type="title"/>
          </p:nvPr>
        </p:nvSpPr>
        <p:spPr/>
        <p:txBody>
          <a:bodyPr>
            <a:noAutofit/>
          </a:bodyPr>
          <a:lstStyle/>
          <a:p>
            <a:r>
              <a:rPr lang="en-US" sz="2800">
                <a:solidFill>
                  <a:srgbClr val="0000FF"/>
                </a:solidFill>
                <a:latin typeface="+mj-lt"/>
              </a:rPr>
              <a:t>goto</a:t>
            </a:r>
            <a:r>
              <a:rPr lang="en-US" sz="2800">
                <a:latin typeface="+mj-lt"/>
              </a:rPr>
              <a:t> </a:t>
            </a:r>
            <a:r>
              <a:rPr lang="en-US" sz="2800">
                <a:solidFill>
                  <a:schemeClr val="bg1">
                    <a:lumMod val="75000"/>
                  </a:schemeClr>
                </a:solidFill>
                <a:latin typeface="+mj-lt"/>
              </a:rPr>
              <a:t>label</a:t>
            </a:r>
            <a:r>
              <a:rPr lang="en-US" sz="2800">
                <a:latin typeface="+mj-lt"/>
              </a:rPr>
              <a:t>;</a:t>
            </a:r>
          </a:p>
        </p:txBody>
      </p:sp>
      <p:sp>
        <p:nvSpPr>
          <p:cNvPr id="4" name="Content Placeholder 3">
            <a:extLst>
              <a:ext uri="{FF2B5EF4-FFF2-40B4-BE49-F238E27FC236}">
                <a16:creationId xmlns:a16="http://schemas.microsoft.com/office/drawing/2014/main" id="{F7FBEF8F-C888-80B9-1973-63327D291B99}"/>
              </a:ext>
            </a:extLst>
          </p:cNvPr>
          <p:cNvSpPr>
            <a:spLocks noGrp="1"/>
          </p:cNvSpPr>
          <p:nvPr>
            <p:ph sz="quarter" idx="10"/>
          </p:nvPr>
        </p:nvSpPr>
        <p:spPr/>
        <p:txBody>
          <a:bodyPr/>
          <a:lstStyle/>
          <a:p>
            <a:r>
              <a:rPr lang="en-US"/>
              <a:t>a </a:t>
            </a:r>
            <a:r>
              <a:rPr lang="en-US" b="1" err="1"/>
              <a:t>goto</a:t>
            </a:r>
            <a:r>
              <a:rPr lang="en-US"/>
              <a:t> "goes to" some </a:t>
            </a:r>
            <a:r>
              <a:rPr lang="en-US" b="1"/>
              <a:t>label</a:t>
            </a:r>
          </a:p>
          <a:p>
            <a:pPr lvl="1"/>
            <a:r>
              <a:rPr lang="en-US"/>
              <a:t>it turns out loops are just convenient alternatives to </a:t>
            </a:r>
            <a:r>
              <a:rPr lang="en-US" err="1"/>
              <a:t>goto's</a:t>
            </a:r>
            <a:endParaRPr lang="en-US"/>
          </a:p>
          <a:p>
            <a:pPr lvl="1"/>
            <a:r>
              <a:rPr lang="en-US" err="1"/>
              <a:t>goto's</a:t>
            </a:r>
            <a:r>
              <a:rPr lang="en-US"/>
              <a:t> are considered *spooky*👻</a:t>
            </a:r>
          </a:p>
        </p:txBody>
      </p:sp>
      <p:sp>
        <p:nvSpPr>
          <p:cNvPr id="5" name="TextBox 4">
            <a:extLst>
              <a:ext uri="{FF2B5EF4-FFF2-40B4-BE49-F238E27FC236}">
                <a16:creationId xmlns:a16="http://schemas.microsoft.com/office/drawing/2014/main" id="{CB6B0089-AE19-454F-2CBF-B41EBEFF97E2}"/>
              </a:ext>
            </a:extLst>
          </p:cNvPr>
          <p:cNvSpPr txBox="1"/>
          <p:nvPr/>
        </p:nvSpPr>
        <p:spPr>
          <a:xfrm>
            <a:off x="457200" y="2094696"/>
            <a:ext cx="8229600" cy="954107"/>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while</a:t>
            </a:r>
            <a:r>
              <a:rPr lang="nn-NO">
                <a:latin typeface="Consolas"/>
              </a:rPr>
              <a:t> (</a:t>
            </a:r>
            <a:r>
              <a:rPr lang="en-US">
                <a:latin typeface="Consolas"/>
                <a:ea typeface="Segoe UI Emoji" panose="020B0502040204020203" pitchFamily="34" charset="0"/>
                <a:cs typeface="+mj-cs"/>
              </a:rPr>
              <a:t>condition</a:t>
            </a:r>
            <a:r>
              <a:rPr lang="nn-NO">
                <a:latin typeface="Consolas"/>
              </a:rPr>
              <a:t>)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B9D02587-BDD3-8DB8-364D-6D5AF006F02A}"/>
              </a:ext>
            </a:extLst>
          </p:cNvPr>
          <p:cNvSpPr txBox="1"/>
          <p:nvPr/>
        </p:nvSpPr>
        <p:spPr>
          <a:xfrm>
            <a:off x="457200" y="3180826"/>
            <a:ext cx="8229600" cy="1815882"/>
          </a:xfrm>
          <a:prstGeom prst="rect">
            <a:avLst/>
          </a:prstGeom>
          <a:solidFill>
            <a:schemeClr val="bg1"/>
          </a:solidFill>
          <a:ln>
            <a:solidFill>
              <a:schemeClr val="tx1"/>
            </a:solidFill>
          </a:ln>
        </p:spPr>
        <p:txBody>
          <a:bodyPr wrap="square" rtlCol="0">
            <a:spAutoFit/>
          </a:bodyPr>
          <a:lstStyle/>
          <a:p>
            <a:pPr lvl="0"/>
            <a:r>
              <a:rPr lang="nn-NO" sz="1600">
                <a:solidFill>
                  <a:srgbClr val="0000FF"/>
                </a:solidFill>
                <a:latin typeface="Consolas"/>
              </a:rPr>
              <a:t>label</a:t>
            </a:r>
            <a:r>
              <a:rPr lang="nn-NO" sz="1600">
                <a:solidFill>
                  <a:srgbClr val="000000"/>
                </a:solidFill>
                <a:latin typeface="Consolas"/>
              </a:rPr>
              <a:t> </a:t>
            </a:r>
            <a:r>
              <a:rPr lang="nn-NO" sz="1600">
                <a:solidFill>
                  <a:srgbClr val="000080"/>
                </a:solidFill>
                <a:latin typeface="Consolas"/>
              </a:rPr>
              <a:t>BEGINNING_OF_WHILE</a:t>
            </a:r>
            <a:r>
              <a:rPr lang="nn-NO" sz="1600">
                <a:solidFill>
                  <a:srgbClr val="000000"/>
                </a:solidFill>
                <a:latin typeface="Consolas"/>
              </a:rPr>
              <a:t>:</a:t>
            </a:r>
            <a:endParaRPr lang="nn-NO" sz="1600">
              <a:solidFill>
                <a:srgbClr val="0000FF"/>
              </a:solidFill>
              <a:latin typeface="+mj-lt"/>
            </a:endParaRPr>
          </a:p>
          <a:p>
            <a:r>
              <a:rPr lang="nn-NO" sz="1600">
                <a:solidFill>
                  <a:srgbClr val="0000FF"/>
                </a:solidFill>
                <a:latin typeface="+mj-lt"/>
              </a:rPr>
              <a:t>if</a:t>
            </a:r>
            <a:r>
              <a:rPr lang="nn-NO" sz="1600">
                <a:latin typeface="+mj-lt"/>
              </a:rPr>
              <a:t> (!</a:t>
            </a:r>
            <a:r>
              <a:rPr lang="en-US" sz="1600">
                <a:latin typeface="Consolas"/>
                <a:ea typeface="Segoe UI Emoji" panose="020B0502040204020203" pitchFamily="34" charset="0"/>
              </a:rPr>
              <a:t>condition</a:t>
            </a:r>
            <a:r>
              <a:rPr lang="nn-NO" sz="1600">
                <a:latin typeface="+mj-lt"/>
              </a:rPr>
              <a:t>) {</a:t>
            </a:r>
          </a:p>
          <a:p>
            <a:r>
              <a:rPr lang="nn-NO" sz="1600">
                <a:solidFill>
                  <a:srgbClr val="BFBFBF"/>
                </a:solidFill>
                <a:latin typeface="+mj-lt"/>
              </a:rPr>
              <a:t>    </a:t>
            </a:r>
            <a:r>
              <a:rPr lang="en-US" sz="1600">
                <a:solidFill>
                  <a:srgbClr val="0000FF"/>
                </a:solidFill>
                <a:latin typeface="Consolas"/>
                <a:ea typeface="Segoe UI Emoji" panose="020B0502040204020203" pitchFamily="34" charset="0"/>
                <a:cs typeface="+mj-cs"/>
              </a:rPr>
              <a:t>goto </a:t>
            </a:r>
            <a:r>
              <a:rPr lang="nn-NO" sz="1600">
                <a:solidFill>
                  <a:srgbClr val="000080"/>
                </a:solidFill>
                <a:latin typeface="Consolas"/>
              </a:rPr>
              <a:t>END_OF_WHILE</a:t>
            </a:r>
            <a:r>
              <a:rPr lang="nn-NO" sz="1600">
                <a:solidFill>
                  <a:srgbClr val="000000"/>
                </a:solidFill>
                <a:latin typeface="Consolas"/>
              </a:rPr>
              <a:t>;</a:t>
            </a:r>
            <a:endParaRPr lang="nn-NO" sz="1600">
              <a:solidFill>
                <a:srgbClr val="BFBFBF"/>
              </a:solidFill>
              <a:latin typeface="+mj-lt"/>
            </a:endParaRPr>
          </a:p>
          <a:p>
            <a:r>
              <a:rPr lang="nn-NO" sz="1600">
                <a:latin typeface="+mj-lt"/>
              </a:rPr>
              <a:t>}</a:t>
            </a:r>
          </a:p>
          <a:p>
            <a:r>
              <a:rPr lang="nn-NO" sz="1600">
                <a:solidFill>
                  <a:srgbClr val="BFBFBF"/>
                </a:solidFill>
                <a:latin typeface="Consolas"/>
              </a:rPr>
              <a:t>...</a:t>
            </a:r>
          </a:p>
          <a:p>
            <a:r>
              <a:rPr lang="en-US" sz="1600">
                <a:solidFill>
                  <a:srgbClr val="0000FF"/>
                </a:solidFill>
                <a:latin typeface="Consolas"/>
                <a:ea typeface="Segoe UI Emoji" panose="020B0502040204020203" pitchFamily="34" charset="0"/>
              </a:rPr>
              <a:t>goto </a:t>
            </a:r>
            <a:r>
              <a:rPr lang="nn-NO" sz="1600">
                <a:solidFill>
                  <a:srgbClr val="000080"/>
                </a:solidFill>
                <a:latin typeface="Consolas"/>
              </a:rPr>
              <a:t>BEGINNING_OF_WHILE</a:t>
            </a:r>
            <a:r>
              <a:rPr lang="nn-NO" sz="1600">
                <a:solidFill>
                  <a:srgbClr val="000000"/>
                </a:solidFill>
                <a:latin typeface="Consolas"/>
              </a:rPr>
              <a:t>;</a:t>
            </a:r>
            <a:endParaRPr lang="nn-NO" sz="1600">
              <a:latin typeface="+mj-lt"/>
            </a:endParaRPr>
          </a:p>
          <a:p>
            <a:r>
              <a:rPr lang="nn-NO" sz="1600">
                <a:solidFill>
                  <a:srgbClr val="0000FF"/>
                </a:solidFill>
                <a:latin typeface="+mj-lt"/>
              </a:rPr>
              <a:t>label</a:t>
            </a:r>
            <a:r>
              <a:rPr lang="nn-NO" sz="1600">
                <a:latin typeface="+mj-lt"/>
              </a:rPr>
              <a:t> </a:t>
            </a:r>
            <a:r>
              <a:rPr lang="nn-NO" sz="1600">
                <a:solidFill>
                  <a:srgbClr val="000080"/>
                </a:solidFill>
                <a:latin typeface="+mj-lt"/>
              </a:rPr>
              <a:t>END_OF_WHILE</a:t>
            </a:r>
            <a:r>
              <a:rPr lang="nn-NO" sz="1600">
                <a:latin typeface="+mj-lt"/>
              </a:rPr>
              <a:t>:</a:t>
            </a:r>
          </a:p>
        </p:txBody>
      </p:sp>
    </p:spTree>
    <p:extLst>
      <p:ext uri="{BB962C8B-B14F-4D97-AF65-F5344CB8AC3E}">
        <p14:creationId xmlns:p14="http://schemas.microsoft.com/office/powerpoint/2010/main" val="422503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46468-8BA4-9E9B-74E2-3BE37A70E92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B24AC16-7AD0-6BED-CEB2-E961B0B96907}"/>
              </a:ext>
            </a:extLst>
          </p:cNvPr>
          <p:cNvPicPr>
            <a:picLocks noChangeAspect="1"/>
          </p:cNvPicPr>
          <p:nvPr/>
        </p:nvPicPr>
        <p:blipFill>
          <a:blip r:embed="rId2"/>
          <a:stretch>
            <a:fillRect/>
          </a:stretch>
        </p:blipFill>
        <p:spPr>
          <a:xfrm>
            <a:off x="463589" y="0"/>
            <a:ext cx="8216821" cy="5143500"/>
          </a:xfrm>
          <a:prstGeom prst="rect">
            <a:avLst/>
          </a:prstGeom>
        </p:spPr>
      </p:pic>
    </p:spTree>
    <p:extLst>
      <p:ext uri="{BB962C8B-B14F-4D97-AF65-F5344CB8AC3E}">
        <p14:creationId xmlns:p14="http://schemas.microsoft.com/office/powerpoint/2010/main" val="25467699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296B8-3152-9540-96FF-453D88D1B7D5}"/>
            </a:ext>
          </a:extLst>
        </p:cNvPr>
        <p:cNvGrpSpPr/>
        <p:nvPr/>
      </p:nvGrpSpPr>
      <p:grpSpPr>
        <a:xfrm>
          <a:off x="0" y="0"/>
          <a:ext cx="0" cy="0"/>
          <a:chOff x="0" y="0"/>
          <a:chExt cx="0" cy="0"/>
        </a:xfrm>
      </p:grpSpPr>
      <p:pic>
        <p:nvPicPr>
          <p:cNvPr id="4" name="Picture 2" descr="There is no 'rule of six' – the truth about the science of queueing | UK  news | The Guardian">
            <a:extLst>
              <a:ext uri="{FF2B5EF4-FFF2-40B4-BE49-F238E27FC236}">
                <a16:creationId xmlns:a16="http://schemas.microsoft.com/office/drawing/2014/main" id="{26B1D958-BD70-3E60-4338-3FE189478DF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71" r="22985"/>
          <a:stretch/>
        </p:blipFill>
        <p:spPr bwMode="auto">
          <a:xfrm>
            <a:off x="5642043" y="800100"/>
            <a:ext cx="1780161" cy="3543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9DC38B7-C7B9-BEB9-F1AD-FBDBA4DF5A19}"/>
              </a:ext>
            </a:extLst>
          </p:cNvPr>
          <p:cNvSpPr txBox="1"/>
          <p:nvPr/>
        </p:nvSpPr>
        <p:spPr>
          <a:xfrm>
            <a:off x="4093535" y="874652"/>
            <a:ext cx="1921551" cy="369332"/>
          </a:xfrm>
          <a:prstGeom prst="rect">
            <a:avLst/>
          </a:prstGeom>
          <a:noFill/>
        </p:spPr>
        <p:txBody>
          <a:bodyPr wrap="square" rtlCol="0">
            <a:spAutoFit/>
          </a:bodyPr>
          <a:lstStyle/>
          <a:p>
            <a:pPr algn="ctr"/>
            <a:r>
              <a:rPr lang="en-US">
                <a:latin typeface="+mj-lt"/>
              </a:rPr>
              <a:t>queue.add(  )</a:t>
            </a:r>
          </a:p>
        </p:txBody>
      </p:sp>
      <p:pic>
        <p:nvPicPr>
          <p:cNvPr id="7" name="Picture 2" descr="There is no 'rule of six' – the truth about the science of queueing | UK  news | The Guardian">
            <a:extLst>
              <a:ext uri="{FF2B5EF4-FFF2-40B4-BE49-F238E27FC236}">
                <a16:creationId xmlns:a16="http://schemas.microsoft.com/office/drawing/2014/main" id="{104CBC2E-7311-2B94-B9F7-FD599B48B4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799" t="13140" r="53124" b="10941"/>
          <a:stretch/>
        </p:blipFill>
        <p:spPr bwMode="auto">
          <a:xfrm>
            <a:off x="5503630" y="10633"/>
            <a:ext cx="213028" cy="1201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16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21D7-0DC6-2338-EB45-776AB14B35B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4AE8D64-A8E5-55DD-0E34-BF408FF3A1A0}"/>
              </a:ext>
            </a:extLst>
          </p:cNvPr>
          <p:cNvPicPr>
            <a:picLocks noChangeAspect="1"/>
          </p:cNvPicPr>
          <p:nvPr/>
        </p:nvPicPr>
        <p:blipFill>
          <a:blip r:embed="rId2"/>
          <a:stretch>
            <a:fillRect/>
          </a:stretch>
        </p:blipFill>
        <p:spPr>
          <a:xfrm>
            <a:off x="949860" y="0"/>
            <a:ext cx="7244279" cy="5143500"/>
          </a:xfrm>
          <a:prstGeom prst="rect">
            <a:avLst/>
          </a:prstGeom>
        </p:spPr>
      </p:pic>
    </p:spTree>
    <p:extLst>
      <p:ext uri="{BB962C8B-B14F-4D97-AF65-F5344CB8AC3E}">
        <p14:creationId xmlns:p14="http://schemas.microsoft.com/office/powerpoint/2010/main" val="81534876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29FE7-F3D9-2972-03BC-ADADFC151CC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ADA6856-6C94-61AB-8640-1DAD8902AF77}"/>
              </a:ext>
            </a:extLst>
          </p:cNvPr>
          <p:cNvPicPr>
            <a:picLocks noChangeAspect="1"/>
          </p:cNvPicPr>
          <p:nvPr/>
        </p:nvPicPr>
        <p:blipFill>
          <a:blip r:embed="rId2"/>
          <a:stretch>
            <a:fillRect/>
          </a:stretch>
        </p:blipFill>
        <p:spPr>
          <a:xfrm>
            <a:off x="2792802" y="0"/>
            <a:ext cx="3558396" cy="5143500"/>
          </a:xfrm>
          <a:prstGeom prst="rect">
            <a:avLst/>
          </a:prstGeom>
        </p:spPr>
      </p:pic>
    </p:spTree>
    <p:extLst>
      <p:ext uri="{BB962C8B-B14F-4D97-AF65-F5344CB8AC3E}">
        <p14:creationId xmlns:p14="http://schemas.microsoft.com/office/powerpoint/2010/main" val="412728259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82E1E-95C0-9104-37F8-5875C557A68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9BEC439-A987-4324-4350-25D61098FD1B}"/>
              </a:ext>
            </a:extLst>
          </p:cNvPr>
          <p:cNvPicPr>
            <a:picLocks noChangeAspect="1"/>
          </p:cNvPicPr>
          <p:nvPr/>
        </p:nvPicPr>
        <p:blipFill>
          <a:blip r:embed="rId2"/>
          <a:stretch>
            <a:fillRect/>
          </a:stretch>
        </p:blipFill>
        <p:spPr>
          <a:xfrm>
            <a:off x="723900" y="313911"/>
            <a:ext cx="6615566" cy="1113511"/>
          </a:xfrm>
          <a:prstGeom prst="rect">
            <a:avLst/>
          </a:prstGeom>
          <a:ln>
            <a:solidFill>
              <a:schemeClr val="tx1"/>
            </a:solidFill>
          </a:ln>
        </p:spPr>
      </p:pic>
      <p:pic>
        <p:nvPicPr>
          <p:cNvPr id="5" name="Picture 4">
            <a:extLst>
              <a:ext uri="{FF2B5EF4-FFF2-40B4-BE49-F238E27FC236}">
                <a16:creationId xmlns:a16="http://schemas.microsoft.com/office/drawing/2014/main" id="{3AEEE666-B9D3-7323-FB7C-29D7DA5BD1EA}"/>
              </a:ext>
            </a:extLst>
          </p:cNvPr>
          <p:cNvPicPr>
            <a:picLocks noChangeAspect="1"/>
          </p:cNvPicPr>
          <p:nvPr/>
        </p:nvPicPr>
        <p:blipFill>
          <a:blip r:embed="rId3"/>
          <a:stretch>
            <a:fillRect/>
          </a:stretch>
        </p:blipFill>
        <p:spPr>
          <a:xfrm>
            <a:off x="661987" y="1547172"/>
            <a:ext cx="6722005" cy="974322"/>
          </a:xfrm>
          <a:prstGeom prst="rect">
            <a:avLst/>
          </a:prstGeom>
          <a:ln>
            <a:solidFill>
              <a:schemeClr val="tx1"/>
            </a:solidFill>
          </a:ln>
        </p:spPr>
      </p:pic>
      <p:pic>
        <p:nvPicPr>
          <p:cNvPr id="7" name="Picture 6">
            <a:extLst>
              <a:ext uri="{FF2B5EF4-FFF2-40B4-BE49-F238E27FC236}">
                <a16:creationId xmlns:a16="http://schemas.microsoft.com/office/drawing/2014/main" id="{A4CDEAD5-B52D-423F-B425-C0EDFFF4408D}"/>
              </a:ext>
            </a:extLst>
          </p:cNvPr>
          <p:cNvPicPr>
            <a:picLocks noChangeAspect="1"/>
          </p:cNvPicPr>
          <p:nvPr/>
        </p:nvPicPr>
        <p:blipFill>
          <a:blip r:embed="rId4"/>
          <a:stretch>
            <a:fillRect/>
          </a:stretch>
        </p:blipFill>
        <p:spPr>
          <a:xfrm>
            <a:off x="2600324" y="2641244"/>
            <a:ext cx="3389659" cy="2120584"/>
          </a:xfrm>
          <a:prstGeom prst="rect">
            <a:avLst/>
          </a:prstGeom>
          <a:ln>
            <a:solidFill>
              <a:schemeClr val="tx1"/>
            </a:solidFill>
          </a:ln>
        </p:spPr>
      </p:pic>
    </p:spTree>
    <p:extLst>
      <p:ext uri="{BB962C8B-B14F-4D97-AF65-F5344CB8AC3E}">
        <p14:creationId xmlns:p14="http://schemas.microsoft.com/office/powerpoint/2010/main" val="3886367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5AC98-B5D5-8E4A-EDEE-5EB9210ABD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A7F087-A1FA-A39B-19DC-33C3CA5DB9AB}"/>
              </a:ext>
            </a:extLst>
          </p:cNvPr>
          <p:cNvSpPr>
            <a:spLocks noGrp="1"/>
          </p:cNvSpPr>
          <p:nvPr>
            <p:ph type="title"/>
          </p:nvPr>
        </p:nvSpPr>
        <p:spPr/>
        <p:txBody>
          <a:bodyPr/>
          <a:lstStyle/>
          <a:p>
            <a:r>
              <a:rPr lang="en-US"/>
              <a:t>story time ☕️</a:t>
            </a:r>
          </a:p>
        </p:txBody>
      </p:sp>
    </p:spTree>
    <p:extLst>
      <p:ext uri="{BB962C8B-B14F-4D97-AF65-F5344CB8AC3E}">
        <p14:creationId xmlns:p14="http://schemas.microsoft.com/office/powerpoint/2010/main" val="96591222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A4114-F422-5271-7C05-16A3BB4A034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129001F-549D-04C0-9A98-50181D6EDC34}"/>
              </a:ext>
            </a:extLst>
          </p:cNvPr>
          <p:cNvPicPr>
            <a:picLocks noChangeAspect="1"/>
          </p:cNvPicPr>
          <p:nvPr/>
        </p:nvPicPr>
        <p:blipFill>
          <a:blip r:embed="rId2"/>
          <a:stretch>
            <a:fillRect/>
          </a:stretch>
        </p:blipFill>
        <p:spPr>
          <a:xfrm>
            <a:off x="1432505" y="0"/>
            <a:ext cx="6278990" cy="5143500"/>
          </a:xfrm>
          <a:prstGeom prst="rect">
            <a:avLst/>
          </a:prstGeom>
        </p:spPr>
      </p:pic>
    </p:spTree>
    <p:extLst>
      <p:ext uri="{BB962C8B-B14F-4D97-AF65-F5344CB8AC3E}">
        <p14:creationId xmlns:p14="http://schemas.microsoft.com/office/powerpoint/2010/main" val="269878247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D4178-23AC-2186-3BF9-A891E8CCC99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53724F1-766C-AD1F-F4D7-7E7DD4DF2A87}"/>
              </a:ext>
            </a:extLst>
          </p:cNvPr>
          <p:cNvPicPr>
            <a:picLocks noChangeAspect="1"/>
          </p:cNvPicPr>
          <p:nvPr/>
        </p:nvPicPr>
        <p:blipFill>
          <a:blip r:embed="rId2"/>
          <a:stretch>
            <a:fillRect/>
          </a:stretch>
        </p:blipFill>
        <p:spPr>
          <a:xfrm>
            <a:off x="1529661" y="0"/>
            <a:ext cx="6084677" cy="5143500"/>
          </a:xfrm>
          <a:prstGeom prst="rect">
            <a:avLst/>
          </a:prstGeom>
        </p:spPr>
      </p:pic>
    </p:spTree>
    <p:extLst>
      <p:ext uri="{BB962C8B-B14F-4D97-AF65-F5344CB8AC3E}">
        <p14:creationId xmlns:p14="http://schemas.microsoft.com/office/powerpoint/2010/main" val="181039879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07E9A-2769-5D51-FA42-6C319BA5250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E9B9BA3-F7AE-9309-5C66-E0DD088608F3}"/>
              </a:ext>
            </a:extLst>
          </p:cNvPr>
          <p:cNvPicPr>
            <a:picLocks noChangeAspect="1"/>
          </p:cNvPicPr>
          <p:nvPr/>
        </p:nvPicPr>
        <p:blipFill>
          <a:blip r:embed="rId2"/>
          <a:stretch>
            <a:fillRect/>
          </a:stretch>
        </p:blipFill>
        <p:spPr>
          <a:xfrm>
            <a:off x="1324770" y="0"/>
            <a:ext cx="6494460" cy="5143500"/>
          </a:xfrm>
          <a:prstGeom prst="rect">
            <a:avLst/>
          </a:prstGeom>
        </p:spPr>
      </p:pic>
    </p:spTree>
    <p:extLst>
      <p:ext uri="{BB962C8B-B14F-4D97-AF65-F5344CB8AC3E}">
        <p14:creationId xmlns:p14="http://schemas.microsoft.com/office/powerpoint/2010/main" val="377178275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429D7-5C98-9E0B-EAFA-B2D9E31E441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6A39CBA-62DE-B7D0-CE7B-3E0A9581203D}"/>
              </a:ext>
            </a:extLst>
          </p:cNvPr>
          <p:cNvPicPr>
            <a:picLocks noChangeAspect="1"/>
          </p:cNvPicPr>
          <p:nvPr/>
        </p:nvPicPr>
        <p:blipFill>
          <a:blip r:embed="rId2"/>
          <a:stretch>
            <a:fillRect/>
          </a:stretch>
        </p:blipFill>
        <p:spPr>
          <a:xfrm>
            <a:off x="1324770" y="0"/>
            <a:ext cx="6494460" cy="5143500"/>
          </a:xfrm>
          <a:prstGeom prst="rect">
            <a:avLst/>
          </a:prstGeom>
        </p:spPr>
      </p:pic>
      <p:sp>
        <p:nvSpPr>
          <p:cNvPr id="2" name="TextBox 1">
            <a:extLst>
              <a:ext uri="{FF2B5EF4-FFF2-40B4-BE49-F238E27FC236}">
                <a16:creationId xmlns:a16="http://schemas.microsoft.com/office/drawing/2014/main" id="{7F91C1CD-C8E7-52CC-A283-A3BF4D0F555A}"/>
              </a:ext>
            </a:extLst>
          </p:cNvPr>
          <p:cNvSpPr txBox="1"/>
          <p:nvPr/>
        </p:nvSpPr>
        <p:spPr>
          <a:xfrm>
            <a:off x="6538365" y="2112021"/>
            <a:ext cx="161841" cy="369332"/>
          </a:xfrm>
          <a:prstGeom prst="rect">
            <a:avLst/>
          </a:prstGeom>
          <a:noFill/>
        </p:spPr>
        <p:txBody>
          <a:bodyPr wrap="square" rtlCol="0">
            <a:spAutoFit/>
          </a:bodyPr>
          <a:lstStyle/>
          <a:p>
            <a:r>
              <a:rPr lang="en-US"/>
              <a:t>{</a:t>
            </a:r>
          </a:p>
        </p:txBody>
      </p:sp>
      <p:sp>
        <p:nvSpPr>
          <p:cNvPr id="4" name="TextBox 3">
            <a:extLst>
              <a:ext uri="{FF2B5EF4-FFF2-40B4-BE49-F238E27FC236}">
                <a16:creationId xmlns:a16="http://schemas.microsoft.com/office/drawing/2014/main" id="{7BDBE784-9DC2-85D3-2CE8-61E8C55EDD35}"/>
              </a:ext>
            </a:extLst>
          </p:cNvPr>
          <p:cNvSpPr txBox="1"/>
          <p:nvPr/>
        </p:nvSpPr>
        <p:spPr>
          <a:xfrm>
            <a:off x="3340662" y="2346624"/>
            <a:ext cx="161841" cy="369332"/>
          </a:xfrm>
          <a:prstGeom prst="rect">
            <a:avLst/>
          </a:prstGeom>
          <a:noFill/>
        </p:spPr>
        <p:txBody>
          <a:bodyPr wrap="square" rtlCol="0">
            <a:spAutoFit/>
          </a:bodyPr>
          <a:lstStyle/>
          <a:p>
            <a:r>
              <a:rPr lang="en-US"/>
              <a:t>}</a:t>
            </a:r>
          </a:p>
        </p:txBody>
      </p:sp>
      <p:sp>
        <p:nvSpPr>
          <p:cNvPr id="5" name="TextBox 4">
            <a:extLst>
              <a:ext uri="{FF2B5EF4-FFF2-40B4-BE49-F238E27FC236}">
                <a16:creationId xmlns:a16="http://schemas.microsoft.com/office/drawing/2014/main" id="{980A1115-C96C-0C6E-9A2A-F3A15E027D3B}"/>
              </a:ext>
            </a:extLst>
          </p:cNvPr>
          <p:cNvSpPr txBox="1"/>
          <p:nvPr/>
        </p:nvSpPr>
        <p:spPr>
          <a:xfrm>
            <a:off x="1907023" y="2665887"/>
            <a:ext cx="1791037" cy="276999"/>
          </a:xfrm>
          <a:prstGeom prst="rect">
            <a:avLst/>
          </a:prstGeom>
          <a:solidFill>
            <a:srgbClr val="FBFBFD"/>
          </a:solidFill>
        </p:spPr>
        <p:txBody>
          <a:bodyPr wrap="square" rtlCol="0">
            <a:spAutoFit/>
          </a:bodyPr>
          <a:lstStyle/>
          <a:p>
            <a:r>
              <a:rPr lang="en-US" sz="1200">
                <a:latin typeface="Consolas" panose="020B0609020204030204" pitchFamily="49" charset="0"/>
                <a:cs typeface="Consolas" panose="020B0609020204030204" pitchFamily="49" charset="0"/>
              </a:rPr>
              <a:t>goto fail;</a:t>
            </a:r>
          </a:p>
        </p:txBody>
      </p:sp>
    </p:spTree>
    <p:extLst>
      <p:ext uri="{BB962C8B-B14F-4D97-AF65-F5344CB8AC3E}">
        <p14:creationId xmlns:p14="http://schemas.microsoft.com/office/powerpoint/2010/main" val="350122617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C7F92-39F1-69AD-16A8-2ACDC3E370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A965C4-19E9-6A2C-FE61-B7B088436B72}"/>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254347793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9CB5C-75AB-56D5-725C-F21FD0DD963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E804DDB-E2B3-DB04-FE50-F1D7D2F37923}"/>
              </a:ext>
            </a:extLst>
          </p:cNvPr>
          <p:cNvPicPr>
            <a:picLocks noChangeAspect="1"/>
          </p:cNvPicPr>
          <p:nvPr/>
        </p:nvPicPr>
        <p:blipFill>
          <a:blip r:embed="rId2"/>
          <a:stretch>
            <a:fillRect/>
          </a:stretch>
        </p:blipFill>
        <p:spPr>
          <a:xfrm>
            <a:off x="0" y="1132737"/>
            <a:ext cx="9144000" cy="2878026"/>
          </a:xfrm>
          <a:prstGeom prst="rect">
            <a:avLst/>
          </a:prstGeom>
        </p:spPr>
      </p:pic>
    </p:spTree>
    <p:extLst>
      <p:ext uri="{BB962C8B-B14F-4D97-AF65-F5344CB8AC3E}">
        <p14:creationId xmlns:p14="http://schemas.microsoft.com/office/powerpoint/2010/main" val="37256282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691E4-EA7E-199B-5077-EC45FEDE4881}"/>
            </a:ext>
          </a:extLst>
        </p:cNvPr>
        <p:cNvGrpSpPr/>
        <p:nvPr/>
      </p:nvGrpSpPr>
      <p:grpSpPr>
        <a:xfrm>
          <a:off x="0" y="0"/>
          <a:ext cx="0" cy="0"/>
          <a:chOff x="0" y="0"/>
          <a:chExt cx="0" cy="0"/>
        </a:xfrm>
      </p:grpSpPr>
      <p:pic>
        <p:nvPicPr>
          <p:cNvPr id="4" name="Picture 2" descr="There is no 'rule of six' – the truth about the science of queueing | UK  news | The Guardian">
            <a:extLst>
              <a:ext uri="{FF2B5EF4-FFF2-40B4-BE49-F238E27FC236}">
                <a16:creationId xmlns:a16="http://schemas.microsoft.com/office/drawing/2014/main" id="{DCCED65B-09BE-3966-C6BE-140777DD08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799" r="22985"/>
          <a:stretch/>
        </p:blipFill>
        <p:spPr bwMode="auto">
          <a:xfrm>
            <a:off x="5165387" y="800100"/>
            <a:ext cx="2256817" cy="35433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935946B-6EB3-B49C-2875-308450493B6A}"/>
              </a:ext>
            </a:extLst>
          </p:cNvPr>
          <p:cNvSpPr txBox="1"/>
          <p:nvPr/>
        </p:nvSpPr>
        <p:spPr>
          <a:xfrm>
            <a:off x="3413050" y="874652"/>
            <a:ext cx="1921551" cy="369332"/>
          </a:xfrm>
          <a:prstGeom prst="rect">
            <a:avLst/>
          </a:prstGeom>
          <a:noFill/>
        </p:spPr>
        <p:txBody>
          <a:bodyPr wrap="square" rtlCol="0">
            <a:spAutoFit/>
          </a:bodyPr>
          <a:lstStyle/>
          <a:p>
            <a:pPr algn="ctr"/>
            <a:r>
              <a:rPr lang="en-US">
                <a:latin typeface="+mj-lt"/>
              </a:rPr>
              <a:t>queue.add(  )</a:t>
            </a:r>
          </a:p>
        </p:txBody>
      </p:sp>
      <p:pic>
        <p:nvPicPr>
          <p:cNvPr id="9" name="Picture 2" descr="There is no 'rule of six' – the truth about the science of queueing | UK  news | The Guardian">
            <a:extLst>
              <a:ext uri="{FF2B5EF4-FFF2-40B4-BE49-F238E27FC236}">
                <a16:creationId xmlns:a16="http://schemas.microsoft.com/office/drawing/2014/main" id="{012238ED-F9F6-9ACD-8446-A653E3D834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104" t="18230" r="62482" b="8852"/>
          <a:stretch/>
        </p:blipFill>
        <p:spPr bwMode="auto">
          <a:xfrm>
            <a:off x="4812512" y="133714"/>
            <a:ext cx="259218" cy="1089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421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228A8-ED0F-0F21-DCFA-70321603AFA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D0F1D1C-75AD-8F34-30E8-5F044C85E16E}"/>
              </a:ext>
            </a:extLst>
          </p:cNvPr>
          <p:cNvPicPr>
            <a:picLocks noChangeAspect="1"/>
          </p:cNvPicPr>
          <p:nvPr/>
        </p:nvPicPr>
        <p:blipFill>
          <a:blip r:embed="rId2"/>
          <a:stretch>
            <a:fillRect/>
          </a:stretch>
        </p:blipFill>
        <p:spPr>
          <a:xfrm>
            <a:off x="0" y="1132737"/>
            <a:ext cx="9144000" cy="2878026"/>
          </a:xfrm>
          <a:prstGeom prst="rect">
            <a:avLst/>
          </a:prstGeom>
        </p:spPr>
      </p:pic>
      <p:sp>
        <p:nvSpPr>
          <p:cNvPr id="3" name="Rectangle 2">
            <a:extLst>
              <a:ext uri="{FF2B5EF4-FFF2-40B4-BE49-F238E27FC236}">
                <a16:creationId xmlns:a16="http://schemas.microsoft.com/office/drawing/2014/main" id="{B37911D2-A64F-76CA-0937-299FCD1EC5E2}"/>
              </a:ext>
            </a:extLst>
          </p:cNvPr>
          <p:cNvSpPr/>
          <p:nvPr/>
        </p:nvSpPr>
        <p:spPr>
          <a:xfrm>
            <a:off x="-220889" y="857386"/>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D878FB2-8278-68A2-3C87-45113189E5ED}"/>
              </a:ext>
            </a:extLst>
          </p:cNvPr>
          <p:cNvSpPr/>
          <p:nvPr/>
        </p:nvSpPr>
        <p:spPr>
          <a:xfrm>
            <a:off x="1934818" y="79513"/>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5EF79FF-E89C-A50D-59B9-B3A9C8EEB124}"/>
              </a:ext>
            </a:extLst>
          </p:cNvPr>
          <p:cNvSpPr/>
          <p:nvPr/>
        </p:nvSpPr>
        <p:spPr>
          <a:xfrm>
            <a:off x="3631978" y="3627091"/>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6395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9A6EA-231B-E39D-75D2-BBBC43374E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3097B7-7F14-1186-17FC-2151DBBA0535}"/>
              </a:ext>
            </a:extLst>
          </p:cNvPr>
          <p:cNvSpPr>
            <a:spLocks noGrp="1"/>
          </p:cNvSpPr>
          <p:nvPr>
            <p:ph type="title"/>
          </p:nvPr>
        </p:nvSpPr>
        <p:spPr/>
        <p:txBody>
          <a:bodyPr/>
          <a:lstStyle/>
          <a:p>
            <a:r>
              <a:rPr lang="en-US" sz="9600"/>
              <a:t>press CTRL+A and then press CTRL+I</a:t>
            </a:r>
          </a:p>
        </p:txBody>
      </p:sp>
    </p:spTree>
    <p:extLst>
      <p:ext uri="{BB962C8B-B14F-4D97-AF65-F5344CB8AC3E}">
        <p14:creationId xmlns:p14="http://schemas.microsoft.com/office/powerpoint/2010/main" val="83927909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048A0-3CBC-A053-AB9D-DC0CD7822A5F}"/>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67188042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30E0A-86A3-0C57-4811-A5EAB539D8D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11FC199-7A38-6034-1D2B-F72D77444983}"/>
              </a:ext>
            </a:extLst>
          </p:cNvPr>
          <p:cNvSpPr>
            <a:spLocks noGrp="1"/>
          </p:cNvSpPr>
          <p:nvPr>
            <p:ph type="title"/>
          </p:nvPr>
        </p:nvSpPr>
        <p:spPr/>
        <p:txBody>
          <a:bodyPr/>
          <a:lstStyle/>
          <a:p>
            <a:r>
              <a:rPr lang="en-US"/>
              <a:t>Cow.Java</a:t>
            </a:r>
          </a:p>
        </p:txBody>
      </p:sp>
    </p:spTree>
    <p:extLst>
      <p:ext uri="{BB962C8B-B14F-4D97-AF65-F5344CB8AC3E}">
        <p14:creationId xmlns:p14="http://schemas.microsoft.com/office/powerpoint/2010/main" val="65555158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049C5-1D2B-3A46-6166-C6C16911BB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A90E11-5FF5-F586-F90B-FFF0BC42421B}"/>
              </a:ext>
            </a:extLst>
          </p:cNvPr>
          <p:cNvSpPr>
            <a:spLocks noGrp="1"/>
          </p:cNvSpPr>
          <p:nvPr>
            <p:ph type="title"/>
          </p:nvPr>
        </p:nvSpPr>
        <p:spPr/>
        <p:txBody>
          <a:bodyPr/>
          <a:lstStyle/>
          <a:p>
            <a:r>
              <a:rPr lang="en-US"/>
              <a:t>overview</a:t>
            </a:r>
            <a:br>
              <a:rPr lang="en-US" sz="1800"/>
            </a:br>
            <a:r>
              <a:rPr lang="en-US" sz="1800"/>
              <a:t>during a </a:t>
            </a:r>
            <a:r>
              <a:rPr lang="en-US" sz="1800" b="1"/>
              <a:t>frame</a:t>
            </a:r>
            <a:r>
              <a:rPr lang="en-US" sz="1800"/>
              <a:t> (like a frame of a movie)</a:t>
            </a:r>
            <a:br>
              <a:rPr lang="en-US" sz="1800"/>
            </a:br>
            <a:r>
              <a:rPr lang="en-US" sz="1800"/>
              <a:t>we </a:t>
            </a:r>
            <a:r>
              <a:rPr lang="en-US" sz="1800" b="1"/>
              <a:t>update</a:t>
            </a:r>
            <a:r>
              <a:rPr lang="en-US" sz="1800"/>
              <a:t> and </a:t>
            </a:r>
            <a:r>
              <a:rPr lang="en-US" sz="1800" b="1"/>
              <a:t>draw</a:t>
            </a:r>
            <a:r>
              <a:rPr lang="en-US" sz="1800"/>
              <a:t> the world</a:t>
            </a:r>
            <a:endParaRPr lang="en-US"/>
          </a:p>
        </p:txBody>
      </p:sp>
    </p:spTree>
    <p:extLst>
      <p:ext uri="{BB962C8B-B14F-4D97-AF65-F5344CB8AC3E}">
        <p14:creationId xmlns:p14="http://schemas.microsoft.com/office/powerpoint/2010/main" val="347250091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B250B-7B73-AEAE-218A-35F27E1AE870}"/>
            </a:ext>
          </a:extLst>
        </p:cNvPr>
        <p:cNvGrpSpPr/>
        <p:nvPr/>
      </p:nvGrpSpPr>
      <p:grpSpPr>
        <a:xfrm>
          <a:off x="0" y="0"/>
          <a:ext cx="0" cy="0"/>
          <a:chOff x="0" y="0"/>
          <a:chExt cx="0" cy="0"/>
        </a:xfrm>
      </p:grpSpPr>
      <p:pic>
        <p:nvPicPr>
          <p:cNvPr id="1026" name="Picture 2" descr="Movie Projector with Film Reel Plays the Old Retro Video on Projection  Screen, Stock Video - Envato Elements">
            <a:extLst>
              <a:ext uri="{FF2B5EF4-FFF2-40B4-BE49-F238E27FC236}">
                <a16:creationId xmlns:a16="http://schemas.microsoft.com/office/drawing/2014/main" id="{CE4238F2-6840-143E-7B72-D7A096F46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00" y="463550"/>
            <a:ext cx="7493000" cy="4216400"/>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F2F0DCBB-C7B2-554C-D650-8B9D8D936429}"/>
              </a:ext>
            </a:extLst>
          </p:cNvPr>
          <p:cNvGrpSpPr/>
          <p:nvPr/>
        </p:nvGrpSpPr>
        <p:grpSpPr>
          <a:xfrm>
            <a:off x="3273153" y="1834362"/>
            <a:ext cx="2258967" cy="418634"/>
            <a:chOff x="3273153" y="1834362"/>
            <a:chExt cx="2258967" cy="418634"/>
          </a:xfrm>
        </p:grpSpPr>
        <p:sp>
          <p:nvSpPr>
            <p:cNvPr id="3" name="Rectangle 2">
              <a:extLst>
                <a:ext uri="{FF2B5EF4-FFF2-40B4-BE49-F238E27FC236}">
                  <a16:creationId xmlns:a16="http://schemas.microsoft.com/office/drawing/2014/main" id="{32AC6933-3B0B-78C7-4A6D-AF570BDEC066}"/>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TextBox 30">
              <a:extLst>
                <a:ext uri="{FF2B5EF4-FFF2-40B4-BE49-F238E27FC236}">
                  <a16:creationId xmlns:a16="http://schemas.microsoft.com/office/drawing/2014/main" id="{BED078D7-35E2-CCE7-7F03-EB60AB21EBC1}"/>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4" name="Group 33">
            <a:extLst>
              <a:ext uri="{FF2B5EF4-FFF2-40B4-BE49-F238E27FC236}">
                <a16:creationId xmlns:a16="http://schemas.microsoft.com/office/drawing/2014/main" id="{AB23A474-5539-4182-335E-394CCA2637E7}"/>
              </a:ext>
            </a:extLst>
          </p:cNvPr>
          <p:cNvGrpSpPr/>
          <p:nvPr/>
        </p:nvGrpSpPr>
        <p:grpSpPr>
          <a:xfrm>
            <a:off x="3434697" y="1502130"/>
            <a:ext cx="2258967" cy="418634"/>
            <a:chOff x="3273153" y="1834362"/>
            <a:chExt cx="2258967" cy="418634"/>
          </a:xfrm>
        </p:grpSpPr>
        <p:sp>
          <p:nvSpPr>
            <p:cNvPr id="35" name="Rectangle 34">
              <a:extLst>
                <a:ext uri="{FF2B5EF4-FFF2-40B4-BE49-F238E27FC236}">
                  <a16:creationId xmlns:a16="http://schemas.microsoft.com/office/drawing/2014/main" id="{C9FC45BC-7698-F437-9DB3-E01044B8911C}"/>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TextBox 35">
              <a:extLst>
                <a:ext uri="{FF2B5EF4-FFF2-40B4-BE49-F238E27FC236}">
                  <a16:creationId xmlns:a16="http://schemas.microsoft.com/office/drawing/2014/main" id="{02BD65B4-05A8-0385-B431-2A6CC022AF8A}"/>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7" name="Group 36">
            <a:extLst>
              <a:ext uri="{FF2B5EF4-FFF2-40B4-BE49-F238E27FC236}">
                <a16:creationId xmlns:a16="http://schemas.microsoft.com/office/drawing/2014/main" id="{0D620A4C-CF33-610A-F022-E800BBB632B5}"/>
              </a:ext>
            </a:extLst>
          </p:cNvPr>
          <p:cNvGrpSpPr/>
          <p:nvPr/>
        </p:nvGrpSpPr>
        <p:grpSpPr>
          <a:xfrm>
            <a:off x="3641961" y="1179042"/>
            <a:ext cx="2258967" cy="418634"/>
            <a:chOff x="3273153" y="1834362"/>
            <a:chExt cx="2258967" cy="418634"/>
          </a:xfrm>
        </p:grpSpPr>
        <p:sp>
          <p:nvSpPr>
            <p:cNvPr id="38" name="Rectangle 37">
              <a:extLst>
                <a:ext uri="{FF2B5EF4-FFF2-40B4-BE49-F238E27FC236}">
                  <a16:creationId xmlns:a16="http://schemas.microsoft.com/office/drawing/2014/main" id="{93BE7A15-9C56-26A0-5983-DFDA9F85F45E}"/>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9" name="TextBox 38">
              <a:extLst>
                <a:ext uri="{FF2B5EF4-FFF2-40B4-BE49-F238E27FC236}">
                  <a16:creationId xmlns:a16="http://schemas.microsoft.com/office/drawing/2014/main" id="{1E5D6855-6F1D-4868-65A1-EFB331F7E28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0" name="Group 39">
            <a:extLst>
              <a:ext uri="{FF2B5EF4-FFF2-40B4-BE49-F238E27FC236}">
                <a16:creationId xmlns:a16="http://schemas.microsoft.com/office/drawing/2014/main" id="{0F9A4F73-7E12-4831-B989-E68312057C9D}"/>
              </a:ext>
            </a:extLst>
          </p:cNvPr>
          <p:cNvGrpSpPr/>
          <p:nvPr/>
        </p:nvGrpSpPr>
        <p:grpSpPr>
          <a:xfrm>
            <a:off x="3849225" y="810234"/>
            <a:ext cx="2258967" cy="418634"/>
            <a:chOff x="3273153" y="1834362"/>
            <a:chExt cx="2258967" cy="418634"/>
          </a:xfrm>
        </p:grpSpPr>
        <p:sp>
          <p:nvSpPr>
            <p:cNvPr id="41" name="Rectangle 40">
              <a:extLst>
                <a:ext uri="{FF2B5EF4-FFF2-40B4-BE49-F238E27FC236}">
                  <a16:creationId xmlns:a16="http://schemas.microsoft.com/office/drawing/2014/main" id="{41DA08DD-6C1C-3350-A188-A84376119D1D}"/>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2" name="TextBox 41">
              <a:extLst>
                <a:ext uri="{FF2B5EF4-FFF2-40B4-BE49-F238E27FC236}">
                  <a16:creationId xmlns:a16="http://schemas.microsoft.com/office/drawing/2014/main" id="{556128BC-A8C7-A3C8-C8F0-881774834222}"/>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3" name="Group 42">
            <a:extLst>
              <a:ext uri="{FF2B5EF4-FFF2-40B4-BE49-F238E27FC236}">
                <a16:creationId xmlns:a16="http://schemas.microsoft.com/office/drawing/2014/main" id="{E6228006-C51D-0F12-3627-13B235B7B068}"/>
              </a:ext>
            </a:extLst>
          </p:cNvPr>
          <p:cNvGrpSpPr/>
          <p:nvPr/>
        </p:nvGrpSpPr>
        <p:grpSpPr>
          <a:xfrm>
            <a:off x="4001625" y="413994"/>
            <a:ext cx="2258967" cy="418634"/>
            <a:chOff x="3273153" y="1834362"/>
            <a:chExt cx="2258967" cy="418634"/>
          </a:xfrm>
        </p:grpSpPr>
        <p:sp>
          <p:nvSpPr>
            <p:cNvPr id="44" name="Rectangle 43">
              <a:extLst>
                <a:ext uri="{FF2B5EF4-FFF2-40B4-BE49-F238E27FC236}">
                  <a16:creationId xmlns:a16="http://schemas.microsoft.com/office/drawing/2014/main" id="{BC5CABBB-FA64-B535-6BDE-3012D1E4BCB2}"/>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5" name="TextBox 44">
              <a:extLst>
                <a:ext uri="{FF2B5EF4-FFF2-40B4-BE49-F238E27FC236}">
                  <a16:creationId xmlns:a16="http://schemas.microsoft.com/office/drawing/2014/main" id="{0F94E7D5-7723-863B-8097-7497787D9E3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6" name="Group 45">
            <a:extLst>
              <a:ext uri="{FF2B5EF4-FFF2-40B4-BE49-F238E27FC236}">
                <a16:creationId xmlns:a16="http://schemas.microsoft.com/office/drawing/2014/main" id="{0293E45D-E08F-6DF6-600B-33F68224BBF5}"/>
              </a:ext>
            </a:extLst>
          </p:cNvPr>
          <p:cNvGrpSpPr/>
          <p:nvPr/>
        </p:nvGrpSpPr>
        <p:grpSpPr>
          <a:xfrm>
            <a:off x="4154025" y="26898"/>
            <a:ext cx="2258967" cy="418634"/>
            <a:chOff x="3273153" y="1834362"/>
            <a:chExt cx="2258967" cy="418634"/>
          </a:xfrm>
        </p:grpSpPr>
        <p:sp>
          <p:nvSpPr>
            <p:cNvPr id="47" name="Rectangle 46">
              <a:extLst>
                <a:ext uri="{FF2B5EF4-FFF2-40B4-BE49-F238E27FC236}">
                  <a16:creationId xmlns:a16="http://schemas.microsoft.com/office/drawing/2014/main" id="{17E921F2-ED95-D57A-07CF-9AC90AF92510}"/>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8" name="TextBox 47">
              <a:extLst>
                <a:ext uri="{FF2B5EF4-FFF2-40B4-BE49-F238E27FC236}">
                  <a16:creationId xmlns:a16="http://schemas.microsoft.com/office/drawing/2014/main" id="{BBFED1C5-D896-B23E-6AC8-A359BC5178F3}"/>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spTree>
    <p:extLst>
      <p:ext uri="{BB962C8B-B14F-4D97-AF65-F5344CB8AC3E}">
        <p14:creationId xmlns:p14="http://schemas.microsoft.com/office/powerpoint/2010/main" val="18986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74BA9-6C59-6E9A-07C0-994F72A3B37A}"/>
              </a:ext>
            </a:extLst>
          </p:cNvPr>
          <p:cNvSpPr>
            <a:spLocks noGrp="1"/>
          </p:cNvSpPr>
          <p:nvPr>
            <p:ph type="title"/>
          </p:nvPr>
        </p:nvSpPr>
        <p:spPr/>
        <p:txBody>
          <a:bodyPr/>
          <a:lstStyle/>
          <a:p>
            <a:r>
              <a:rPr lang="en-US"/>
              <a:t>[discussion of update-draw loop]</a:t>
            </a:r>
          </a:p>
        </p:txBody>
      </p:sp>
    </p:spTree>
    <p:extLst>
      <p:ext uri="{BB962C8B-B14F-4D97-AF65-F5344CB8AC3E}">
        <p14:creationId xmlns:p14="http://schemas.microsoft.com/office/powerpoint/2010/main" val="247568719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74878-9004-F317-1518-14FFE8A44EB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9EF6F54-EEA8-CF50-3925-B9BCAE0AEDDC}"/>
              </a:ext>
            </a:extLst>
          </p:cNvPr>
          <p:cNvSpPr>
            <a:spLocks noGrp="1"/>
          </p:cNvSpPr>
          <p:nvPr>
            <p:ph type="title"/>
          </p:nvPr>
        </p:nvSpPr>
        <p:spPr/>
        <p:txBody>
          <a:bodyPr/>
          <a:lstStyle/>
          <a:p>
            <a:r>
              <a:rPr lang="en-US"/>
              <a:t>your best friend</a:t>
            </a:r>
          </a:p>
        </p:txBody>
      </p:sp>
    </p:spTree>
    <p:extLst>
      <p:ext uri="{BB962C8B-B14F-4D97-AF65-F5344CB8AC3E}">
        <p14:creationId xmlns:p14="http://schemas.microsoft.com/office/powerpoint/2010/main" val="56740500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CDB3D-3067-0D30-1B8F-78E0481BB436}"/>
            </a:ext>
          </a:extLst>
        </p:cNvPr>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27B1F232-3CCE-7388-10C3-667851F31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4E6A7F-3FA4-32C5-8890-1F7C181EDD06}"/>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166063607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5CE41-EDCA-D6C8-54BB-7F8AF07E10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0AE67F2-F622-FA92-9A71-9AED16CE1BB0}"/>
              </a:ext>
            </a:extLst>
          </p:cNvPr>
          <p:cNvSpPr>
            <a:spLocks noGrp="1"/>
          </p:cNvSpPr>
          <p:nvPr>
            <p:ph type="title"/>
          </p:nvPr>
        </p:nvSpPr>
        <p:spPr/>
        <p:txBody>
          <a:bodyPr/>
          <a:lstStyle/>
          <a:p>
            <a:r>
              <a:rPr lang="en-US"/>
              <a:t>[examples]</a:t>
            </a:r>
          </a:p>
        </p:txBody>
      </p:sp>
    </p:spTree>
    <p:extLst>
      <p:ext uri="{BB962C8B-B14F-4D97-AF65-F5344CB8AC3E}">
        <p14:creationId xmlns:p14="http://schemas.microsoft.com/office/powerpoint/2010/main" val="4592185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FB1B6-393E-13CB-DCC8-C4F43E3C615C}"/>
            </a:ext>
          </a:extLst>
        </p:cNvPr>
        <p:cNvGrpSpPr/>
        <p:nvPr/>
      </p:nvGrpSpPr>
      <p:grpSpPr>
        <a:xfrm>
          <a:off x="0" y="0"/>
          <a:ext cx="0" cy="0"/>
          <a:chOff x="0" y="0"/>
          <a:chExt cx="0" cy="0"/>
        </a:xfrm>
      </p:grpSpPr>
      <p:pic>
        <p:nvPicPr>
          <p:cNvPr id="4" name="Picture 2" descr="There is no 'rule of six' – the truth about the science of queueing | UK  news | The Guardian">
            <a:extLst>
              <a:ext uri="{FF2B5EF4-FFF2-40B4-BE49-F238E27FC236}">
                <a16:creationId xmlns:a16="http://schemas.microsoft.com/office/drawing/2014/main" id="{326CB9D7-3EF8-DA0A-D000-A4FEAC62FB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104" r="22984"/>
          <a:stretch/>
        </p:blipFill>
        <p:spPr bwMode="auto">
          <a:xfrm>
            <a:off x="4474723" y="800100"/>
            <a:ext cx="2947481" cy="35433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B699599-E1CA-00BA-59D2-FF57CB8FED6D}"/>
              </a:ext>
            </a:extLst>
          </p:cNvPr>
          <p:cNvSpPr txBox="1"/>
          <p:nvPr/>
        </p:nvSpPr>
        <p:spPr>
          <a:xfrm>
            <a:off x="6224068" y="999295"/>
            <a:ext cx="1994295" cy="369332"/>
          </a:xfrm>
          <a:prstGeom prst="rect">
            <a:avLst/>
          </a:prstGeom>
          <a:noFill/>
        </p:spPr>
        <p:txBody>
          <a:bodyPr wrap="square" rtlCol="0">
            <a:spAutoFit/>
          </a:bodyPr>
          <a:lstStyle/>
          <a:p>
            <a:pPr algn="ctr"/>
            <a:r>
              <a:rPr lang="en-US">
                <a:latin typeface="Consolas" panose="020B0609020204030204" pitchFamily="49" charset="0"/>
                <a:cs typeface="Consolas" panose="020B0609020204030204" pitchFamily="49" charset="0"/>
              </a:rPr>
              <a:t>queue.remove()</a:t>
            </a:r>
          </a:p>
        </p:txBody>
      </p:sp>
    </p:spTree>
    <p:extLst>
      <p:ext uri="{BB962C8B-B14F-4D97-AF65-F5344CB8AC3E}">
        <p14:creationId xmlns:p14="http://schemas.microsoft.com/office/powerpoint/2010/main" val="385305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53B4DC-B4E2-335A-E689-68AA0AAE787D}"/>
              </a:ext>
            </a:extLst>
          </p:cNvPr>
          <p:cNvSpPr>
            <a:spLocks noGrp="1"/>
          </p:cNvSpPr>
          <p:nvPr>
            <p:ph type="title"/>
          </p:nvPr>
        </p:nvSpPr>
        <p:spPr/>
        <p:txBody>
          <a:bodyPr/>
          <a:lstStyle/>
          <a:p>
            <a:r>
              <a:rPr lang="en-US"/>
              <a:t>Cow.java examples</a:t>
            </a:r>
          </a:p>
        </p:txBody>
      </p:sp>
      <p:sp>
        <p:nvSpPr>
          <p:cNvPr id="4" name="Content Placeholder 3">
            <a:extLst>
              <a:ext uri="{FF2B5EF4-FFF2-40B4-BE49-F238E27FC236}">
                <a16:creationId xmlns:a16="http://schemas.microsoft.com/office/drawing/2014/main" id="{134CAEF5-18F4-BD60-0F29-4382FFD4E060}"/>
              </a:ext>
            </a:extLst>
          </p:cNvPr>
          <p:cNvSpPr>
            <a:spLocks noGrp="1"/>
          </p:cNvSpPr>
          <p:nvPr>
            <p:ph sz="quarter" idx="10"/>
          </p:nvPr>
        </p:nvSpPr>
        <p:spPr/>
        <p:txBody>
          <a:bodyPr/>
          <a:lstStyle/>
          <a:p>
            <a:r>
              <a:rPr lang="en-US"/>
              <a:t>rainbow circle example</a:t>
            </a:r>
          </a:p>
          <a:p>
            <a:r>
              <a:rPr lang="en-US"/>
              <a:t>grid</a:t>
            </a:r>
          </a:p>
          <a:p>
            <a:r>
              <a:rPr lang="en-US"/>
              <a:t>checkerboard</a:t>
            </a:r>
          </a:p>
          <a:p>
            <a:r>
              <a:rPr lang="en-US"/>
              <a:t>paint</a:t>
            </a:r>
          </a:p>
        </p:txBody>
      </p:sp>
    </p:spTree>
    <p:extLst>
      <p:ext uri="{BB962C8B-B14F-4D97-AF65-F5344CB8AC3E}">
        <p14:creationId xmlns:p14="http://schemas.microsoft.com/office/powerpoint/2010/main" val="27344541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8878EE0-6FC0-968E-0C31-4212557C2D0F}"/>
              </a:ext>
            </a:extLst>
          </p:cNvPr>
          <p:cNvSpPr txBox="1"/>
          <p:nvPr/>
        </p:nvSpPr>
        <p:spPr>
          <a:xfrm>
            <a:off x="4572000" y="1373237"/>
            <a:ext cx="5149512" cy="3770263"/>
          </a:xfrm>
          <a:prstGeom prst="rect">
            <a:avLst/>
          </a:prstGeom>
          <a:noFill/>
        </p:spPr>
        <p:txBody>
          <a:bodyPr wrap="square">
            <a:spAutoFit/>
          </a:bodyPr>
          <a:lstStyle/>
          <a:p>
            <a:pPr algn="r"/>
            <a:r>
              <a:rPr kumimoji="0" lang="en-US" sz="239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000"/>
          </a:p>
        </p:txBody>
      </p:sp>
      <p:sp>
        <p:nvSpPr>
          <p:cNvPr id="8" name="Title 7">
            <a:extLst>
              <a:ext uri="{FF2B5EF4-FFF2-40B4-BE49-F238E27FC236}">
                <a16:creationId xmlns:a16="http://schemas.microsoft.com/office/drawing/2014/main" id="{F3A8D9A8-BE50-4FCF-9531-F4CF472C631B}"/>
              </a:ext>
            </a:extLst>
          </p:cNvPr>
          <p:cNvSpPr>
            <a:spLocks noGrp="1"/>
          </p:cNvSpPr>
          <p:nvPr>
            <p:ph type="title"/>
          </p:nvPr>
        </p:nvSpPr>
        <p:spPr>
          <a:xfrm>
            <a:off x="457200" y="254916"/>
            <a:ext cx="8229600" cy="1893924"/>
          </a:xfrm>
        </p:spPr>
        <p:txBody>
          <a:bodyPr/>
          <a:lstStyle/>
          <a:p>
            <a:r>
              <a:rPr lang="en-US"/>
              <a:t>Week00</a:t>
            </a:r>
          </a:p>
        </p:txBody>
      </p:sp>
      <p:sp>
        <p:nvSpPr>
          <p:cNvPr id="6" name="Content Placeholder 5">
            <a:extLst>
              <a:ext uri="{FF2B5EF4-FFF2-40B4-BE49-F238E27FC236}">
                <a16:creationId xmlns:a16="http://schemas.microsoft.com/office/drawing/2014/main" id="{96C8F6FE-D441-0B89-106A-52C04F1285E6}"/>
              </a:ext>
            </a:extLst>
          </p:cNvPr>
          <p:cNvSpPr>
            <a:spLocks noGrp="1"/>
          </p:cNvSpPr>
          <p:nvPr>
            <p:ph sz="quarter" idx="10"/>
          </p:nvPr>
        </p:nvSpPr>
        <p:spPr>
          <a:xfrm>
            <a:off x="457200" y="1993732"/>
            <a:ext cx="8229600" cy="2894013"/>
          </a:xfrm>
        </p:spPr>
        <p:txBody>
          <a:bodyPr>
            <a:noAutofit/>
          </a:bodyPr>
          <a:lstStyle/>
          <a:p>
            <a:r>
              <a:rPr lang="en-US" sz="1800"/>
              <a:t>introduce class</a:t>
            </a:r>
          </a:p>
          <a:p>
            <a:r>
              <a:rPr lang="en-US" sz="1800"/>
              <a:t>introduce self</a:t>
            </a:r>
          </a:p>
          <a:p>
            <a:r>
              <a:rPr lang="en-US" sz="1800"/>
              <a:t>take roll</a:t>
            </a:r>
          </a:p>
          <a:p>
            <a:r>
              <a:rPr lang="en-US" sz="1800"/>
              <a:t>syllabus</a:t>
            </a:r>
          </a:p>
          <a:p>
            <a:r>
              <a:rPr lang="en-US" sz="1800"/>
              <a:t>type</a:t>
            </a:r>
          </a:p>
          <a:p>
            <a:r>
              <a:rPr lang="en-US" sz="1800"/>
              <a:t>whitespace</a:t>
            </a:r>
          </a:p>
          <a:p>
            <a:r>
              <a:rPr lang="en-US" sz="1800"/>
              <a:t>scope</a:t>
            </a:r>
          </a:p>
          <a:p>
            <a:r>
              <a:rPr lang="en-US" sz="1800"/>
              <a:t>success tips</a:t>
            </a:r>
          </a:p>
          <a:p>
            <a:r>
              <a:rPr lang="en-US" sz="1800"/>
              <a:t>fix Eclipse installs</a:t>
            </a:r>
          </a:p>
        </p:txBody>
      </p:sp>
      <p:sp>
        <p:nvSpPr>
          <p:cNvPr id="17" name="TextBox 16">
            <a:extLst>
              <a:ext uri="{FF2B5EF4-FFF2-40B4-BE49-F238E27FC236}">
                <a16:creationId xmlns:a16="http://schemas.microsoft.com/office/drawing/2014/main" id="{A7655ACB-3C3B-95CE-8F5B-524A3948505C}"/>
              </a:ext>
            </a:extLst>
          </p:cNvPr>
          <p:cNvSpPr txBox="1"/>
          <p:nvPr/>
        </p:nvSpPr>
        <p:spPr>
          <a:xfrm>
            <a:off x="3889093" y="2149475"/>
            <a:ext cx="2395960" cy="923330"/>
          </a:xfrm>
          <a:prstGeom prst="rect">
            <a:avLst/>
          </a:prstGeom>
          <a:noFill/>
        </p:spPr>
        <p:txBody>
          <a:bodyPr wrap="square" rtlCol="0">
            <a:spAutoFit/>
          </a:bodyPr>
          <a:lstStyle/>
          <a:p>
            <a:pPr algn="ctr"/>
            <a:r>
              <a:rPr lang="en-US" b="1"/>
              <a:t>NOTE: </a:t>
            </a:r>
            <a:r>
              <a:rPr lang="en-US"/>
              <a:t>lecture is recorded and posted ~noon same day</a:t>
            </a:r>
          </a:p>
        </p:txBody>
      </p:sp>
      <p:sp>
        <p:nvSpPr>
          <p:cNvPr id="4" name="TextBox 3">
            <a:extLst>
              <a:ext uri="{FF2B5EF4-FFF2-40B4-BE49-F238E27FC236}">
                <a16:creationId xmlns:a16="http://schemas.microsoft.com/office/drawing/2014/main" id="{31E1DEFD-D267-C30A-1BB1-D3D4456426FB}"/>
              </a:ext>
            </a:extLst>
          </p:cNvPr>
          <p:cNvSpPr txBox="1"/>
          <p:nvPr/>
        </p:nvSpPr>
        <p:spPr>
          <a:xfrm>
            <a:off x="3445329" y="3148992"/>
            <a:ext cx="2714539" cy="646331"/>
          </a:xfrm>
          <a:prstGeom prst="rect">
            <a:avLst/>
          </a:prstGeom>
          <a:noFill/>
        </p:spPr>
        <p:txBody>
          <a:bodyPr wrap="square" rtlCol="0">
            <a:spAutoFit/>
          </a:bodyPr>
          <a:lstStyle/>
          <a:p>
            <a:pPr algn="ctr"/>
            <a:r>
              <a:rPr lang="en-US" b="1"/>
              <a:t>NOTE: </a:t>
            </a:r>
            <a:r>
              <a:rPr lang="en-US" sz="1800"/>
              <a:t>Homework00 is due on Monday</a:t>
            </a:r>
            <a:endParaRPr lang="en-US"/>
          </a:p>
        </p:txBody>
      </p:sp>
      <p:sp>
        <p:nvSpPr>
          <p:cNvPr id="7" name="TextBox 6">
            <a:extLst>
              <a:ext uri="{FF2B5EF4-FFF2-40B4-BE49-F238E27FC236}">
                <a16:creationId xmlns:a16="http://schemas.microsoft.com/office/drawing/2014/main" id="{2E4A286D-3E35-AC15-E309-D448B3AD227B}"/>
              </a:ext>
            </a:extLst>
          </p:cNvPr>
          <p:cNvSpPr txBox="1"/>
          <p:nvPr/>
        </p:nvSpPr>
        <p:spPr>
          <a:xfrm>
            <a:off x="3884753" y="3867960"/>
            <a:ext cx="2400300" cy="646331"/>
          </a:xfrm>
          <a:prstGeom prst="rect">
            <a:avLst/>
          </a:prstGeom>
          <a:noFill/>
        </p:spPr>
        <p:txBody>
          <a:bodyPr wrap="square">
            <a:spAutoFit/>
          </a:bodyPr>
          <a:lstStyle/>
          <a:p>
            <a:pPr algn="ctr"/>
            <a:r>
              <a:rPr lang="en-US" sz="1800" b="1"/>
              <a:t>NOTE: </a:t>
            </a:r>
            <a:r>
              <a:rPr lang="en-US" sz="1800"/>
              <a:t>Help Hours start on Monday</a:t>
            </a:r>
            <a:endParaRPr lang="en-US"/>
          </a:p>
        </p:txBody>
      </p:sp>
      <p:sp>
        <p:nvSpPr>
          <p:cNvPr id="9" name="TextBox 8">
            <a:extLst>
              <a:ext uri="{FF2B5EF4-FFF2-40B4-BE49-F238E27FC236}">
                <a16:creationId xmlns:a16="http://schemas.microsoft.com/office/drawing/2014/main" id="{2AB0475D-BD30-2CCF-FA8B-36995D3861A6}"/>
              </a:ext>
            </a:extLst>
          </p:cNvPr>
          <p:cNvSpPr txBox="1"/>
          <p:nvPr/>
        </p:nvSpPr>
        <p:spPr>
          <a:xfrm>
            <a:off x="7116019" y="1069767"/>
            <a:ext cx="2027981" cy="923330"/>
          </a:xfrm>
          <a:prstGeom prst="rect">
            <a:avLst/>
          </a:prstGeom>
          <a:noFill/>
        </p:spPr>
        <p:txBody>
          <a:bodyPr wrap="square">
            <a:spAutoFit/>
          </a:bodyPr>
          <a:lstStyle/>
          <a:p>
            <a:pPr algn="ctr"/>
            <a:r>
              <a:rPr lang="en-US" sz="1800" b="1">
                <a:solidFill>
                  <a:srgbClr val="F80B8D"/>
                </a:solidFill>
              </a:rPr>
              <a:t>Hans </a:t>
            </a:r>
            <a:r>
              <a:rPr lang="en-US" b="1">
                <a:solidFill>
                  <a:srgbClr val="F80B8D"/>
                </a:solidFill>
              </a:rPr>
              <a:t>t</a:t>
            </a:r>
            <a:r>
              <a:rPr lang="en-US" sz="1800" b="1">
                <a:solidFill>
                  <a:srgbClr val="F80B8D"/>
                </a:solidFill>
              </a:rPr>
              <a:t>he </a:t>
            </a:r>
            <a:r>
              <a:rPr lang="en-US" b="1">
                <a:solidFill>
                  <a:srgbClr val="F80B8D"/>
                </a:solidFill>
              </a:rPr>
              <a:t>Announcement</a:t>
            </a:r>
            <a:r>
              <a:rPr lang="en-US" sz="1800" b="1">
                <a:solidFill>
                  <a:srgbClr val="F80B8D"/>
                </a:solidFill>
              </a:rPr>
              <a:t> Parrot</a:t>
            </a:r>
            <a:endParaRPr lang="en-US">
              <a:solidFill>
                <a:srgbClr val="F80B8D"/>
              </a:solidFill>
            </a:endParaRPr>
          </a:p>
        </p:txBody>
      </p:sp>
    </p:spTree>
    <p:extLst>
      <p:ext uri="{BB962C8B-B14F-4D97-AF65-F5344CB8AC3E}">
        <p14:creationId xmlns:p14="http://schemas.microsoft.com/office/powerpoint/2010/main" val="223797411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287D4-E3A1-C89C-1510-7BE1AF394DA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1DAA402-CA79-0C3A-4C6C-D78068C48886}"/>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80261268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BDCE5-D634-6DB8-DD71-23AF391FB35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4680B5D-5B45-A4A5-36F5-5C5EEF72F452}"/>
              </a:ext>
            </a:extLst>
          </p:cNvPr>
          <p:cNvSpPr>
            <a:spLocks noGrp="1"/>
          </p:cNvSpPr>
          <p:nvPr>
            <p:ph type="title"/>
          </p:nvPr>
        </p:nvSpPr>
        <p:spPr/>
        <p:txBody>
          <a:bodyPr/>
          <a:lstStyle/>
          <a:p>
            <a:r>
              <a:rPr lang="en-US"/>
              <a:t>introduce class</a:t>
            </a:r>
          </a:p>
        </p:txBody>
      </p:sp>
    </p:spTree>
    <p:extLst>
      <p:ext uri="{BB962C8B-B14F-4D97-AF65-F5344CB8AC3E}">
        <p14:creationId xmlns:p14="http://schemas.microsoft.com/office/powerpoint/2010/main" val="158286650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9916FD-09DB-920B-EF31-34ABF7097ECD}"/>
              </a:ext>
            </a:extLst>
          </p:cNvPr>
          <p:cNvSpPr>
            <a:spLocks noGrp="1"/>
          </p:cNvSpPr>
          <p:nvPr>
            <p:ph type="title"/>
          </p:nvPr>
        </p:nvSpPr>
        <p:spPr/>
        <p:txBody>
          <a:bodyPr/>
          <a:lstStyle/>
          <a:p>
            <a:r>
              <a:rPr lang="en-US"/>
              <a:t>what is CS 136?</a:t>
            </a:r>
          </a:p>
        </p:txBody>
      </p:sp>
      <p:sp>
        <p:nvSpPr>
          <p:cNvPr id="4" name="Content Placeholder 3">
            <a:extLst>
              <a:ext uri="{FF2B5EF4-FFF2-40B4-BE49-F238E27FC236}">
                <a16:creationId xmlns:a16="http://schemas.microsoft.com/office/drawing/2014/main" id="{1F8DA952-E12C-2585-A7E6-77C8B8E03C86}"/>
              </a:ext>
            </a:extLst>
          </p:cNvPr>
          <p:cNvSpPr>
            <a:spLocks noGrp="1"/>
          </p:cNvSpPr>
          <p:nvPr>
            <p:ph sz="quarter" idx="10"/>
          </p:nvPr>
        </p:nvSpPr>
        <p:spPr/>
        <p:txBody>
          <a:bodyPr/>
          <a:lstStyle/>
          <a:p>
            <a:r>
              <a:rPr lang="en-US"/>
              <a:t>a computer science major requirement 🎉</a:t>
            </a:r>
          </a:p>
          <a:p>
            <a:r>
              <a:rPr lang="en-US"/>
              <a:t>a bridge between coding and theory</a:t>
            </a:r>
          </a:p>
          <a:p>
            <a:r>
              <a:rPr lang="en-US"/>
              <a:t>about how you store data (</a:t>
            </a:r>
            <a:r>
              <a:rPr lang="en-US" b="1"/>
              <a:t>HINT: </a:t>
            </a:r>
            <a:r>
              <a:rPr lang="en-US"/>
              <a:t>in an array)</a:t>
            </a:r>
          </a:p>
          <a:p>
            <a:r>
              <a:rPr lang="en-US"/>
              <a:t>harder problems</a:t>
            </a:r>
          </a:p>
          <a:p>
            <a:r>
              <a:rPr lang="en-US"/>
              <a:t>bigger problems</a:t>
            </a:r>
          </a:p>
          <a:p>
            <a:r>
              <a:rPr lang="en-US"/>
              <a:t>good prep for coding interviews 💸</a:t>
            </a:r>
          </a:p>
          <a:p>
            <a:r>
              <a:rPr lang="en-US"/>
              <a:t>going beyond "it works" to different measures of "good"</a:t>
            </a:r>
          </a:p>
          <a:p>
            <a:pPr lvl="1"/>
            <a:r>
              <a:rPr lang="en-US"/>
              <a:t>speed 🦔</a:t>
            </a:r>
          </a:p>
          <a:p>
            <a:pPr lvl="1"/>
            <a:r>
              <a:rPr lang="en-US"/>
              <a:t>space 🐘</a:t>
            </a:r>
          </a:p>
          <a:p>
            <a:pPr lvl="1"/>
            <a:r>
              <a:rPr lang="en-US"/>
              <a:t>elegance? ✨</a:t>
            </a:r>
          </a:p>
          <a:p>
            <a:endParaRPr lang="en-US"/>
          </a:p>
        </p:txBody>
      </p:sp>
    </p:spTree>
    <p:extLst>
      <p:ext uri="{BB962C8B-B14F-4D97-AF65-F5344CB8AC3E}">
        <p14:creationId xmlns:p14="http://schemas.microsoft.com/office/powerpoint/2010/main" val="125921491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96D69F-FCEC-DA03-5258-9FBC4939356F}"/>
              </a:ext>
            </a:extLst>
          </p:cNvPr>
          <p:cNvSpPr>
            <a:spLocks noGrp="1"/>
          </p:cNvSpPr>
          <p:nvPr>
            <p:ph type="title"/>
          </p:nvPr>
        </p:nvSpPr>
        <p:spPr/>
        <p:txBody>
          <a:bodyPr/>
          <a:lstStyle/>
          <a:p>
            <a:r>
              <a:rPr lang="en-US"/>
              <a:t>introduce self</a:t>
            </a:r>
          </a:p>
        </p:txBody>
      </p:sp>
    </p:spTree>
    <p:extLst>
      <p:ext uri="{BB962C8B-B14F-4D97-AF65-F5344CB8AC3E}">
        <p14:creationId xmlns:p14="http://schemas.microsoft.com/office/powerpoint/2010/main" val="461836379"/>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20E3C1-4139-8B57-59D0-8106F9688CDF}"/>
              </a:ext>
            </a:extLst>
          </p:cNvPr>
          <p:cNvSpPr>
            <a:spLocks noGrp="1"/>
          </p:cNvSpPr>
          <p:nvPr>
            <p:ph type="title"/>
          </p:nvPr>
        </p:nvSpPr>
        <p:spPr/>
        <p:txBody>
          <a:bodyPr/>
          <a:lstStyle/>
          <a:p>
            <a:r>
              <a:rPr lang="en-US"/>
              <a:t>[other slide deck]</a:t>
            </a:r>
          </a:p>
        </p:txBody>
      </p:sp>
    </p:spTree>
    <p:extLst>
      <p:ext uri="{BB962C8B-B14F-4D97-AF65-F5344CB8AC3E}">
        <p14:creationId xmlns:p14="http://schemas.microsoft.com/office/powerpoint/2010/main" val="516032969"/>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63C1B-855F-8FA9-4BCF-2E6328E8E7B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D3B9081-E32A-A62D-668C-F76FD1284C7A}"/>
              </a:ext>
            </a:extLst>
          </p:cNvPr>
          <p:cNvSpPr>
            <a:spLocks noGrp="1"/>
          </p:cNvSpPr>
          <p:nvPr>
            <p:ph type="title"/>
          </p:nvPr>
        </p:nvSpPr>
        <p:spPr/>
        <p:txBody>
          <a:bodyPr/>
          <a:lstStyle/>
          <a:p>
            <a:r>
              <a:rPr lang="en-US"/>
              <a:t>take roll</a:t>
            </a:r>
          </a:p>
        </p:txBody>
      </p:sp>
    </p:spTree>
    <p:extLst>
      <p:ext uri="{BB962C8B-B14F-4D97-AF65-F5344CB8AC3E}">
        <p14:creationId xmlns:p14="http://schemas.microsoft.com/office/powerpoint/2010/main" val="1115793243"/>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C9688C-1437-911A-D05F-3D78EF05D5E9}"/>
              </a:ext>
            </a:extLst>
          </p:cNvPr>
          <p:cNvSpPr>
            <a:spLocks noGrp="1"/>
          </p:cNvSpPr>
          <p:nvPr>
            <p:ph type="title"/>
          </p:nvPr>
        </p:nvSpPr>
        <p:spPr/>
        <p:txBody>
          <a:bodyPr/>
          <a:lstStyle/>
          <a:p>
            <a:r>
              <a:rPr lang="en-US"/>
              <a:t>take roll</a:t>
            </a:r>
          </a:p>
        </p:txBody>
      </p:sp>
      <p:sp>
        <p:nvSpPr>
          <p:cNvPr id="5" name="Content Placeholder 4">
            <a:extLst>
              <a:ext uri="{FF2B5EF4-FFF2-40B4-BE49-F238E27FC236}">
                <a16:creationId xmlns:a16="http://schemas.microsoft.com/office/drawing/2014/main" id="{6E47DF52-D178-41F2-034E-91F79F374347}"/>
              </a:ext>
            </a:extLst>
          </p:cNvPr>
          <p:cNvSpPr>
            <a:spLocks noGrp="1"/>
          </p:cNvSpPr>
          <p:nvPr>
            <p:ph sz="quarter" idx="10"/>
          </p:nvPr>
        </p:nvSpPr>
        <p:spPr/>
        <p:txBody>
          <a:bodyPr/>
          <a:lstStyle/>
          <a:p>
            <a:r>
              <a:rPr lang="en-US"/>
              <a:t>this is the only time i will ever take roll</a:t>
            </a:r>
          </a:p>
          <a:p>
            <a:pPr lvl="1"/>
            <a:r>
              <a:rPr lang="en-US"/>
              <a:t>this is also the only time i will wear a coat 😢</a:t>
            </a:r>
          </a:p>
          <a:p>
            <a:r>
              <a:rPr lang="en-US"/>
              <a:t>please correct me if i mispronounce your name</a:t>
            </a:r>
          </a:p>
          <a:p>
            <a:r>
              <a:rPr lang="en-US"/>
              <a:t>if you are not yet enrolled, please fill out the other sheet now</a:t>
            </a:r>
          </a:p>
        </p:txBody>
      </p:sp>
    </p:spTree>
    <p:extLst>
      <p:ext uri="{BB962C8B-B14F-4D97-AF65-F5344CB8AC3E}">
        <p14:creationId xmlns:p14="http://schemas.microsoft.com/office/powerpoint/2010/main" val="399862963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76B85-5CD5-ADD6-FE75-86F75E6EB68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C1D9D0C-3D07-DBC2-C98E-A2B1FF902042}"/>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36368476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E32F3-1B81-9D1B-D016-5320E32AC08A}"/>
            </a:ext>
          </a:extLst>
        </p:cNvPr>
        <p:cNvGrpSpPr/>
        <p:nvPr/>
      </p:nvGrpSpPr>
      <p:grpSpPr>
        <a:xfrm>
          <a:off x="0" y="0"/>
          <a:ext cx="0" cy="0"/>
          <a:chOff x="0" y="0"/>
          <a:chExt cx="0" cy="0"/>
        </a:xfrm>
      </p:grpSpPr>
      <p:pic>
        <p:nvPicPr>
          <p:cNvPr id="5" name="Picture 2" descr="There is no 'rule of six' – the truth about the science of queueing | UK  news | The Guardian">
            <a:extLst>
              <a:ext uri="{FF2B5EF4-FFF2-40B4-BE49-F238E27FC236}">
                <a16:creationId xmlns:a16="http://schemas.microsoft.com/office/drawing/2014/main" id="{FBE3F115-D040-3574-E690-7156597626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104" r="32209"/>
          <a:stretch/>
        </p:blipFill>
        <p:spPr bwMode="auto">
          <a:xfrm>
            <a:off x="5048656" y="800100"/>
            <a:ext cx="2402732" cy="35433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118DEF5-DC2D-7582-DBAC-387E411D83EF}"/>
              </a:ext>
            </a:extLst>
          </p:cNvPr>
          <p:cNvSpPr txBox="1"/>
          <p:nvPr/>
        </p:nvSpPr>
        <p:spPr>
          <a:xfrm>
            <a:off x="6224068" y="999295"/>
            <a:ext cx="1994295" cy="369332"/>
          </a:xfrm>
          <a:prstGeom prst="rect">
            <a:avLst/>
          </a:prstGeom>
          <a:noFill/>
        </p:spPr>
        <p:txBody>
          <a:bodyPr wrap="square" rtlCol="0">
            <a:spAutoFit/>
          </a:bodyPr>
          <a:lstStyle/>
          <a:p>
            <a:pPr algn="ctr"/>
            <a:r>
              <a:rPr lang="en-US">
                <a:latin typeface="Consolas" panose="020B0609020204030204" pitchFamily="49" charset="0"/>
                <a:cs typeface="Consolas" panose="020B0609020204030204" pitchFamily="49" charset="0"/>
              </a:rPr>
              <a:t>queue.remove()</a:t>
            </a:r>
          </a:p>
        </p:txBody>
      </p:sp>
    </p:spTree>
    <p:extLst>
      <p:ext uri="{BB962C8B-B14F-4D97-AF65-F5344CB8AC3E}">
        <p14:creationId xmlns:p14="http://schemas.microsoft.com/office/powerpoint/2010/main" val="205877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E1F11-A6DF-3E71-64F4-3EDA1C0CFBC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319E3A6-44C3-1FC3-DE31-3FC3CA4FF0C9}"/>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1092803408"/>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0CA35-6D74-B1C4-60EE-A2E91020159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4056770-F88A-CF9F-F2BE-2D5740DEA412}"/>
              </a:ext>
            </a:extLst>
          </p:cNvPr>
          <p:cNvSpPr>
            <a:spLocks noGrp="1"/>
          </p:cNvSpPr>
          <p:nvPr>
            <p:ph type="title"/>
          </p:nvPr>
        </p:nvSpPr>
        <p:spPr/>
        <p:txBody>
          <a:bodyPr/>
          <a:lstStyle/>
          <a:p>
            <a:r>
              <a:rPr lang="en-US"/>
              <a:t>sylla</a:t>
            </a:r>
            <a:r>
              <a:rPr lang="en-US">
                <a:solidFill>
                  <a:srgbClr val="7121FF"/>
                </a:solidFill>
              </a:rPr>
              <a:t>bus</a:t>
            </a:r>
          </a:p>
        </p:txBody>
      </p:sp>
      <p:sp>
        <p:nvSpPr>
          <p:cNvPr id="6" name="TextBox 5">
            <a:extLst>
              <a:ext uri="{FF2B5EF4-FFF2-40B4-BE49-F238E27FC236}">
                <a16:creationId xmlns:a16="http://schemas.microsoft.com/office/drawing/2014/main" id="{24E3EF15-8204-A9D6-241D-FC500A7D5F96}"/>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1148427098"/>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53589-00E5-529C-AF56-8B00741838B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DEEAFC-2C67-AD3A-9C02-177283699FB3}"/>
              </a:ext>
            </a:extLst>
          </p:cNvPr>
          <p:cNvSpPr>
            <a:spLocks noGrp="1"/>
          </p:cNvSpPr>
          <p:nvPr>
            <p:ph type="title"/>
          </p:nvPr>
        </p:nvSpPr>
        <p:spPr/>
        <p:txBody>
          <a:bodyPr/>
          <a:lstStyle/>
          <a:p>
            <a:r>
              <a:rPr lang="en-US">
                <a:solidFill>
                  <a:srgbClr val="7121FF"/>
                </a:solidFill>
              </a:rPr>
              <a:t>syll</a:t>
            </a:r>
            <a:r>
              <a:rPr lang="en-US"/>
              <a:t>a</a:t>
            </a:r>
            <a:r>
              <a:rPr lang="en-US">
                <a:solidFill>
                  <a:srgbClr val="7121FF"/>
                </a:solidFill>
              </a:rPr>
              <a:t>bus</a:t>
            </a:r>
          </a:p>
        </p:txBody>
      </p:sp>
      <p:sp>
        <p:nvSpPr>
          <p:cNvPr id="6" name="TextBox 5">
            <a:extLst>
              <a:ext uri="{FF2B5EF4-FFF2-40B4-BE49-F238E27FC236}">
                <a16:creationId xmlns:a16="http://schemas.microsoft.com/office/drawing/2014/main" id="{489786DC-BF5A-D3A0-DC1C-CD3B3C3C110F}"/>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2" name="TextBox 1">
            <a:extLst>
              <a:ext uri="{FF2B5EF4-FFF2-40B4-BE49-F238E27FC236}">
                <a16:creationId xmlns:a16="http://schemas.microsoft.com/office/drawing/2014/main" id="{61573AF6-6FFF-F86B-7CC5-08AB2CE8F4B9}"/>
              </a:ext>
            </a:extLst>
          </p:cNvPr>
          <p:cNvSpPr txBox="1"/>
          <p:nvPr/>
        </p:nvSpPr>
        <p:spPr>
          <a:xfrm>
            <a:off x="3246700" y="214312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3" name="Rectangle 2">
            <a:extLst>
              <a:ext uri="{FF2B5EF4-FFF2-40B4-BE49-F238E27FC236}">
                <a16:creationId xmlns:a16="http://schemas.microsoft.com/office/drawing/2014/main" id="{FE709BBB-82ED-17E1-9D5B-4FA9E971BD81}"/>
              </a:ext>
            </a:extLst>
          </p:cNvPr>
          <p:cNvSpPr/>
          <p:nvPr/>
        </p:nvSpPr>
        <p:spPr>
          <a:xfrm>
            <a:off x="3426106" y="2882097"/>
            <a:ext cx="752355" cy="219083"/>
          </a:xfrm>
          <a:prstGeom prst="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600ABFFA-0E22-486A-0A7E-2721AD98A119}"/>
              </a:ext>
            </a:extLst>
          </p:cNvPr>
          <p:cNvCxnSpPr>
            <a:cxnSpLocks/>
          </p:cNvCxnSpPr>
          <p:nvPr/>
        </p:nvCxnSpPr>
        <p:spPr>
          <a:xfrm>
            <a:off x="2529825" y="2630088"/>
            <a:ext cx="806578" cy="358712"/>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7841490"/>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09987-52A6-5C7C-0C54-65AF6565CD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127B5F-39FE-7F4F-415F-A9D2CF02A48B}"/>
              </a:ext>
            </a:extLst>
          </p:cNvPr>
          <p:cNvSpPr>
            <a:spLocks noGrp="1"/>
          </p:cNvSpPr>
          <p:nvPr>
            <p:ph type="title"/>
          </p:nvPr>
        </p:nvSpPr>
        <p:spPr/>
        <p:txBody>
          <a:bodyPr/>
          <a:lstStyle/>
          <a:p>
            <a:r>
              <a:rPr lang="en-US"/>
              <a:t>the syllabus is online</a:t>
            </a:r>
            <a:br>
              <a:rPr lang="en-US"/>
            </a:br>
            <a:r>
              <a:rPr lang="en-US" sz="3200">
                <a:hlinkClick r:id="rId2"/>
              </a:rPr>
              <a:t>https://github.com/james-bern/CS136/wiki</a:t>
            </a:r>
            <a:endParaRPr lang="en-US"/>
          </a:p>
        </p:txBody>
      </p:sp>
    </p:spTree>
    <p:extLst>
      <p:ext uri="{BB962C8B-B14F-4D97-AF65-F5344CB8AC3E}">
        <p14:creationId xmlns:p14="http://schemas.microsoft.com/office/powerpoint/2010/main" val="69083523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49D9CE-B875-9D13-8BB7-33365310ADF2}"/>
              </a:ext>
            </a:extLst>
          </p:cNvPr>
          <p:cNvSpPr>
            <a:spLocks noGrp="1"/>
          </p:cNvSpPr>
          <p:nvPr>
            <p:ph type="title"/>
          </p:nvPr>
        </p:nvSpPr>
        <p:spPr/>
        <p:txBody>
          <a:bodyPr/>
          <a:lstStyle/>
          <a:p>
            <a:r>
              <a:rPr lang="en-US"/>
              <a:t>grading</a:t>
            </a:r>
          </a:p>
        </p:txBody>
      </p:sp>
    </p:spTree>
    <p:extLst>
      <p:ext uri="{BB962C8B-B14F-4D97-AF65-F5344CB8AC3E}">
        <p14:creationId xmlns:p14="http://schemas.microsoft.com/office/powerpoint/2010/main" val="430830756"/>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978640-8170-616A-E91B-BA1DD20D5CC1}"/>
              </a:ext>
            </a:extLst>
          </p:cNvPr>
          <p:cNvSpPr>
            <a:spLocks noGrp="1"/>
          </p:cNvSpPr>
          <p:nvPr>
            <p:ph type="title"/>
          </p:nvPr>
        </p:nvSpPr>
        <p:spPr/>
        <p:txBody>
          <a:bodyPr/>
          <a:lstStyle/>
          <a:p>
            <a:r>
              <a:rPr lang="en-US"/>
              <a:t>final grade</a:t>
            </a:r>
          </a:p>
        </p:txBody>
      </p:sp>
      <p:sp>
        <p:nvSpPr>
          <p:cNvPr id="4" name="Content Placeholder 3">
            <a:extLst>
              <a:ext uri="{FF2B5EF4-FFF2-40B4-BE49-F238E27FC236}">
                <a16:creationId xmlns:a16="http://schemas.microsoft.com/office/drawing/2014/main" id="{797EC46A-211A-D113-3169-B423D60A472A}"/>
              </a:ext>
            </a:extLst>
          </p:cNvPr>
          <p:cNvSpPr>
            <a:spLocks noGrp="1"/>
          </p:cNvSpPr>
          <p:nvPr>
            <p:ph sz="quarter" idx="10"/>
          </p:nvPr>
        </p:nvSpPr>
        <p:spPr/>
        <p:txBody>
          <a:bodyPr/>
          <a:lstStyle/>
          <a:p>
            <a:r>
              <a:rPr lang="en-US" b="1"/>
              <a:t>final grade</a:t>
            </a:r>
            <a:r>
              <a:rPr lang="en-US"/>
              <a:t> is 1/3 homework, 1/3 midterm exam, 1/3 final exam</a:t>
            </a:r>
          </a:p>
          <a:p>
            <a:pPr lvl="1"/>
            <a:r>
              <a:rPr lang="en-US" b="1"/>
              <a:t>homework </a:t>
            </a:r>
            <a:r>
              <a:rPr lang="en-US"/>
              <a:t>is on an A- (90), A (95), A+ (100) scale</a:t>
            </a:r>
          </a:p>
          <a:p>
            <a:pPr lvl="2"/>
            <a:r>
              <a:rPr lang="en-US"/>
              <a:t>A- 	is meant to be doable</a:t>
            </a:r>
          </a:p>
          <a:p>
            <a:pPr lvl="2"/>
            <a:r>
              <a:rPr lang="en-US"/>
              <a:t>A 	is meant to be challenging</a:t>
            </a:r>
          </a:p>
          <a:p>
            <a:pPr lvl="2"/>
            <a:r>
              <a:rPr lang="en-US"/>
              <a:t>A+ 	is meant to be </a:t>
            </a:r>
            <a:r>
              <a:rPr lang="en-US" i="1"/>
              <a:t>a growth opportunity </a:t>
            </a:r>
            <a:r>
              <a:rPr lang="en-US"/>
              <a:t>🪴</a:t>
            </a:r>
          </a:p>
          <a:p>
            <a:pPr lvl="2"/>
            <a:r>
              <a:rPr lang="en-US"/>
              <a:t>i will go over some of your homework with you during lab</a:t>
            </a:r>
            <a:br>
              <a:rPr lang="en-US"/>
            </a:br>
            <a:r>
              <a:rPr lang="en-US"/>
              <a:t>	and ask you questions about it 🙂👍</a:t>
            </a:r>
          </a:p>
          <a:p>
            <a:pPr lvl="1"/>
            <a:r>
              <a:rPr lang="en-US" b="1"/>
              <a:t>exams</a:t>
            </a:r>
            <a:r>
              <a:rPr lang="en-US"/>
              <a:t> are in-person, on-paper, no-notes</a:t>
            </a:r>
          </a:p>
          <a:p>
            <a:pPr lvl="2"/>
            <a:r>
              <a:rPr lang="en-US"/>
              <a:t>questions are either similar to homework, or similar to PracticeExam</a:t>
            </a:r>
          </a:p>
          <a:p>
            <a:pPr lvl="3"/>
            <a:r>
              <a:rPr lang="en-US"/>
              <a:t>"if you understand the (A- and A) homework,</a:t>
            </a:r>
            <a:br>
              <a:rPr lang="en-US"/>
            </a:br>
            <a:r>
              <a:rPr lang="en-US"/>
              <a:t>the exam should be unsurprising and approachable"</a:t>
            </a:r>
          </a:p>
        </p:txBody>
      </p:sp>
    </p:spTree>
    <p:extLst>
      <p:ext uri="{BB962C8B-B14F-4D97-AF65-F5344CB8AC3E}">
        <p14:creationId xmlns:p14="http://schemas.microsoft.com/office/powerpoint/2010/main" val="307593611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D9191-E142-D64E-3754-B112B2D0357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9593EFB-AD0B-E311-BD8F-C003F44E5571}"/>
              </a:ext>
            </a:extLst>
          </p:cNvPr>
          <p:cNvSpPr>
            <a:spLocks noGrp="1"/>
          </p:cNvSpPr>
          <p:nvPr>
            <p:ph type="title"/>
          </p:nvPr>
        </p:nvSpPr>
        <p:spPr/>
        <p:txBody>
          <a:bodyPr/>
          <a:lstStyle/>
          <a:p>
            <a:r>
              <a:rPr lang="en-US"/>
              <a:t>😈 ChatGPT</a:t>
            </a:r>
          </a:p>
        </p:txBody>
      </p:sp>
    </p:spTree>
    <p:extLst>
      <p:ext uri="{BB962C8B-B14F-4D97-AF65-F5344CB8AC3E}">
        <p14:creationId xmlns:p14="http://schemas.microsoft.com/office/powerpoint/2010/main" val="79146278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EC7A65-131B-ED8F-F4ED-5270524CFACB}"/>
              </a:ext>
            </a:extLst>
          </p:cNvPr>
          <p:cNvSpPr>
            <a:spLocks noGrp="1"/>
          </p:cNvSpPr>
          <p:nvPr>
            <p:ph type="title"/>
          </p:nvPr>
        </p:nvSpPr>
        <p:spPr/>
        <p:txBody>
          <a:bodyPr/>
          <a:lstStyle/>
          <a:p>
            <a:r>
              <a:rPr lang="en-US" sz="4000"/>
              <a:t>ChatGPT can do every homework in this class up to an A level</a:t>
            </a:r>
            <a:br>
              <a:rPr lang="en-US" sz="4000"/>
            </a:br>
            <a:r>
              <a:rPr lang="en-US" sz="4800"/>
              <a:t>😈</a:t>
            </a:r>
            <a:br>
              <a:rPr lang="en-US" sz="4000"/>
            </a:br>
            <a:r>
              <a:rPr lang="en-US" sz="4000"/>
              <a:t>it is impossible for me to prove whether or not you used ChatGPT</a:t>
            </a:r>
            <a:br>
              <a:rPr lang="en-US" sz="4000"/>
            </a:br>
            <a:r>
              <a:rPr lang="en-US" sz="2000"/>
              <a:t>(people who say otherwise are wronggg)</a:t>
            </a:r>
            <a:endParaRPr lang="en-US" sz="4000"/>
          </a:p>
        </p:txBody>
      </p:sp>
    </p:spTree>
    <p:extLst>
      <p:ext uri="{BB962C8B-B14F-4D97-AF65-F5344CB8AC3E}">
        <p14:creationId xmlns:p14="http://schemas.microsoft.com/office/powerpoint/2010/main" val="325874267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6785B-3BAF-A7E6-35C3-25D4DD2CAD2A}"/>
              </a:ext>
            </a:extLst>
          </p:cNvPr>
          <p:cNvSpPr>
            <a:spLocks noGrp="1"/>
          </p:cNvSpPr>
          <p:nvPr>
            <p:ph type="title"/>
          </p:nvPr>
        </p:nvSpPr>
        <p:spPr>
          <a:xfrm>
            <a:off x="457200" y="254916"/>
            <a:ext cx="8229600" cy="667168"/>
          </a:xfrm>
        </p:spPr>
        <p:txBody>
          <a:bodyPr/>
          <a:lstStyle/>
          <a:p>
            <a:r>
              <a:rPr lang="en-US"/>
              <a:t>so, ChatGPT, etc. are "allowed," but...</a:t>
            </a:r>
          </a:p>
        </p:txBody>
      </p:sp>
      <p:sp>
        <p:nvSpPr>
          <p:cNvPr id="3" name="Content Placeholder 2">
            <a:extLst>
              <a:ext uri="{FF2B5EF4-FFF2-40B4-BE49-F238E27FC236}">
                <a16:creationId xmlns:a16="http://schemas.microsoft.com/office/drawing/2014/main" id="{5A554A9C-C452-91E7-781A-A52746A34658}"/>
              </a:ext>
            </a:extLst>
          </p:cNvPr>
          <p:cNvSpPr>
            <a:spLocks noGrp="1"/>
          </p:cNvSpPr>
          <p:nvPr>
            <p:ph sz="quarter" idx="10"/>
          </p:nvPr>
        </p:nvSpPr>
        <p:spPr>
          <a:xfrm>
            <a:off x="457200" y="963337"/>
            <a:ext cx="8229600" cy="4080271"/>
          </a:xfrm>
        </p:spPr>
        <p:txBody>
          <a:bodyPr/>
          <a:lstStyle/>
          <a:p>
            <a:r>
              <a:rPr lang="en-US"/>
              <a:t>you are not allowed copy and paste code from anywhere</a:t>
            </a:r>
          </a:p>
          <a:p>
            <a:pPr lvl="1"/>
            <a:r>
              <a:rPr lang="en-US"/>
              <a:t>bad bad very bad don't do it</a:t>
            </a:r>
          </a:p>
          <a:p>
            <a:pPr lvl="1"/>
            <a:r>
              <a:rPr lang="en-US"/>
              <a:t>(unless i gave you the code then it's fine 🙂👍)</a:t>
            </a:r>
          </a:p>
          <a:p>
            <a:pPr lvl="1"/>
            <a:endParaRPr lang="en-US"/>
          </a:p>
          <a:p>
            <a:pPr lvl="1"/>
            <a:endParaRPr lang="en-US"/>
          </a:p>
          <a:p>
            <a:r>
              <a:rPr lang="en-US"/>
              <a:t>you can't use ChatGPT, etc. on exams</a:t>
            </a:r>
          </a:p>
          <a:p>
            <a:r>
              <a:rPr lang="en-US"/>
              <a:t>😈 "if your coding job can be done by an AI, then it will be done by an AI"</a:t>
            </a:r>
          </a:p>
        </p:txBody>
      </p:sp>
    </p:spTree>
    <p:extLst>
      <p:ext uri="{BB962C8B-B14F-4D97-AF65-F5344CB8AC3E}">
        <p14:creationId xmlns:p14="http://schemas.microsoft.com/office/powerpoint/2010/main" val="167503921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3027B8-7010-301C-F92C-F2A96E82C5D4}"/>
              </a:ext>
            </a:extLst>
          </p:cNvPr>
          <p:cNvSpPr>
            <a:spLocks noGrp="1"/>
          </p:cNvSpPr>
          <p:nvPr>
            <p:ph type="title"/>
          </p:nvPr>
        </p:nvSpPr>
        <p:spPr/>
        <p:txBody>
          <a:bodyPr/>
          <a:lstStyle/>
          <a:p>
            <a:r>
              <a:rPr lang="en-US"/>
              <a:t>collaboration</a:t>
            </a:r>
          </a:p>
        </p:txBody>
      </p:sp>
    </p:spTree>
    <p:extLst>
      <p:ext uri="{BB962C8B-B14F-4D97-AF65-F5344CB8AC3E}">
        <p14:creationId xmlns:p14="http://schemas.microsoft.com/office/powerpoint/2010/main" val="23344411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1D5C0-BF47-BD42-6795-0984DD633187}"/>
            </a:ext>
          </a:extLst>
        </p:cNvPr>
        <p:cNvGrpSpPr/>
        <p:nvPr/>
      </p:nvGrpSpPr>
      <p:grpSpPr>
        <a:xfrm>
          <a:off x="0" y="0"/>
          <a:ext cx="0" cy="0"/>
          <a:chOff x="0" y="0"/>
          <a:chExt cx="0" cy="0"/>
        </a:xfrm>
      </p:grpSpPr>
      <p:pic>
        <p:nvPicPr>
          <p:cNvPr id="5" name="Picture 2" descr="There is no 'rule of six' – the truth about the science of queueing | UK  news | The Guardian">
            <a:extLst>
              <a:ext uri="{FF2B5EF4-FFF2-40B4-BE49-F238E27FC236}">
                <a16:creationId xmlns:a16="http://schemas.microsoft.com/office/drawing/2014/main" id="{A5F8EE7D-6913-33F2-0927-D76010317E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104" r="41672"/>
          <a:stretch/>
        </p:blipFill>
        <p:spPr bwMode="auto">
          <a:xfrm>
            <a:off x="5701799" y="800100"/>
            <a:ext cx="1843922"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14671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395EA4-A5D7-8F47-EBBF-474A0EEAF41A}"/>
              </a:ext>
            </a:extLst>
          </p:cNvPr>
          <p:cNvPicPr>
            <a:picLocks noChangeAspect="1"/>
          </p:cNvPicPr>
          <p:nvPr/>
        </p:nvPicPr>
        <p:blipFill>
          <a:blip r:embed="rId2"/>
          <a:stretch>
            <a:fillRect/>
          </a:stretch>
        </p:blipFill>
        <p:spPr>
          <a:xfrm>
            <a:off x="353765" y="576434"/>
            <a:ext cx="8436470" cy="3990631"/>
          </a:xfrm>
          <a:prstGeom prst="rect">
            <a:avLst/>
          </a:prstGeom>
        </p:spPr>
      </p:pic>
      <p:sp>
        <p:nvSpPr>
          <p:cNvPr id="5" name="TextBox 4">
            <a:extLst>
              <a:ext uri="{FF2B5EF4-FFF2-40B4-BE49-F238E27FC236}">
                <a16:creationId xmlns:a16="http://schemas.microsoft.com/office/drawing/2014/main" id="{64C4E7D4-84B4-BE71-9B2B-8052925017F5}"/>
              </a:ext>
            </a:extLst>
          </p:cNvPr>
          <p:cNvSpPr txBox="1"/>
          <p:nvPr/>
        </p:nvSpPr>
        <p:spPr>
          <a:xfrm>
            <a:off x="969264" y="2544818"/>
            <a:ext cx="996696" cy="461665"/>
          </a:xfrm>
          <a:prstGeom prst="rect">
            <a:avLst/>
          </a:prstGeom>
          <a:noFill/>
        </p:spPr>
        <p:txBody>
          <a:bodyPr wrap="square">
            <a:spAutoFit/>
          </a:bodyPr>
          <a:lstStyle/>
          <a:p>
            <a:pPr algn="ct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p:txBody>
      </p:sp>
    </p:spTree>
    <p:extLst>
      <p:ext uri="{BB962C8B-B14F-4D97-AF65-F5344CB8AC3E}">
        <p14:creationId xmlns:p14="http://schemas.microsoft.com/office/powerpoint/2010/main" val="152441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368A6-C01A-AD1A-0D75-F9C3BE731CE2}"/>
            </a:ext>
          </a:extLst>
        </p:cNvPr>
        <p:cNvGrpSpPr/>
        <p:nvPr/>
      </p:nvGrpSpPr>
      <p:grpSpPr>
        <a:xfrm>
          <a:off x="0" y="0"/>
          <a:ext cx="0" cy="0"/>
          <a:chOff x="0" y="0"/>
          <a:chExt cx="0" cy="0"/>
        </a:xfrm>
      </p:grpSpPr>
    </p:spTree>
    <p:extLst>
      <p:ext uri="{BB962C8B-B14F-4D97-AF65-F5344CB8AC3E}">
        <p14:creationId xmlns:p14="http://schemas.microsoft.com/office/powerpoint/2010/main" val="244390240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36570-8222-3531-4646-0CFF9607F02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D200AF4-6369-87AE-7C71-22D57D5EEAF3}"/>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99179523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B2F31-79A8-9516-9514-E1129EA409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BA8D8-E690-58D4-B792-E96451D49E75}"/>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415796351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33669-5911-0DD4-DAAF-604B4632F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33741D-7691-16BC-1198-1DBFCDC024D8}"/>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134224272"/>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53F42F-09BD-937A-D26D-D2874527AA09}"/>
              </a:ext>
            </a:extLst>
          </p:cNvPr>
          <p:cNvSpPr>
            <a:spLocks noGrp="1"/>
          </p:cNvSpPr>
          <p:nvPr>
            <p:ph type="title"/>
          </p:nvPr>
        </p:nvSpPr>
        <p:spPr/>
        <p:txBody>
          <a:bodyPr/>
          <a:lstStyle/>
          <a:p>
            <a:r>
              <a:rPr lang="en-US"/>
              <a:t>this class is in Java</a:t>
            </a:r>
          </a:p>
        </p:txBody>
      </p:sp>
    </p:spTree>
    <p:extLst>
      <p:ext uri="{BB962C8B-B14F-4D97-AF65-F5344CB8AC3E}">
        <p14:creationId xmlns:p14="http://schemas.microsoft.com/office/powerpoint/2010/main" val="2234638599"/>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90064-A8E1-C004-C7F2-6D401C97D5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8344A6-34A4-3224-8533-5A0FBDA77604}"/>
              </a:ext>
            </a:extLst>
          </p:cNvPr>
          <p:cNvSpPr>
            <a:spLocks noGrp="1"/>
          </p:cNvSpPr>
          <p:nvPr>
            <p:ph type="title"/>
          </p:nvPr>
        </p:nvSpPr>
        <p:spPr/>
        <p:txBody>
          <a:bodyPr/>
          <a:lstStyle/>
          <a:p>
            <a:r>
              <a:rPr lang="en-US"/>
              <a:t>this class is in Cow.Java</a:t>
            </a:r>
          </a:p>
        </p:txBody>
      </p:sp>
    </p:spTree>
    <p:extLst>
      <p:ext uri="{BB962C8B-B14F-4D97-AF65-F5344CB8AC3E}">
        <p14:creationId xmlns:p14="http://schemas.microsoft.com/office/powerpoint/2010/main" val="386053991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FBBD0-01C4-3F24-EE3B-C63CE7FD53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C8E03C6-F453-AFC1-2DA9-09D2C341B08F}"/>
              </a:ext>
            </a:extLst>
          </p:cNvPr>
          <p:cNvSpPr>
            <a:spLocks noGrp="1"/>
          </p:cNvSpPr>
          <p:nvPr>
            <p:ph type="title"/>
          </p:nvPr>
        </p:nvSpPr>
        <p:spPr/>
        <p:txBody>
          <a:bodyPr/>
          <a:lstStyle/>
          <a:p>
            <a:r>
              <a:rPr lang="en-US" sz="2400"/>
              <a:t>which is basically C</a:t>
            </a:r>
          </a:p>
        </p:txBody>
      </p:sp>
    </p:spTree>
    <p:extLst>
      <p:ext uri="{BB962C8B-B14F-4D97-AF65-F5344CB8AC3E}">
        <p14:creationId xmlns:p14="http://schemas.microsoft.com/office/powerpoint/2010/main" val="91743106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8B2A0-0731-1A4E-CDBD-B801AEB7CE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AD22FD-D7A4-AC8F-2013-B626FC0FA6B0}"/>
              </a:ext>
            </a:extLst>
          </p:cNvPr>
          <p:cNvSpPr>
            <a:spLocks noGrp="1"/>
          </p:cNvSpPr>
          <p:nvPr>
            <p:ph type="title"/>
          </p:nvPr>
        </p:nvSpPr>
        <p:spPr/>
        <p:txBody>
          <a:bodyPr/>
          <a:lstStyle/>
          <a:p>
            <a:r>
              <a:rPr lang="en-US"/>
              <a:t>by which I mean Java</a:t>
            </a:r>
          </a:p>
        </p:txBody>
      </p:sp>
    </p:spTree>
    <p:extLst>
      <p:ext uri="{BB962C8B-B14F-4D97-AF65-F5344CB8AC3E}">
        <p14:creationId xmlns:p14="http://schemas.microsoft.com/office/powerpoint/2010/main" val="235646573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746C8-A411-0151-DAFB-6F59EA08A8D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8AA2AA-0F20-FF03-49DD-B7FE0C83672C}"/>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36036988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queue</a:t>
            </a:r>
          </a:p>
        </p:txBody>
      </p:sp>
    </p:spTree>
    <p:extLst>
      <p:ext uri="{BB962C8B-B14F-4D97-AF65-F5344CB8AC3E}">
        <p14:creationId xmlns:p14="http://schemas.microsoft.com/office/powerpoint/2010/main" val="409178008"/>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242AE-704C-8FFD-4416-02A1A5BDC5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38BAEB-39B1-B292-E4FB-3CBA6C0729CE}"/>
              </a:ext>
            </a:extLst>
          </p:cNvPr>
          <p:cNvSpPr>
            <a:spLocks noGrp="1"/>
          </p:cNvSpPr>
          <p:nvPr>
            <p:ph type="title"/>
          </p:nvPr>
        </p:nvSpPr>
        <p:spPr/>
        <p:txBody>
          <a:bodyPr/>
          <a:lstStyle/>
          <a:p>
            <a:r>
              <a:rPr lang="en-US"/>
              <a:t>type</a:t>
            </a:r>
          </a:p>
        </p:txBody>
      </p:sp>
      <p:sp>
        <p:nvSpPr>
          <p:cNvPr id="3" name="TextBox 2">
            <a:extLst>
              <a:ext uri="{FF2B5EF4-FFF2-40B4-BE49-F238E27FC236}">
                <a16:creationId xmlns:a16="http://schemas.microsoft.com/office/drawing/2014/main" id="{8FDD966A-9B58-4ED5-7C93-98753EB0EFA4}"/>
              </a:ext>
            </a:extLst>
          </p:cNvPr>
          <p:cNvSpPr txBox="1"/>
          <p:nvPr/>
        </p:nvSpPr>
        <p:spPr>
          <a:xfrm>
            <a:off x="-1224643" y="43270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230751320"/>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FCE9A-7191-488F-FF60-2F82D2E46B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D846E-EC9C-2A0C-F41A-151DB5565293}"/>
              </a:ext>
            </a:extLst>
          </p:cNvPr>
          <p:cNvSpPr>
            <a:spLocks noGrp="1"/>
          </p:cNvSpPr>
          <p:nvPr>
            <p:ph type="title"/>
          </p:nvPr>
        </p:nvSpPr>
        <p:spPr/>
        <p:txBody>
          <a:bodyPr>
            <a:normAutofit/>
          </a:bodyPr>
          <a:lstStyle/>
          <a:p>
            <a:r>
              <a:rPr lang="en-US"/>
              <a:t>a variable in Java has a type</a:t>
            </a:r>
          </a:p>
        </p:txBody>
      </p:sp>
      <p:sp>
        <p:nvSpPr>
          <p:cNvPr id="4" name="TextBox 3">
            <a:extLst>
              <a:ext uri="{FF2B5EF4-FFF2-40B4-BE49-F238E27FC236}">
                <a16:creationId xmlns:a16="http://schemas.microsoft.com/office/drawing/2014/main" id="{C1DBD15F-3583-F882-114B-B47D26A294F7}"/>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7295C3B3-EBFD-1C73-150C-17C8BDFBEA37}"/>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20110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724D9-B0F6-FECE-C71F-A1975E2807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C78CCD-7FC5-F62F-1303-9AA9F22E093A}"/>
              </a:ext>
            </a:extLst>
          </p:cNvPr>
          <p:cNvSpPr>
            <a:spLocks noGrp="1"/>
          </p:cNvSpPr>
          <p:nvPr>
            <p:ph type="title"/>
          </p:nvPr>
        </p:nvSpPr>
        <p:spPr/>
        <p:txBody>
          <a:bodyPr>
            <a:normAutofit fontScale="90000"/>
          </a:bodyPr>
          <a:lstStyle/>
          <a:p>
            <a:r>
              <a:rPr lang="en-US" sz="3200" b="1">
                <a:effectLst/>
              </a:rPr>
              <a:t>declaring</a:t>
            </a:r>
            <a:r>
              <a:rPr lang="en-US" sz="3200">
                <a:effectLst/>
              </a:rPr>
              <a:t> and </a:t>
            </a:r>
            <a:r>
              <a:rPr lang="en-US" sz="3200" b="1">
                <a:effectLst/>
              </a:rPr>
              <a:t>initializing</a:t>
            </a:r>
            <a:r>
              <a:rPr lang="en-US" sz="3200">
                <a:effectLst/>
              </a:rPr>
              <a:t> are separate things</a:t>
            </a:r>
            <a:endParaRPr lang="en-US"/>
          </a:p>
        </p:txBody>
      </p:sp>
      <p:sp>
        <p:nvSpPr>
          <p:cNvPr id="3" name="Content Placeholder 2">
            <a:extLst>
              <a:ext uri="{FF2B5EF4-FFF2-40B4-BE49-F238E27FC236}">
                <a16:creationId xmlns:a16="http://schemas.microsoft.com/office/drawing/2014/main" id="{E495827F-8327-0163-2B83-831FCEB5A247}"/>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pPr marL="0" indent="0">
              <a:buNone/>
            </a:pPr>
            <a:endParaRPr lang="en-US">
              <a:solidFill>
                <a:srgbClr val="007B00"/>
              </a:solidFill>
              <a:latin typeface="+mj-lt"/>
            </a:endParaRPr>
          </a:p>
          <a:p>
            <a:r>
              <a:rPr lang="en-US">
                <a:solidFill>
                  <a:srgbClr val="007B00"/>
                </a:solidFill>
                <a:effectLst/>
                <a:latin typeface="+mj-lt"/>
              </a:rPr>
              <a:t>// Option B: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endParaRPr lang="en-US">
              <a:latin typeface="+mj-lt"/>
            </a:endParaRPr>
          </a:p>
        </p:txBody>
      </p:sp>
    </p:spTree>
    <p:extLst>
      <p:ext uri="{BB962C8B-B14F-4D97-AF65-F5344CB8AC3E}">
        <p14:creationId xmlns:p14="http://schemas.microsoft.com/office/powerpoint/2010/main" val="72457161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47F09-3BA2-12B1-3FB2-56B5E8F4ED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06BE00-76E4-1C2F-D7B8-19370CB2FCD2}"/>
              </a:ext>
            </a:extLst>
          </p:cNvPr>
          <p:cNvSpPr>
            <a:spLocks noGrp="1"/>
          </p:cNvSpPr>
          <p:nvPr>
            <p:ph type="title"/>
          </p:nvPr>
        </p:nvSpPr>
        <p:spPr/>
        <p:txBody>
          <a:bodyPr/>
          <a:lstStyle/>
          <a:p>
            <a:r>
              <a:rPr lang="en-US"/>
              <a:t>primitive types</a:t>
            </a:r>
          </a:p>
        </p:txBody>
      </p:sp>
    </p:spTree>
    <p:extLst>
      <p:ext uri="{BB962C8B-B14F-4D97-AF65-F5344CB8AC3E}">
        <p14:creationId xmlns:p14="http://schemas.microsoft.com/office/powerpoint/2010/main" val="3031324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AECA8-714B-8DE2-C21F-3DFB45986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4052A2-D0D1-4FA4-AAA4-69EC3C19E14D}"/>
              </a:ext>
            </a:extLst>
          </p:cNvPr>
          <p:cNvSpPr>
            <a:spLocks noGrp="1"/>
          </p:cNvSpPr>
          <p:nvPr>
            <p:ph type="title"/>
          </p:nvPr>
        </p:nvSpPr>
        <p:spPr>
          <a:xfrm>
            <a:off x="457200" y="254916"/>
            <a:ext cx="8229600" cy="667168"/>
          </a:xfrm>
        </p:spPr>
        <p:txBody>
          <a:bodyPr/>
          <a:lstStyle/>
          <a:p>
            <a:r>
              <a:rPr lang="en-US" err="1"/>
              <a:t>primitive types</a:t>
            </a:r>
            <a:endParaRPr lang="en-US"/>
          </a:p>
        </p:txBody>
      </p:sp>
      <p:sp>
        <p:nvSpPr>
          <p:cNvPr id="3" name="Content Placeholder 2">
            <a:extLst>
              <a:ext uri="{FF2B5EF4-FFF2-40B4-BE49-F238E27FC236}">
                <a16:creationId xmlns:a16="http://schemas.microsoft.com/office/drawing/2014/main" id="{8A106B10-1076-C22D-47BD-F1AA38EBE1B9}"/>
              </a:ext>
            </a:extLst>
          </p:cNvPr>
          <p:cNvSpPr>
            <a:spLocks noGrp="1"/>
          </p:cNvSpPr>
          <p:nvPr>
            <p:ph sz="quarter" idx="10"/>
          </p:nvPr>
        </p:nvSpPr>
        <p:spPr>
          <a:xfrm>
            <a:off x="457200" y="963337"/>
            <a:ext cx="8229600" cy="4080271"/>
          </a:xfrm>
        </p:spPr>
        <p:txBody>
          <a:bodyPr/>
          <a:lstStyle/>
          <a:p>
            <a:r>
              <a:rPr lang="en-US"/>
              <a:t>in this class, "a variable being a </a:t>
            </a:r>
            <a:r>
              <a:rPr lang="en-US" b="1"/>
              <a:t>primitive</a:t>
            </a:r>
            <a:r>
              <a:rPr lang="en-US"/>
              <a:t>"</a:t>
            </a:r>
            <a:r>
              <a:rPr lang="en-US" b="1"/>
              <a:t> </a:t>
            </a:r>
            <a:r>
              <a:rPr lang="en-US"/>
              <a:t>means that the variable is a </a:t>
            </a:r>
            <a:r>
              <a:rPr lang="en-US" sz="1800" err="1">
                <a:solidFill>
                  <a:srgbClr val="000080"/>
                </a:solidFill>
                <a:effectLst/>
                <a:latin typeface="Consolas" panose="020B0609020204030204" pitchFamily="49" charset="0"/>
              </a:rPr>
              <a:t>boolean</a:t>
            </a:r>
            <a:r>
              <a:rPr lang="en-US"/>
              <a:t>, </a:t>
            </a:r>
            <a:r>
              <a:rPr lang="en-US" sz="1800">
                <a:solidFill>
                  <a:srgbClr val="000080"/>
                </a:solidFill>
                <a:effectLst/>
                <a:latin typeface="Consolas" panose="020B0609020204030204" pitchFamily="49" charset="0"/>
              </a:rPr>
              <a:t>char</a:t>
            </a:r>
            <a:r>
              <a:rPr lang="en-US"/>
              <a:t>, </a:t>
            </a:r>
            <a:r>
              <a:rPr lang="en-US" sz="1800">
                <a:solidFill>
                  <a:srgbClr val="000080"/>
                </a:solidFill>
                <a:effectLst/>
                <a:latin typeface="Consolas" panose="020B0609020204030204" pitchFamily="49" charset="0"/>
              </a:rPr>
              <a:t>double</a:t>
            </a:r>
            <a:r>
              <a:rPr lang="en-US"/>
              <a:t>, or </a:t>
            </a:r>
            <a:r>
              <a:rPr lang="en-US" sz="1800">
                <a:solidFill>
                  <a:srgbClr val="000080"/>
                </a:solidFill>
                <a:effectLst/>
                <a:latin typeface="Consolas" panose="020B0609020204030204" pitchFamily="49" charset="0"/>
              </a:rPr>
              <a:t>int</a:t>
            </a:r>
            <a:endParaRPr lang="en-US"/>
          </a:p>
          <a:p>
            <a:endParaRPr lang="en-US"/>
          </a:p>
          <a:p>
            <a:r>
              <a:rPr lang="en-US"/>
              <a:t>primitive types are simple</a:t>
            </a:r>
          </a:p>
          <a:p>
            <a:r>
              <a:rPr lang="en-US"/>
              <a:t>primitive types are small</a:t>
            </a:r>
          </a:p>
          <a:p>
            <a:r>
              <a:rPr lang="en-US"/>
              <a:t>primitive types are NOT Objects</a:t>
            </a:r>
          </a:p>
          <a:p>
            <a:pPr lvl="1"/>
            <a:r>
              <a:rPr lang="en-US"/>
              <a:t>we will talk about Objects later</a:t>
            </a:r>
          </a:p>
          <a:p>
            <a:pPr lvl="1"/>
            <a:r>
              <a:rPr lang="en-US" b="1"/>
              <a:t>examples of Objects:</a:t>
            </a:r>
            <a:r>
              <a:rPr lang="en-US"/>
              <a:t> </a:t>
            </a:r>
            <a:r>
              <a:rPr lang="en-US" sz="1800" err="1">
                <a:solidFill>
                  <a:srgbClr val="000080"/>
                </a:solidFill>
                <a:effectLst/>
                <a:latin typeface="Consolas" panose="020B0609020204030204" pitchFamily="49" charset="0"/>
              </a:rPr>
              <a:t>String</a:t>
            </a:r>
            <a:r>
              <a:rPr lang="en-US"/>
              <a:t>, </a:t>
            </a:r>
            <a:r>
              <a:rPr lang="en-US" sz="1800" err="1">
                <a:solidFill>
                  <a:srgbClr val="000080"/>
                </a:solidFill>
                <a:effectLst/>
                <a:latin typeface="Consolas" panose="020B0609020204030204" pitchFamily="49" charset="0"/>
              </a:rPr>
              <a:t>MyCoolClass</a:t>
            </a:r>
            <a:r>
              <a:rPr lang="en-US"/>
              <a:t>, </a:t>
            </a:r>
            <a:r>
              <a:rPr lang="en-US" sz="1800">
                <a:solidFill>
                  <a:srgbClr val="000080"/>
                </a:solidFill>
                <a:effectLst/>
                <a:latin typeface="Consolas" panose="020B0609020204030204" pitchFamily="49" charset="0"/>
              </a:rPr>
              <a:t>int[]</a:t>
            </a:r>
            <a:r>
              <a:rPr lang="en-US"/>
              <a:t> (array of ints)</a:t>
            </a:r>
          </a:p>
          <a:p>
            <a:endParaRPr lang="en-US"/>
          </a:p>
        </p:txBody>
      </p:sp>
    </p:spTree>
    <p:extLst>
      <p:ext uri="{BB962C8B-B14F-4D97-AF65-F5344CB8AC3E}">
        <p14:creationId xmlns:p14="http://schemas.microsoft.com/office/powerpoint/2010/main" val="235483343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08F69-B96B-A6CB-57D4-AC620DFDBC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4463F7-C96A-3EF1-3AEA-0001E6763A35}"/>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87AA41E4-CB22-3F37-B194-33EC39627F93}"/>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real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1111115318"/>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F53BE-4FA7-B67C-AAD6-2C862BE1E7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94B982-0C07-920E-4DAB-BA0AEA1FB3C1}"/>
              </a:ext>
            </a:extLst>
          </p:cNvPr>
          <p:cNvSpPr>
            <a:spLocks noGrp="1"/>
          </p:cNvSpPr>
          <p:nvPr>
            <p:ph type="title"/>
          </p:nvPr>
        </p:nvSpPr>
        <p:spPr/>
        <p:txBody>
          <a:bodyPr/>
          <a:lstStyle/>
          <a:p>
            <a:r>
              <a:rPr lang="en-US"/>
              <a:t>primitive type Venn diagram</a:t>
            </a:r>
          </a:p>
        </p:txBody>
      </p:sp>
      <p:sp>
        <p:nvSpPr>
          <p:cNvPr id="6" name="Oval 5">
            <a:extLst>
              <a:ext uri="{FF2B5EF4-FFF2-40B4-BE49-F238E27FC236}">
                <a16:creationId xmlns:a16="http://schemas.microsoft.com/office/drawing/2014/main" id="{B3E2F192-71DA-BC53-B804-360091D5B032}"/>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A389A823-7732-7FB0-4628-5039ED7E6AAD}"/>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1DACA7FE-115B-02E2-DFE3-386810839101}"/>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8407BC96-B69C-32B7-554B-064EEA33BE3D}"/>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B8B7EE89-76A2-2B4A-F06E-CE82843406C3}"/>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348D69CD-D50B-896C-A8DE-AB2A054FB130}"/>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A38E9185-BC36-54BB-0446-D817C6E9A577}"/>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238B3B67-29A2-B6D3-2393-BD1E7DA5E238}"/>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387243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15474-53D1-CF59-FE2D-027277B55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3FAC72-8211-DECC-A5A0-06ADEE2570FC}"/>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BC7F2691-9CC4-3705-CBDB-D88279192B09}"/>
              </a:ext>
            </a:extLst>
          </p:cNvPr>
          <p:cNvSpPr>
            <a:spLocks noGrp="1"/>
          </p:cNvSpPr>
          <p:nvPr>
            <p:ph sz="quarter" idx="10"/>
          </p:nvPr>
        </p:nvSpPr>
        <p:spPr/>
        <p:txBody>
          <a:bodyPr/>
          <a:lstStyle/>
          <a:p>
            <a:r>
              <a:rPr lang="en-US"/>
              <a:t>a </a:t>
            </a:r>
            <a:r>
              <a:rPr lang="en-US" b="1">
                <a:solidFill>
                  <a:srgbClr val="000080"/>
                </a:solidFill>
                <a:latin typeface="Consolas" panose="020B0609020204030204" pitchFamily="49" charset="0"/>
              </a:rPr>
              <a:t>char</a:t>
            </a:r>
            <a:r>
              <a:rPr lang="en-US"/>
              <a:t> is an integer type</a:t>
            </a:r>
          </a:p>
          <a:p>
            <a:pPr lvl="1"/>
            <a:r>
              <a:rPr lang="en-US"/>
              <a:t>each </a:t>
            </a:r>
            <a:r>
              <a:rPr lang="en-US">
                <a:solidFill>
                  <a:srgbClr val="000080"/>
                </a:solidFill>
                <a:latin typeface="Consolas" panose="020B0609020204030204" pitchFamily="49" charset="0"/>
              </a:rPr>
              <a:t>char</a:t>
            </a:r>
            <a:r>
              <a:rPr lang="en-US"/>
              <a:t> has a corresponding integer, for example </a:t>
            </a:r>
            <a:r>
              <a:rPr lang="en-US">
                <a:latin typeface="Consolas" panose="020B0609020204030204" pitchFamily="49" charset="0"/>
              </a:rPr>
              <a:t>(</a:t>
            </a:r>
            <a:r>
              <a:rPr lang="en-US">
                <a:solidFill>
                  <a:srgbClr val="FF00FF"/>
                </a:solidFill>
                <a:latin typeface="Consolas" panose="020B0609020204030204" pitchFamily="49" charset="0"/>
              </a:rPr>
              <a:t>'a'</a:t>
            </a:r>
            <a:r>
              <a:rPr lang="en-US"/>
              <a:t> </a:t>
            </a:r>
            <a:r>
              <a:rPr lang="en-US">
                <a:latin typeface="Consolas" panose="020B0609020204030204" pitchFamily="49" charset="0"/>
              </a:rPr>
              <a:t>==</a:t>
            </a:r>
            <a:r>
              <a:rPr lang="en-US"/>
              <a:t> </a:t>
            </a:r>
            <a:r>
              <a:rPr lang="en-US">
                <a:solidFill>
                  <a:srgbClr val="02B5B5"/>
                </a:solidFill>
                <a:latin typeface="Consolas" panose="020B0609020204030204" pitchFamily="49" charset="0"/>
              </a:rPr>
              <a:t>97</a:t>
            </a:r>
            <a:r>
              <a:rPr lang="en-US">
                <a:latin typeface="Consolas" panose="020B0609020204030204" pitchFamily="49" charset="0"/>
              </a:rPr>
              <a:t>)</a:t>
            </a:r>
            <a:endParaRPr lang="en-US"/>
          </a:p>
          <a:p>
            <a:pPr lvl="1"/>
            <a:r>
              <a:rPr lang="en-US"/>
              <a:t>the letters are in order </a:t>
            </a:r>
            <a:r>
              <a:rPr lang="en-US">
                <a:latin typeface="Consolas" panose="020B0609020204030204" pitchFamily="49" charset="0"/>
              </a:rPr>
              <a:t>(</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97</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'b'</a:t>
            </a:r>
            <a:r>
              <a:rPr lang="en-US">
                <a:latin typeface="Consolas" panose="020B0609020204030204" pitchFamily="49" charset="0"/>
              </a:rPr>
              <a:t> == </a:t>
            </a:r>
            <a:r>
              <a:rPr lang="en-US">
                <a:solidFill>
                  <a:srgbClr val="02B5B5"/>
                </a:solidFill>
                <a:latin typeface="Consolas" panose="020B0609020204030204" pitchFamily="49" charset="0"/>
              </a:rPr>
              <a:t>98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'c'</a:t>
            </a:r>
            <a:r>
              <a:rPr lang="en-US">
                <a:latin typeface="Consolas" panose="020B0609020204030204" pitchFamily="49" charset="0"/>
              </a:rPr>
              <a:t> == </a:t>
            </a:r>
            <a:r>
              <a:rPr lang="en-US">
                <a:solidFill>
                  <a:srgbClr val="02B5B5"/>
                </a:solidFill>
                <a:latin typeface="Consolas" panose="020B0609020204030204" pitchFamily="49" charset="0"/>
              </a:rPr>
              <a:t>99</a:t>
            </a:r>
            <a:r>
              <a:rPr lang="en-US">
                <a:latin typeface="Consolas" panose="020B0609020204030204" pitchFamily="49" charset="0"/>
              </a:rPr>
              <a:t>)</a:t>
            </a:r>
            <a:r>
              <a:rPr lang="en-US"/>
              <a:t>...</a:t>
            </a:r>
          </a:p>
          <a:p>
            <a:pPr lvl="1"/>
            <a:r>
              <a:rPr lang="en-US"/>
              <a:t>the numbers are also in order </a:t>
            </a:r>
            <a:r>
              <a:rPr lang="en-US">
                <a:latin typeface="Consolas" panose="020B0609020204030204" pitchFamily="49" charset="0"/>
              </a:rPr>
              <a:t>(</a:t>
            </a:r>
            <a:r>
              <a:rPr lang="en-US">
                <a:solidFill>
                  <a:srgbClr val="FF00FF"/>
                </a:solidFill>
                <a:latin typeface="Consolas" panose="020B0609020204030204" pitchFamily="49" charset="0"/>
              </a:rPr>
              <a:t>'0'</a:t>
            </a:r>
            <a:r>
              <a:rPr lang="en-US">
                <a:latin typeface="Consolas" panose="020B0609020204030204" pitchFamily="49" charset="0"/>
              </a:rPr>
              <a:t> == </a:t>
            </a:r>
            <a:r>
              <a:rPr lang="en-US">
                <a:solidFill>
                  <a:srgbClr val="02B5B5"/>
                </a:solidFill>
                <a:latin typeface="Consolas" panose="020B0609020204030204" pitchFamily="49" charset="0"/>
              </a:rPr>
              <a:t>48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'1'</a:t>
            </a:r>
            <a:r>
              <a:rPr lang="en-US">
                <a:latin typeface="Consolas" panose="020B0609020204030204" pitchFamily="49" charset="0"/>
              </a:rPr>
              <a:t> == </a:t>
            </a:r>
            <a:r>
              <a:rPr lang="en-US">
                <a:solidFill>
                  <a:srgbClr val="02B5B5"/>
                </a:solidFill>
                <a:latin typeface="Consolas" panose="020B0609020204030204" pitchFamily="49" charset="0"/>
              </a:rPr>
              <a:t>49</a:t>
            </a:r>
            <a:r>
              <a:rPr lang="en-US">
                <a:latin typeface="Consolas" panose="020B0609020204030204" pitchFamily="49" charset="0"/>
              </a:rPr>
              <a:t>)</a:t>
            </a:r>
            <a:r>
              <a:rPr lang="en-US"/>
              <a:t>...</a:t>
            </a:r>
          </a:p>
          <a:p>
            <a:pPr lvl="1"/>
            <a:r>
              <a:rPr lang="en-US"/>
              <a:t>you can do math with </a:t>
            </a:r>
            <a:r>
              <a:rPr lang="en-US">
                <a:solidFill>
                  <a:srgbClr val="000080"/>
                </a:solidFill>
                <a:latin typeface="Consolas" panose="020B0609020204030204" pitchFamily="49" charset="0"/>
              </a:rPr>
              <a:t>char</a:t>
            </a:r>
            <a:r>
              <a:rPr lang="en-US"/>
              <a:t>'s</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foo </a:t>
            </a:r>
            <a:r>
              <a:rPr lang="en-US">
                <a:latin typeface="Consolas" panose="020B0609020204030204" pitchFamily="49" charset="0"/>
              </a:rPr>
              <a:t>= </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2</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foo is 'c'</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bar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7</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bar is '7'</a:t>
            </a:r>
          </a:p>
          <a:p>
            <a:pPr lvl="2"/>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baz</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'6'</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a:t>
            </a:r>
            <a:r>
              <a:rPr lang="en-US" err="1">
                <a:solidFill>
                  <a:srgbClr val="007B00"/>
                </a:solidFill>
                <a:latin typeface="Consolas" panose="020B0609020204030204" pitchFamily="49" charset="0"/>
              </a:rPr>
              <a:t>baz</a:t>
            </a:r>
            <a:r>
              <a:rPr lang="en-US">
                <a:solidFill>
                  <a:srgbClr val="007B00"/>
                </a:solidFill>
                <a:latin typeface="Consolas" panose="020B0609020204030204" pitchFamily="49" charset="0"/>
              </a:rPr>
              <a:t> is 6</a:t>
            </a:r>
          </a:p>
          <a:p>
            <a:pPr lvl="2"/>
            <a:endParaRPr lang="en-US">
              <a:solidFill>
                <a:srgbClr val="12191C"/>
              </a:solidFill>
              <a:latin typeface="Consolas" panose="020B0609020204030204" pitchFamily="49" charset="0"/>
            </a:endParaRPr>
          </a:p>
          <a:p>
            <a:pPr lvl="2"/>
            <a:endParaRPr lang="en-US"/>
          </a:p>
          <a:p>
            <a:pPr marL="0" indent="0">
              <a:buNone/>
            </a:pPr>
            <a:endParaRPr lang="en-US">
              <a:latin typeface="+mj-lt"/>
            </a:endParaRPr>
          </a:p>
        </p:txBody>
      </p:sp>
    </p:spTree>
    <p:extLst>
      <p:ext uri="{BB962C8B-B14F-4D97-AF65-F5344CB8AC3E}">
        <p14:creationId xmlns:p14="http://schemas.microsoft.com/office/powerpoint/2010/main" val="2267689608"/>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4972F-719D-8250-D9DA-9B133B4712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5BE44C-E86A-2336-85E3-734218965477}"/>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1E004AC0-EC2B-F17E-F163-11754E407B0D}"/>
              </a:ext>
            </a:extLst>
          </p:cNvPr>
          <p:cNvSpPr>
            <a:spLocks noGrp="1"/>
          </p:cNvSpPr>
          <p:nvPr>
            <p:ph sz="quarter" idx="10"/>
          </p:nvPr>
        </p:nvSpPr>
        <p:spPr/>
        <p:txBody>
          <a:bodyPr/>
          <a:lstStyle/>
          <a:p>
            <a:r>
              <a:rPr lang="en-US"/>
              <a:t>each primitive data type has its own notion of what it means to "be zero"</a:t>
            </a:r>
          </a:p>
          <a:p>
            <a:pPr lvl="1"/>
            <a:r>
              <a:rPr lang="en-US" sz="1800">
                <a:solidFill>
                  <a:srgbClr val="000080"/>
                </a:solidFill>
                <a:effectLst/>
                <a:latin typeface="+mj-lt"/>
              </a:rPr>
              <a:t>int</a:t>
            </a:r>
            <a:r>
              <a:rPr lang="en-US">
                <a:latin typeface="+mj-lt"/>
              </a:rPr>
              <a:t>     zero =     </a:t>
            </a:r>
            <a:r>
              <a:rPr lang="en-US">
                <a:solidFill>
                  <a:srgbClr val="02B5B5"/>
                </a:solidFill>
                <a:latin typeface="+mj-lt"/>
              </a:rPr>
              <a:t>0</a:t>
            </a:r>
            <a:r>
              <a:rPr lang="en-US">
                <a:latin typeface="+mj-lt"/>
              </a:rPr>
              <a:t>;</a:t>
            </a:r>
          </a:p>
          <a:p>
            <a:pPr lvl="1"/>
            <a:r>
              <a:rPr lang="en-US" sz="1800">
                <a:solidFill>
                  <a:srgbClr val="000080"/>
                </a:solidFill>
                <a:effectLst/>
                <a:latin typeface="+mj-lt"/>
              </a:rPr>
              <a:t>double</a:t>
            </a:r>
            <a:r>
              <a:rPr lang="en-US">
                <a:latin typeface="+mj-lt"/>
              </a:rPr>
              <a:t>  zero =   </a:t>
            </a:r>
            <a:r>
              <a:rPr lang="en-US">
                <a:solidFill>
                  <a:srgbClr val="02B5B5"/>
                </a:solidFill>
                <a:latin typeface="+mj-lt"/>
              </a:rPr>
              <a:t>0</a:t>
            </a:r>
            <a:r>
              <a:rPr lang="en-US">
                <a:latin typeface="+mj-lt"/>
              </a:rPr>
              <a:t>.</a:t>
            </a:r>
            <a:r>
              <a:rPr lang="en-US">
                <a:solidFill>
                  <a:srgbClr val="02B5B5"/>
                </a:solidFill>
                <a:latin typeface="+mj-lt"/>
              </a:rPr>
              <a:t>0</a:t>
            </a:r>
            <a:r>
              <a:rPr lang="en-US">
                <a:latin typeface="+mj-lt"/>
              </a:rPr>
              <a:t>;</a:t>
            </a:r>
          </a:p>
          <a:p>
            <a:pPr lvl="1"/>
            <a:r>
              <a:rPr lang="en-US" sz="1800" err="1">
                <a:solidFill>
                  <a:srgbClr val="000080"/>
                </a:solidFill>
                <a:effectLst/>
                <a:latin typeface="+mj-lt"/>
              </a:rPr>
              <a:t>boolean</a:t>
            </a:r>
            <a:r>
              <a:rPr lang="en-US">
                <a:latin typeface="+mj-lt"/>
              </a:rPr>
              <a:t> zero = </a:t>
            </a:r>
            <a:r>
              <a:rPr lang="en-US">
                <a:solidFill>
                  <a:srgbClr val="0000FF"/>
                </a:solidFill>
                <a:latin typeface="+mj-lt"/>
              </a:rPr>
              <a:t>false</a:t>
            </a:r>
            <a:r>
              <a:rPr lang="en-US">
                <a:latin typeface="+mj-lt"/>
              </a:rPr>
              <a:t>;</a:t>
            </a:r>
          </a:p>
          <a:p>
            <a:pPr lvl="1"/>
            <a:r>
              <a:rPr lang="en-US">
                <a:solidFill>
                  <a:srgbClr val="000080"/>
                </a:solidFill>
                <a:effectLst/>
                <a:latin typeface="+mj-lt"/>
              </a:rPr>
              <a:t>char</a:t>
            </a:r>
            <a:r>
              <a:rPr lang="en-US">
                <a:latin typeface="+mj-lt"/>
              </a:rPr>
              <a:t>    zero =  </a:t>
            </a:r>
            <a:r>
              <a:rPr lang="en-US">
                <a:solidFill>
                  <a:srgbClr val="FF00FF"/>
                </a:solidFill>
                <a:effectLst/>
                <a:latin typeface="+mj-lt"/>
              </a:rPr>
              <a:t>'\0'</a:t>
            </a:r>
            <a:r>
              <a:rPr lang="en-US">
                <a:effectLst/>
                <a:latin typeface="+mj-lt"/>
              </a:rPr>
              <a:t>;</a:t>
            </a:r>
            <a:r>
              <a:rPr lang="en-US">
                <a:solidFill>
                  <a:srgbClr val="007B00"/>
                </a:solidFill>
                <a:latin typeface="Consolas" panose="020B0609020204030204" pitchFamily="49" charset="0"/>
              </a:rPr>
              <a:t> // the "null character"</a:t>
            </a:r>
          </a:p>
          <a:p>
            <a:pPr lvl="1"/>
            <a:endParaRPr lang="en-US">
              <a:effectLst/>
              <a:latin typeface="+mj-lt"/>
            </a:endParaRPr>
          </a:p>
          <a:p>
            <a:pPr lvl="1"/>
            <a:endParaRPr lang="en-US">
              <a:solidFill>
                <a:srgbClr val="592FA4"/>
              </a:solidFill>
              <a:latin typeface="+mj-lt"/>
            </a:endParaRPr>
          </a:p>
        </p:txBody>
      </p:sp>
    </p:spTree>
    <p:extLst>
      <p:ext uri="{BB962C8B-B14F-4D97-AF65-F5344CB8AC3E}">
        <p14:creationId xmlns:p14="http://schemas.microsoft.com/office/powerpoint/2010/main" val="773003704"/>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30ED4-3207-9633-3871-C0F206BEB85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40E28D-8A83-3EAD-24B9-BA74384763E1}"/>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229443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the organization and implementation of values and </a:t>
            </a:r>
            <a:r>
              <a:rPr lang="en-US" b="0" i="0" u="none" strike="noStrike">
                <a:solidFill>
                  <a:srgbClr val="3366CC"/>
                </a:solidFill>
                <a:effectLst/>
                <a:latin typeface="Arial" panose="020B0604020202020204" pitchFamily="34" charset="0"/>
                <a:hlinkClick r:id="rId3" tooltip="Information"/>
              </a:rPr>
              <a:t>information</a:t>
            </a:r>
            <a:r>
              <a:rPr lang="en-US" b="0" i="0">
                <a:solidFill>
                  <a:srgbClr val="202122"/>
                </a:solidFill>
                <a:effectLst/>
                <a:latin typeface="Arial" panose="020B0604020202020204" pitchFamily="34" charset="0"/>
              </a:rPr>
              <a:t>. In simple words, it is the way of organizing information in a computer so that it can be more easily understood and worked with. --Simple Wikipedia</a:t>
            </a:r>
          </a:p>
        </p:txBody>
      </p:sp>
    </p:spTree>
    <p:extLst>
      <p:ext uri="{BB962C8B-B14F-4D97-AF65-F5344CB8AC3E}">
        <p14:creationId xmlns:p14="http://schemas.microsoft.com/office/powerpoint/2010/main" val="15256476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611273F9-520A-DD71-CCF8-53959F4490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999535"/>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7B9B9-6124-50B6-D584-ADF18B24D7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FA2356-55B0-EC49-3B56-071D2968BAEE}"/>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60221349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D9A0C-E2AB-52FC-835A-582B45AFE8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01222B-8B74-B57A-7C72-108907E79F13}"/>
              </a:ext>
            </a:extLst>
          </p:cNvPr>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a:extLst>
              <a:ext uri="{FF2B5EF4-FFF2-40B4-BE49-F238E27FC236}">
                <a16:creationId xmlns:a16="http://schemas.microsoft.com/office/drawing/2014/main" id="{148C6E6D-DE4C-A7AD-75A7-AB9C845E9D22}"/>
              </a:ext>
            </a:extLst>
          </p:cNvPr>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tabs, and newlines</a:t>
            </a:r>
          </a:p>
          <a:p>
            <a:pPr lvl="0"/>
            <a:r>
              <a:rPr lang="en-US" sz="1600"/>
              <a:t>🐍 Python does care about whitespace (indentation </a:t>
            </a:r>
            <a:r>
              <a:rPr lang="en-US" sz="1600" i="1"/>
              <a:t>changes what code does</a:t>
            </a:r>
            <a:r>
              <a:rPr lang="en-US" sz="1600"/>
              <a:t>)</a:t>
            </a:r>
          </a:p>
          <a:p>
            <a:pPr lvl="0"/>
            <a:r>
              <a:rPr lang="en-US" sz="1600"/>
              <a:t>☕️ </a:t>
            </a:r>
            <a:r>
              <a:rPr lang="en-US" sz="1600" b="1"/>
              <a:t>Java does NOT care about whitespace (it cares about curly braces)</a:t>
            </a:r>
          </a:p>
          <a:p>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make sure your curly braces line up</a:t>
            </a:r>
          </a:p>
          <a:p>
            <a:pPr lvl="2"/>
            <a:r>
              <a:rPr lang="en-US" sz="1600">
                <a:solidFill>
                  <a:schemeClr val="accent2"/>
                </a:solidFill>
              </a:rPr>
              <a:t>✨ use </a:t>
            </a:r>
            <a:r>
              <a:rPr lang="en-US" sz="1600" err="1">
                <a:solidFill>
                  <a:schemeClr val="accent2"/>
                </a:solidFill>
              </a:rPr>
              <a:t>Eclipse's auto-indentation feature </a:t>
            </a:r>
            <a:r>
              <a:rPr lang="en-US" sz="1600">
                <a:solidFill>
                  <a:schemeClr val="accent2"/>
                </a:solidFill>
              </a:rPr>
              <a:t>(see Tut00)! no excuses!</a:t>
            </a:r>
          </a:p>
        </p:txBody>
      </p:sp>
      <p:graphicFrame>
        <p:nvGraphicFramePr>
          <p:cNvPr id="13" name="Table 7">
            <a:extLst>
              <a:ext uri="{FF2B5EF4-FFF2-40B4-BE49-F238E27FC236}">
                <a16:creationId xmlns:a16="http://schemas.microsoft.com/office/drawing/2014/main" id="{CAC7F10F-0F9F-B10D-0143-3AAB85BB3EA2}"/>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424490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6E5C3-2564-C2B5-E2D1-23A9C1D2B3D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D4ECC2-F3A2-6D14-B95C-5F092B0416BA}"/>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201553208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6BF38-D974-FA6F-138B-039795B28F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1924830-8161-85C9-6096-D6BC59116652}"/>
              </a:ext>
            </a:extLst>
          </p:cNvPr>
          <p:cNvSpPr>
            <a:spLocks noGrp="1"/>
          </p:cNvSpPr>
          <p:nvPr>
            <p:ph type="title"/>
          </p:nvPr>
        </p:nvSpPr>
        <p:spPr>
          <a:xfrm>
            <a:off x="457200" y="2143125"/>
            <a:ext cx="8229600" cy="857250"/>
          </a:xfrm>
        </p:spPr>
        <p:txBody>
          <a:bodyPr/>
          <a:lstStyle/>
          <a:p>
            <a:r>
              <a:rPr lang="en-US"/>
              <a:t>scope</a:t>
            </a:r>
          </a:p>
        </p:txBody>
      </p:sp>
    </p:spTree>
    <p:extLst>
      <p:ext uri="{BB962C8B-B14F-4D97-AF65-F5344CB8AC3E}">
        <p14:creationId xmlns:p14="http://schemas.microsoft.com/office/powerpoint/2010/main" val="3146169591"/>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4B9A5-1C7F-16B3-8673-EE4E0E07EB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6F633A-DBA9-DC25-5D55-801FE0A4FA78}"/>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E87488CF-BA80-0090-37D6-1376B0EC6FE8}"/>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FF"/>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E438C9A1-B462-B120-835D-8DE9E9F279C5}"/>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use i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latin typeface="Consolas"/>
              </a:rPr>
              <a:t>        </a:t>
            </a:r>
            <a:r>
              <a:rPr lang="en-US">
                <a:solidFill>
                  <a:srgbClr val="007B00"/>
                </a:solidFill>
                <a:latin typeface="Consolas"/>
              </a:rPr>
              <a:t>// you CAN use j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use i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7B00"/>
              </a:solidFill>
              <a:latin typeface="Consolas"/>
            </a:endParaRPr>
          </a:p>
          <a:p>
            <a:pPr lvl="0"/>
            <a:r>
              <a:rPr lang="en-US">
                <a:latin typeface="Consolas"/>
              </a:rPr>
              <a:t>    </a:t>
            </a:r>
            <a:r>
              <a:rPr lang="en-US">
                <a:solidFill>
                  <a:srgbClr val="007B00"/>
                </a:solidFill>
                <a:latin typeface="Consolas"/>
              </a:rPr>
              <a:t>// you CANNOT use j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98880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6F411-635B-1BD2-EF72-DE03D06FF7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D23740F-B3F5-2465-2882-8C9027765E94}"/>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718565456"/>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2C6A9-D660-E1F7-46C0-7A97A91B64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6C2CD4-65D3-FA83-7414-ADAB2EE482CC}"/>
              </a:ext>
            </a:extLst>
          </p:cNvPr>
          <p:cNvSpPr>
            <a:spLocks noGrp="1"/>
          </p:cNvSpPr>
          <p:nvPr>
            <p:ph type="title"/>
          </p:nvPr>
        </p:nvSpPr>
        <p:spPr/>
        <p:txBody>
          <a:bodyPr/>
          <a:lstStyle/>
          <a:p>
            <a:r>
              <a:rPr lang="en-US">
                <a:effectLst/>
              </a:rPr>
              <a:t>cannot be resolved to a variable</a:t>
            </a:r>
            <a:endParaRPr lang="en-US"/>
          </a:p>
        </p:txBody>
      </p:sp>
      <p:sp>
        <p:nvSpPr>
          <p:cNvPr id="12" name="TextBox 11">
            <a:extLst>
              <a:ext uri="{FF2B5EF4-FFF2-40B4-BE49-F238E27FC236}">
                <a16:creationId xmlns:a16="http://schemas.microsoft.com/office/drawing/2014/main" id="{C34600BF-9ED0-69F2-C1F2-74B410DFB916}"/>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Compile Error:</a:t>
            </a:r>
            <a:r>
              <a:rPr lang="en-US">
                <a:highlight>
                  <a:srgbClr val="FFFF00"/>
                </a:highlight>
                <a:latin typeface="Consolas"/>
              </a:rPr>
              <a:t> f</a:t>
            </a:r>
            <a:r>
              <a:rPr lang="en-US">
                <a:highlight>
                  <a:srgbClr val="FFFF00"/>
                </a:highlight>
                <a:latin typeface="Consolas" panose="020B0609020204030204" pitchFamily="49" charset="0"/>
                <a:cs typeface="Consolas" panose="020B0609020204030204" pitchFamily="49" charset="0"/>
              </a:rPr>
              <a:t>oo </a:t>
            </a:r>
            <a:r>
              <a:rPr lang="en-US">
                <a:effectLst/>
                <a:highlight>
                  <a:srgbClr val="FFFF00"/>
                </a:highlight>
                <a:latin typeface="Consolas" panose="020B0609020204030204" pitchFamily="49" charset="0"/>
                <a:cs typeface="Consolas" panose="020B0609020204030204" pitchFamily="49" charset="0"/>
              </a:rPr>
              <a:t>cannot be resolved to a variable</a:t>
            </a:r>
            <a:endParaRPr lang="en-US">
              <a:highlight>
                <a:srgbClr val="FFFF00"/>
              </a:highlight>
              <a:latin typeface="Consolas" panose="020B0609020204030204" pitchFamily="49" charset="0"/>
              <a:cs typeface="Consolas" panose="020B0609020204030204" pitchFamily="49" charset="0"/>
            </a:endParaRPr>
          </a:p>
          <a:p>
            <a:pPr lvl="0"/>
            <a:endParaRPr lang="en-US">
              <a:solidFill>
                <a:srgbClr val="0000FF"/>
              </a:solidFill>
              <a:highlight>
                <a:srgbClr val="FFFF00"/>
              </a:highlight>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PRINT(foo);</a:t>
            </a:r>
          </a:p>
          <a:p>
            <a:pPr lvl="0"/>
            <a:r>
              <a:rPr lang="en-US">
                <a:latin typeface="Consolas"/>
              </a:rPr>
              <a:t>    }</a:t>
            </a:r>
          </a:p>
          <a:p>
            <a:pPr lvl="0"/>
            <a:r>
              <a:rPr lang="en-US">
                <a:latin typeface="Consolas"/>
              </a:rPr>
              <a:t>}</a:t>
            </a:r>
          </a:p>
          <a:p>
            <a:pPr lvl="0"/>
            <a:endParaRPr lang="en-US">
              <a:latin typeface="Consolas"/>
            </a:endParaRPr>
          </a:p>
        </p:txBody>
      </p:sp>
    </p:spTree>
    <p:extLst>
      <p:ext uri="{BB962C8B-B14F-4D97-AF65-F5344CB8AC3E}">
        <p14:creationId xmlns:p14="http://schemas.microsoft.com/office/powerpoint/2010/main" val="169126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99AAA-7B47-A883-1A00-E015D7DF8C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9AB0A-0736-6087-CB93-850F78ABE5B8}"/>
              </a:ext>
            </a:extLst>
          </p:cNvPr>
          <p:cNvSpPr>
            <a:spLocks noGrp="1"/>
          </p:cNvSpPr>
          <p:nvPr>
            <p:ph type="title"/>
          </p:nvPr>
        </p:nvSpPr>
        <p:spPr/>
        <p:txBody>
          <a:bodyPr/>
          <a:lstStyle/>
          <a:p>
            <a:r>
              <a:rPr lang="en-US">
                <a:effectLst/>
              </a:rPr>
              <a:t>cannot be resolved to a variable</a:t>
            </a:r>
            <a:endParaRPr lang="en-US"/>
          </a:p>
        </p:txBody>
      </p:sp>
      <p:sp>
        <p:nvSpPr>
          <p:cNvPr id="3" name="TextBox 2">
            <a:extLst>
              <a:ext uri="{FF2B5EF4-FFF2-40B4-BE49-F238E27FC236}">
                <a16:creationId xmlns:a16="http://schemas.microsoft.com/office/drawing/2014/main" id="{EBE266BE-37EC-87A1-AB41-311675913FA8}"/>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solidFill>
                <a:srgbClr val="0000FF"/>
              </a:solidFill>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PRINT</a:t>
            </a:r>
            <a:r>
              <a:rPr lang="en-US">
                <a:latin typeface="Consolas"/>
              </a:rPr>
              <a: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513069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5D139-6AFF-56E6-3749-AE54AC5448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10644E-33BD-2A68-C0D2-3FE7D64BF5B3}"/>
              </a:ext>
            </a:extLst>
          </p:cNvPr>
          <p:cNvSpPr>
            <a:spLocks noGrp="1"/>
          </p:cNvSpPr>
          <p:nvPr>
            <p:ph type="title"/>
          </p:nvPr>
        </p:nvSpPr>
        <p:spPr/>
        <p:txBody>
          <a:bodyPr/>
          <a:lstStyle/>
          <a:p>
            <a:r>
              <a:rPr lang="en-US"/>
              <a:t>d</a:t>
            </a:r>
            <a:r>
              <a:rPr lang="en-US">
                <a:effectLst/>
              </a:rPr>
              <a:t>uplicate local variable</a:t>
            </a:r>
            <a:endParaRPr lang="en-US"/>
          </a:p>
        </p:txBody>
      </p:sp>
      <p:sp>
        <p:nvSpPr>
          <p:cNvPr id="4" name="TextBox 3">
            <a:extLst>
              <a:ext uri="{FF2B5EF4-FFF2-40B4-BE49-F238E27FC236}">
                <a16:creationId xmlns:a16="http://schemas.microsoft.com/office/drawing/2014/main" id="{59AB4DF6-D9FE-80D6-2045-B6D49B0B0D8E}"/>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duplicate local variable foo</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83667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A806E-99EC-D7ED-89B7-A7BFB6DB39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285EE4-FA4F-F8D0-0333-66D074413042}"/>
              </a:ext>
            </a:extLst>
          </p:cNvPr>
          <p:cNvSpPr>
            <a:spLocks noGrp="1"/>
          </p:cNvSpPr>
          <p:nvPr>
            <p:ph type="title"/>
          </p:nvPr>
        </p:nvSpPr>
        <p:spPr/>
        <p:txBody>
          <a:bodyPr/>
          <a:lstStyle/>
          <a:p>
            <a:r>
              <a:rPr lang="en-US"/>
              <a:t>d</a:t>
            </a:r>
            <a:r>
              <a:rPr lang="en-US">
                <a:effectLst/>
              </a:rPr>
              <a:t>uplicate local variable</a:t>
            </a:r>
            <a:endParaRPr lang="en-US"/>
          </a:p>
        </p:txBody>
      </p:sp>
      <p:sp>
        <p:nvSpPr>
          <p:cNvPr id="5" name="TextBox 4">
            <a:extLst>
              <a:ext uri="{FF2B5EF4-FFF2-40B4-BE49-F238E27FC236}">
                <a16:creationId xmlns:a16="http://schemas.microsoft.com/office/drawing/2014/main" id="{9C546448-514D-477A-70F9-C51DD124293D}"/>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3708044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12DA2-8E43-A621-2786-D6BC787AEA95}"/>
            </a:ext>
          </a:extLst>
        </p:cNvPr>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13CE5297-0600-D2C2-96EB-BB2D68D4DB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488885">
            <a:off x="-4560624" y="-1769640"/>
            <a:ext cx="13451703" cy="4616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11055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02254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16EA4-D384-27A5-0437-D1DFCB123587}"/>
              </a:ext>
            </a:extLst>
          </p:cNvPr>
          <p:cNvSpPr>
            <a:spLocks noGrp="1"/>
          </p:cNvSpPr>
          <p:nvPr>
            <p:ph type="title"/>
          </p:nvPr>
        </p:nvSpPr>
        <p:spPr/>
        <p:txBody>
          <a:bodyPr/>
          <a:lstStyle/>
          <a:p>
            <a:r>
              <a:rPr lang="en-US"/>
              <a:t>success tips</a:t>
            </a:r>
          </a:p>
        </p:txBody>
      </p:sp>
    </p:spTree>
    <p:extLst>
      <p:ext uri="{BB962C8B-B14F-4D97-AF65-F5344CB8AC3E}">
        <p14:creationId xmlns:p14="http://schemas.microsoft.com/office/powerpoint/2010/main" val="1221500142"/>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(1/3)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establish basic study habits</a:t>
            </a:r>
            <a:br>
              <a:rPr lang="en-US"/>
            </a:br>
            <a:r>
              <a:rPr lang="en-US"/>
              <a:t>(this might not have been necessary in highschool; it most likely is now)</a:t>
            </a:r>
          </a:p>
          <a:p>
            <a:pPr lvl="1"/>
            <a:r>
              <a:rPr lang="en-US"/>
              <a:t>start homework early! (very hard to code well while stressed)</a:t>
            </a:r>
          </a:p>
          <a:p>
            <a:endParaRPr lang="en-US"/>
          </a:p>
          <a:p>
            <a:r>
              <a:rPr lang="en-US"/>
              <a:t>don't work in a vaccuum</a:t>
            </a:r>
          </a:p>
          <a:p>
            <a:pPr lvl="1"/>
            <a:r>
              <a:rPr lang="en-US"/>
              <a:t>collaborate with your friends / acquaintences / enemies</a:t>
            </a:r>
          </a:p>
          <a:p>
            <a:pPr lvl="1"/>
            <a:r>
              <a:rPr lang="en-US"/>
              <a:t>come to help hours (they are there for you!)</a:t>
            </a:r>
          </a:p>
          <a:p>
            <a:endParaRPr lang="en-US"/>
          </a:p>
          <a:p>
            <a:r>
              <a:rPr lang="en-US"/>
              <a:t>code a lot (ideally, 5+ days per week)</a:t>
            </a:r>
          </a:p>
          <a:p>
            <a:pPr lvl="1"/>
            <a:r>
              <a:rPr lang="en-US"/>
              <a:t>if the homeworks are feeling too hard, talk to me; we have </a:t>
            </a:r>
            <a:r>
              <a:rPr lang="en-US" b="1"/>
              <a:t>resources</a:t>
            </a:r>
            <a:r>
              <a:rPr lang="en-US"/>
              <a:t>!</a:t>
            </a:r>
          </a:p>
          <a:p>
            <a:pPr lvl="1"/>
            <a:r>
              <a:rPr lang="en-US"/>
              <a:t>if the homeworks are too easy, do the A+ / A++; do side projects;</a:t>
            </a:r>
            <a:br>
              <a:rPr lang="en-US"/>
            </a:br>
            <a:r>
              <a:rPr lang="en-US"/>
              <a:t>just keep coding; code code code code code; COOOOOOOOODE</a:t>
            </a:r>
          </a:p>
        </p:txBody>
      </p:sp>
    </p:spTree>
    <p:extLst>
      <p:ext uri="{BB962C8B-B14F-4D97-AF65-F5344CB8AC3E}">
        <p14:creationId xmlns:p14="http://schemas.microsoft.com/office/powerpoint/2010/main" val="226168110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(2/3)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try to find your own bugs</a:t>
            </a:r>
          </a:p>
          <a:p>
            <a:pPr lvl="1"/>
            <a:r>
              <a:rPr lang="en-US"/>
              <a:t>this is a huge skill; it takes time (and pain) to build</a:t>
            </a:r>
          </a:p>
          <a:p>
            <a:endParaRPr lang="en-US"/>
          </a:p>
          <a:p>
            <a:r>
              <a:rPr lang="en-US"/>
              <a:t>try to answer your own questions (using Google!)</a:t>
            </a:r>
            <a:br>
              <a:rPr lang="en-US"/>
            </a:br>
            <a:r>
              <a:rPr lang="en-US"/>
              <a:t>("what does IDE stand for?"; "what does this error message mean?")</a:t>
            </a:r>
          </a:p>
          <a:p>
            <a:pPr lvl="1"/>
            <a:r>
              <a:rPr lang="en-US"/>
              <a:t>this is also a huge skill; it also takes time (and pain) to build</a:t>
            </a:r>
            <a:br>
              <a:rPr lang="en-US"/>
            </a:br>
            <a:endParaRPr lang="en-US"/>
          </a:p>
          <a:p>
            <a:r>
              <a:rPr lang="en-US"/>
              <a:t>however, if you are stuck (&gt;= 10+ minutes of pain), ASK FOR HELP</a:t>
            </a:r>
          </a:p>
          <a:p>
            <a:pPr lvl="1"/>
            <a:r>
              <a:rPr lang="en-US"/>
              <a:t>there is literally no judgement here; we all have different starting points; my only goal is for all students to get stronger and have fun </a:t>
            </a:r>
            <a:r>
              <a:rPr lang="en-US">
                <a:sym typeface="Wingdings" pitchFamily="2" charset="2"/>
              </a:rPr>
              <a:t>🙂👍</a:t>
            </a:r>
          </a:p>
          <a:p>
            <a:pPr lvl="2"/>
            <a:r>
              <a:rPr lang="en-US">
                <a:sym typeface="Wingdings" pitchFamily="2" charset="2"/>
              </a:rPr>
              <a:t>and, for what it's worth, i was a mechanical engineering undergrad and my first comp sci course was *terrifying* (though, eventually, fun)</a:t>
            </a:r>
            <a:endParaRPr lang="en-US"/>
          </a:p>
        </p:txBody>
      </p:sp>
    </p:spTree>
    <p:extLst>
      <p:ext uri="{BB962C8B-B14F-4D97-AF65-F5344CB8AC3E}">
        <p14:creationId xmlns:p14="http://schemas.microsoft.com/office/powerpoint/2010/main" val="175327427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21AF9F-FE3B-A2C8-58C3-7F294DF5772E}"/>
              </a:ext>
            </a:extLst>
          </p:cNvPr>
          <p:cNvSpPr>
            <a:spLocks noGrp="1"/>
          </p:cNvSpPr>
          <p:nvPr>
            <p:ph type="title"/>
          </p:nvPr>
        </p:nvSpPr>
        <p:spPr/>
        <p:txBody>
          <a:bodyPr/>
          <a:lstStyle/>
          <a:p>
            <a:r>
              <a:rPr lang="en-US"/>
              <a:t>most importantly though</a:t>
            </a:r>
          </a:p>
        </p:txBody>
      </p:sp>
    </p:spTree>
    <p:extLst>
      <p:ext uri="{BB962C8B-B14F-4D97-AF65-F5344CB8AC3E}">
        <p14:creationId xmlns:p14="http://schemas.microsoft.com/office/powerpoint/2010/main" val="2530757068"/>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n installs new pedestrian crossing lights, signs along Main Street – The  Williams Record">
            <a:extLst>
              <a:ext uri="{FF2B5EF4-FFF2-40B4-BE49-F238E27FC236}">
                <a16:creationId xmlns:a16="http://schemas.microsoft.com/office/drawing/2014/main" id="{475F1FF6-1FF9-A1AB-8B2D-21EEC2BA5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5762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Town installs new pedestrian crossing lights, signs along Main Street – The  Williams Record">
            <a:extLst>
              <a:ext uri="{FF2B5EF4-FFF2-40B4-BE49-F238E27FC236}">
                <a16:creationId xmlns:a16="http://schemas.microsoft.com/office/drawing/2014/main" id="{B31D1394-D1CA-0421-7E96-2338740608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4572000" y="889522"/>
            <a:ext cx="2784389" cy="336445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89F68B8C-2B80-9809-A7FC-77FF59078EB1}"/>
              </a:ext>
            </a:extLst>
          </p:cNvPr>
          <p:cNvCxnSpPr>
            <a:cxnSpLocks/>
          </p:cNvCxnSpPr>
          <p:nvPr/>
        </p:nvCxnSpPr>
        <p:spPr>
          <a:xfrm flipH="1">
            <a:off x="6038335" y="2940908"/>
            <a:ext cx="1606379" cy="518984"/>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2" name="Title 3">
            <a:extLst>
              <a:ext uri="{FF2B5EF4-FFF2-40B4-BE49-F238E27FC236}">
                <a16:creationId xmlns:a16="http://schemas.microsoft.com/office/drawing/2014/main" id="{171BF83E-3E72-ECD1-E097-4D9B02EDF623}"/>
              </a:ext>
            </a:extLst>
          </p:cNvPr>
          <p:cNvSpPr txBox="1">
            <a:spLocks/>
          </p:cNvSpPr>
          <p:nvPr/>
        </p:nvSpPr>
        <p:spPr>
          <a:xfrm>
            <a:off x="2487706" y="179855"/>
            <a:ext cx="8054788" cy="857250"/>
          </a:xfrm>
          <a:prstGeom prst="rect">
            <a:avLst/>
          </a:prstGeom>
        </p:spPr>
        <p:txBody>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a:t>you gotta push the button</a:t>
            </a:r>
          </a:p>
        </p:txBody>
      </p:sp>
    </p:spTree>
    <p:extLst>
      <p:ext uri="{BB962C8B-B14F-4D97-AF65-F5344CB8AC3E}">
        <p14:creationId xmlns:p14="http://schemas.microsoft.com/office/powerpoint/2010/main" val="387832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5034A-14ED-C784-2570-03BD419CDE8D}"/>
            </a:ext>
          </a:extLst>
        </p:cNvPr>
        <p:cNvGrpSpPr/>
        <p:nvPr/>
      </p:nvGrpSpPr>
      <p:grpSpPr>
        <a:xfrm>
          <a:off x="0" y="0"/>
          <a:ext cx="0" cy="0"/>
          <a:chOff x="0" y="0"/>
          <a:chExt cx="0" cy="0"/>
        </a:xfrm>
      </p:grpSpPr>
      <p:pic>
        <p:nvPicPr>
          <p:cNvPr id="3" name="Picture 2" descr="Town installs new pedestrian crossing lights, signs along Main Street – The  Williams Record">
            <a:extLst>
              <a:ext uri="{FF2B5EF4-FFF2-40B4-BE49-F238E27FC236}">
                <a16:creationId xmlns:a16="http://schemas.microsoft.com/office/drawing/2014/main" id="{63160A3B-3788-4434-5BC8-91DD8DDD62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0" y="-6857249"/>
            <a:ext cx="10415171" cy="1258494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F7D9DC74-842D-0A8E-1FF9-566E38998ABB}"/>
              </a:ext>
            </a:extLst>
          </p:cNvPr>
          <p:cNvCxnSpPr>
            <a:cxnSpLocks/>
          </p:cNvCxnSpPr>
          <p:nvPr/>
        </p:nvCxnSpPr>
        <p:spPr>
          <a:xfrm flipH="1">
            <a:off x="5567688" y="1210235"/>
            <a:ext cx="3966277" cy="1456280"/>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ED11A382-03E7-CE1A-54F0-D6ECD366B3EA}"/>
              </a:ext>
            </a:extLst>
          </p:cNvPr>
          <p:cNvCxnSpPr>
            <a:cxnSpLocks/>
          </p:cNvCxnSpPr>
          <p:nvPr/>
        </p:nvCxnSpPr>
        <p:spPr>
          <a:xfrm flipH="1" flipV="1">
            <a:off x="5567688" y="3184469"/>
            <a:ext cx="2939818" cy="1497591"/>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5B3FA0B-F809-71CA-86C7-C9AA40D67A06}"/>
              </a:ext>
            </a:extLst>
          </p:cNvPr>
          <p:cNvCxnSpPr>
            <a:cxnSpLocks/>
          </p:cNvCxnSpPr>
          <p:nvPr/>
        </p:nvCxnSpPr>
        <p:spPr>
          <a:xfrm>
            <a:off x="1887720" y="445116"/>
            <a:ext cx="2684280" cy="212663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35B315A-B0BC-E69F-2301-E97B11560E5F}"/>
              </a:ext>
            </a:extLst>
          </p:cNvPr>
          <p:cNvCxnSpPr>
            <a:cxnSpLocks/>
          </p:cNvCxnSpPr>
          <p:nvPr/>
        </p:nvCxnSpPr>
        <p:spPr>
          <a:xfrm flipH="1">
            <a:off x="5207585" y="-1699631"/>
            <a:ext cx="483185" cy="393115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556F9CC-E518-F4CE-397E-4F500B99420A}"/>
              </a:ext>
            </a:extLst>
          </p:cNvPr>
          <p:cNvCxnSpPr>
            <a:cxnSpLocks/>
          </p:cNvCxnSpPr>
          <p:nvPr/>
        </p:nvCxnSpPr>
        <p:spPr>
          <a:xfrm flipV="1">
            <a:off x="3576313" y="3471615"/>
            <a:ext cx="1153745" cy="3343769"/>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0AD0BF6-E7F7-0710-2564-6E747150A34C}"/>
              </a:ext>
            </a:extLst>
          </p:cNvPr>
          <p:cNvCxnSpPr>
            <a:cxnSpLocks/>
          </p:cNvCxnSpPr>
          <p:nvPr/>
        </p:nvCxnSpPr>
        <p:spPr>
          <a:xfrm flipV="1">
            <a:off x="636494" y="3053052"/>
            <a:ext cx="3756678" cy="209044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A90494E-7CE5-A5F1-797E-D721C0FB1E48}"/>
              </a:ext>
            </a:extLst>
          </p:cNvPr>
          <p:cNvCxnSpPr>
            <a:cxnSpLocks/>
          </p:cNvCxnSpPr>
          <p:nvPr/>
        </p:nvCxnSpPr>
        <p:spPr>
          <a:xfrm flipH="1" flipV="1">
            <a:off x="5690770" y="2935983"/>
            <a:ext cx="5869599" cy="252224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53787EC-3335-18CA-52E0-EEB09C457BF1}"/>
              </a:ext>
            </a:extLst>
          </p:cNvPr>
          <p:cNvCxnSpPr>
            <a:cxnSpLocks/>
          </p:cNvCxnSpPr>
          <p:nvPr/>
        </p:nvCxnSpPr>
        <p:spPr>
          <a:xfrm flipH="1" flipV="1">
            <a:off x="5100593" y="3413118"/>
            <a:ext cx="5208495" cy="4629153"/>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FCA86B46-EB98-2789-38FF-08431D62AA62}"/>
              </a:ext>
            </a:extLst>
          </p:cNvPr>
          <p:cNvCxnSpPr>
            <a:cxnSpLocks/>
          </p:cNvCxnSpPr>
          <p:nvPr/>
        </p:nvCxnSpPr>
        <p:spPr>
          <a:xfrm flipH="1" flipV="1">
            <a:off x="4946578" y="3848106"/>
            <a:ext cx="3022907" cy="6885893"/>
          </a:xfrm>
          <a:prstGeom prst="straightConnector1">
            <a:avLst/>
          </a:prstGeom>
          <a:ln w="584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346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425987-C4B1-7D5C-F71C-1B1D2CEA1B5A}"/>
              </a:ext>
            </a:extLst>
          </p:cNvPr>
          <p:cNvPicPr>
            <a:picLocks noChangeAspect="1"/>
          </p:cNvPicPr>
          <p:nvPr/>
        </p:nvPicPr>
        <p:blipFill>
          <a:blip r:embed="rId2"/>
          <a:stretch>
            <a:fillRect/>
          </a:stretch>
        </p:blipFill>
        <p:spPr>
          <a:xfrm rot="9000000">
            <a:off x="-11079357" y="-2723669"/>
            <a:ext cx="29123585" cy="17733683"/>
          </a:xfrm>
          <a:prstGeom prst="rect">
            <a:avLst/>
          </a:prstGeom>
        </p:spPr>
      </p:pic>
    </p:spTree>
    <p:extLst>
      <p:ext uri="{BB962C8B-B14F-4D97-AF65-F5344CB8AC3E}">
        <p14:creationId xmlns:p14="http://schemas.microsoft.com/office/powerpoint/2010/main" val="273694721"/>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6FA07-926D-BA76-F7EB-ECB913338E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F939B8-00DC-CB9A-AAE8-56D50B9DCE6F}"/>
              </a:ext>
            </a:extLst>
          </p:cNvPr>
          <p:cNvSpPr>
            <a:spLocks noGrp="1"/>
          </p:cNvSpPr>
          <p:nvPr>
            <p:ph type="title"/>
          </p:nvPr>
        </p:nvSpPr>
        <p:spPr/>
        <p:txBody>
          <a:bodyPr/>
          <a:lstStyle/>
          <a:p>
            <a:r>
              <a:rPr lang="en-US" sz="6000"/>
              <a:t>come see me if you had trouble with Tut00</a:t>
            </a:r>
            <a:br>
              <a:rPr lang="en-US" sz="6000"/>
            </a:br>
            <a:br>
              <a:rPr lang="en-US" sz="6000"/>
            </a:br>
            <a:r>
              <a:rPr lang="en-US" sz="6000"/>
              <a:t>otherwise, see you in class on Monday 🌞</a:t>
            </a:r>
          </a:p>
        </p:txBody>
      </p:sp>
    </p:spTree>
    <p:extLst>
      <p:ext uri="{BB962C8B-B14F-4D97-AF65-F5344CB8AC3E}">
        <p14:creationId xmlns:p14="http://schemas.microsoft.com/office/powerpoint/2010/main" val="220874496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F8DF5-7B4E-CEFE-9B83-F08AD10125C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0B43FF0-71B1-8AB4-4010-A23AFBB78AED}"/>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37542895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Queue in Data Structure - Scaler Topics">
            <a:extLst>
              <a:ext uri="{FF2B5EF4-FFF2-40B4-BE49-F238E27FC236}">
                <a16:creationId xmlns:a16="http://schemas.microsoft.com/office/drawing/2014/main" id="{0071B6C3-F174-9AF6-3A45-46EFA5E29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5788"/>
            <a:ext cx="9144000" cy="39703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F749D69-D8E9-8806-6A15-A386BAA67BB5}"/>
              </a:ext>
            </a:extLst>
          </p:cNvPr>
          <p:cNvSpPr txBox="1"/>
          <p:nvPr/>
        </p:nvSpPr>
        <p:spPr>
          <a:xfrm>
            <a:off x="1046648" y="1660554"/>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ABF58147-96DA-16AD-55AD-AB8D211DD317}"/>
              </a:ext>
            </a:extLst>
          </p:cNvPr>
          <p:cNvSpPr txBox="1"/>
          <p:nvPr/>
        </p:nvSpPr>
        <p:spPr>
          <a:xfrm>
            <a:off x="7065818" y="1648692"/>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F89D6495-058C-159E-0004-9AE2B7BC2C0C}"/>
              </a:ext>
            </a:extLst>
          </p:cNvPr>
          <p:cNvSpPr txBox="1"/>
          <p:nvPr/>
        </p:nvSpPr>
        <p:spPr>
          <a:xfrm>
            <a:off x="1787236" y="1285953"/>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BC63EB4D-B29A-9C0A-3455-F211C60B3FB8}"/>
              </a:ext>
            </a:extLst>
          </p:cNvPr>
          <p:cNvSpPr txBox="1"/>
          <p:nvPr/>
        </p:nvSpPr>
        <p:spPr>
          <a:xfrm>
            <a:off x="3964919" y="3354587"/>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2142507516"/>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CD52B-C86E-4C49-4ACA-9A16BC9C1AD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5348419-DA96-3C03-7DD5-55E244E38557}"/>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210470408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FD4BA-574D-C9D3-AFC6-3EAC1B4DF1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679249-3FBE-7399-9AA5-C95643FD7203}"/>
              </a:ext>
            </a:extLst>
          </p:cNvPr>
          <p:cNvSpPr>
            <a:spLocks noGrp="1"/>
          </p:cNvSpPr>
          <p:nvPr>
            <p:ph type="title"/>
          </p:nvPr>
        </p:nvSpPr>
        <p:spPr/>
        <p:txBody>
          <a:bodyPr/>
          <a:lstStyle/>
          <a:p>
            <a:r>
              <a:rPr lang="en-US" sz="4400">
                <a:solidFill>
                  <a:srgbClr val="0000FF"/>
                </a:solidFill>
              </a:rPr>
              <a:t>why implement Rule 22 first? why not just skip straight to the general case?</a:t>
            </a:r>
            <a:endParaRPr lang="en-US"/>
          </a:p>
        </p:txBody>
      </p:sp>
    </p:spTree>
    <p:extLst>
      <p:ext uri="{BB962C8B-B14F-4D97-AF65-F5344CB8AC3E}">
        <p14:creationId xmlns:p14="http://schemas.microsoft.com/office/powerpoint/2010/main" val="176620347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8B22F-8ACA-18FC-AD48-1E1665D00B0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626FEF-6168-E0EC-1D3B-8ED57D108411}"/>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2009EA5A-9266-2942-1F0B-6CE6390FB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225781"/>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C6747-CA4E-1A46-52C9-836E23F65C7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545A89A-1561-0A22-8779-F840F35275D6}"/>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4062A10E-429A-A465-8627-16182E976AF5}"/>
                  </a:ext>
                </a:extLst>
              </p:cNvPr>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04155327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A1529-AA2D-7A26-5907-01E17A90B53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9CB354C-2B30-9DBD-55F6-93D538637C6F}"/>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326120822"/>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D478E-7F44-2B0D-6A6D-04C3AA9C011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67218E0-1EF2-15AB-1B03-089D3C53379C}"/>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65137CBF-CA86-7EE0-20B7-8C7609ACEF3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043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02E54-B407-DF2C-F0EB-0FF0FF152DB4}"/>
            </a:ext>
          </a:extLst>
        </p:cNvPr>
        <p:cNvGrpSpPr/>
        <p:nvPr/>
      </p:nvGrpSpPr>
      <p:grpSpPr>
        <a:xfrm>
          <a:off x="0" y="0"/>
          <a:ext cx="0" cy="0"/>
          <a:chOff x="0" y="0"/>
          <a:chExt cx="0" cy="0"/>
        </a:xfrm>
      </p:grpSpPr>
    </p:spTree>
    <p:extLst>
      <p:ext uri="{BB962C8B-B14F-4D97-AF65-F5344CB8AC3E}">
        <p14:creationId xmlns:p14="http://schemas.microsoft.com/office/powerpoint/2010/main" val="299696954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9E174-2326-18EE-4365-69CD5B7C07EE}"/>
            </a:ext>
          </a:extLst>
        </p:cNvPr>
        <p:cNvGrpSpPr/>
        <p:nvPr/>
      </p:nvGrpSpPr>
      <p:grpSpPr>
        <a:xfrm>
          <a:off x="0" y="0"/>
          <a:ext cx="0" cy="0"/>
          <a:chOff x="0" y="0"/>
          <a:chExt cx="0" cy="0"/>
        </a:xfrm>
      </p:grpSpPr>
      <p:pic>
        <p:nvPicPr>
          <p:cNvPr id="1026" name="Picture 2" descr="https://upload.wikimedia.org/wikipedia/commons/thumb/1/16/Powers_of_two_cuboids.svg/800px-Powers_of_two_cuboids.svg.png">
            <a:extLst>
              <a:ext uri="{FF2B5EF4-FFF2-40B4-BE49-F238E27FC236}">
                <a16:creationId xmlns:a16="http://schemas.microsoft.com/office/drawing/2014/main" id="{0B8128EB-3130-9161-DD0F-FA13F6CB86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CB53B5A-9F33-4985-674F-AD0436DA2C92}"/>
              </a:ext>
            </a:extLst>
          </p:cNvPr>
          <p:cNvSpPr txBox="1"/>
          <p:nvPr/>
        </p:nvSpPr>
        <p:spPr>
          <a:xfrm>
            <a:off x="1480456" y="1534884"/>
            <a:ext cx="3015343"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srgbClr val="000000"/>
                </a:solidFill>
                <a:effectLst/>
                <a:uLnTx/>
                <a:uFillTx/>
                <a:latin typeface="Arial"/>
                <a:ea typeface="+mn-ea"/>
                <a:cs typeface="+mn-cs"/>
              </a:rPr>
              <a:t>developing one thing at a time</a:t>
            </a:r>
          </a:p>
        </p:txBody>
      </p:sp>
      <p:cxnSp>
        <p:nvCxnSpPr>
          <p:cNvPr id="6" name="Straight Connector 5">
            <a:extLst>
              <a:ext uri="{FF2B5EF4-FFF2-40B4-BE49-F238E27FC236}">
                <a16:creationId xmlns:a16="http://schemas.microsoft.com/office/drawing/2014/main" id="{1DC099DB-1E4D-D55A-1C78-AA5799FE57AC}"/>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8048A09-C50B-A27A-EEF3-09F7C3E06599}"/>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738A68D-B0A7-CA26-68E3-33C89CB761D0}"/>
              </a:ext>
            </a:extLst>
          </p:cNvPr>
          <p:cNvSpPr txBox="1"/>
          <p:nvPr/>
        </p:nvSpPr>
        <p:spPr>
          <a:xfrm>
            <a:off x="2136642" y="174794"/>
            <a:ext cx="1060716"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not broken</a:t>
            </a:r>
          </a:p>
        </p:txBody>
      </p:sp>
      <p:sp>
        <p:nvSpPr>
          <p:cNvPr id="11" name="TextBox 10">
            <a:extLst>
              <a:ext uri="{FF2B5EF4-FFF2-40B4-BE49-F238E27FC236}">
                <a16:creationId xmlns:a16="http://schemas.microsoft.com/office/drawing/2014/main" id="{DA115869-2802-8C0F-B4AA-BC65959D30AA}"/>
              </a:ext>
            </a:extLst>
          </p:cNvPr>
          <p:cNvSpPr txBox="1"/>
          <p:nvPr/>
        </p:nvSpPr>
        <p:spPr>
          <a:xfrm>
            <a:off x="3156856" y="374833"/>
            <a:ext cx="886545"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broken</a:t>
            </a:r>
          </a:p>
        </p:txBody>
      </p:sp>
    </p:spTree>
    <p:extLst>
      <p:ext uri="{BB962C8B-B14F-4D97-AF65-F5344CB8AC3E}">
        <p14:creationId xmlns:p14="http://schemas.microsoft.com/office/powerpoint/2010/main" val="23087666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81B83-5C42-73F7-4BBD-150E6BD6DFE2}"/>
            </a:ext>
          </a:extLst>
        </p:cNvPr>
        <p:cNvGrpSpPr/>
        <p:nvPr/>
      </p:nvGrpSpPr>
      <p:grpSpPr>
        <a:xfrm>
          <a:off x="0" y="0"/>
          <a:ext cx="0" cy="0"/>
          <a:chOff x="0" y="0"/>
          <a:chExt cx="0" cy="0"/>
        </a:xfrm>
      </p:grpSpPr>
      <p:pic>
        <p:nvPicPr>
          <p:cNvPr id="1026" name="Picture 2" descr="https://upload.wikimedia.org/wikipedia/commons/thumb/1/16/Powers_of_two_cuboids.svg/800px-Powers_of_two_cuboids.svg.png">
            <a:extLst>
              <a:ext uri="{FF2B5EF4-FFF2-40B4-BE49-F238E27FC236}">
                <a16:creationId xmlns:a16="http://schemas.microsoft.com/office/drawing/2014/main" id="{8878ACC5-89D5-B9A9-40BA-094E5166BF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081BDD9D-4E4F-5B1A-55A5-62797DDA13CB}"/>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94D820A-99D7-BC1D-1176-9DED3A8DA65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094C6F0-37BA-8793-387D-D2574580E8E4}"/>
              </a:ext>
            </a:extLst>
          </p:cNvPr>
          <p:cNvSpPr txBox="1"/>
          <p:nvPr/>
        </p:nvSpPr>
        <p:spPr>
          <a:xfrm>
            <a:off x="3347356" y="370115"/>
            <a:ext cx="1224643"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A is broken</a:t>
            </a:r>
          </a:p>
        </p:txBody>
      </p:sp>
      <p:cxnSp>
        <p:nvCxnSpPr>
          <p:cNvPr id="13" name="Straight Connector 12">
            <a:extLst>
              <a:ext uri="{FF2B5EF4-FFF2-40B4-BE49-F238E27FC236}">
                <a16:creationId xmlns:a16="http://schemas.microsoft.com/office/drawing/2014/main" id="{BDFFA3FF-3820-D8BF-EFB7-3956ED63B1E5}"/>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47C07E5-85FF-DAA1-E266-29CB38E08999}"/>
              </a:ext>
            </a:extLst>
          </p:cNvPr>
          <p:cNvSpPr txBox="1"/>
          <p:nvPr/>
        </p:nvSpPr>
        <p:spPr>
          <a:xfrm>
            <a:off x="2032427" y="1519107"/>
            <a:ext cx="1211515"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B is broken</a:t>
            </a:r>
          </a:p>
        </p:txBody>
      </p:sp>
      <p:cxnSp>
        <p:nvCxnSpPr>
          <p:cNvPr id="15" name="Straight Connector 14">
            <a:extLst>
              <a:ext uri="{FF2B5EF4-FFF2-40B4-BE49-F238E27FC236}">
                <a16:creationId xmlns:a16="http://schemas.microsoft.com/office/drawing/2014/main" id="{2A8FED93-2D4F-0F84-2EFB-AC163224B51E}"/>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1644A85-2C53-5B47-4F6B-BFB10B2D87AD}"/>
              </a:ext>
            </a:extLst>
          </p:cNvPr>
          <p:cNvSpPr txBox="1"/>
          <p:nvPr/>
        </p:nvSpPr>
        <p:spPr>
          <a:xfrm>
            <a:off x="3545539" y="1560594"/>
            <a:ext cx="2296206"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A and B are both broken</a:t>
            </a:r>
          </a:p>
        </p:txBody>
      </p:sp>
      <p:sp>
        <p:nvSpPr>
          <p:cNvPr id="19" name="TextBox 18">
            <a:extLst>
              <a:ext uri="{FF2B5EF4-FFF2-40B4-BE49-F238E27FC236}">
                <a16:creationId xmlns:a16="http://schemas.microsoft.com/office/drawing/2014/main" id="{313D7EB7-6D75-C07D-BDC3-7E16E9CEE16A}"/>
              </a:ext>
            </a:extLst>
          </p:cNvPr>
          <p:cNvSpPr txBox="1"/>
          <p:nvPr/>
        </p:nvSpPr>
        <p:spPr>
          <a:xfrm>
            <a:off x="3265715" y="2305408"/>
            <a:ext cx="3015343"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srgbClr val="000000"/>
                </a:solidFill>
                <a:effectLst/>
                <a:uLnTx/>
                <a:uFillTx/>
                <a:latin typeface="Arial"/>
                <a:ea typeface="+mn-ea"/>
                <a:cs typeface="+mn-cs"/>
              </a:rPr>
              <a:t>developing two things at a time</a:t>
            </a:r>
          </a:p>
        </p:txBody>
      </p:sp>
      <p:sp>
        <p:nvSpPr>
          <p:cNvPr id="2" name="TextBox 1">
            <a:extLst>
              <a:ext uri="{FF2B5EF4-FFF2-40B4-BE49-F238E27FC236}">
                <a16:creationId xmlns:a16="http://schemas.microsoft.com/office/drawing/2014/main" id="{10353EA6-56BC-F1CE-2833-7558CB723A5A}"/>
              </a:ext>
            </a:extLst>
          </p:cNvPr>
          <p:cNvSpPr txBox="1"/>
          <p:nvPr/>
        </p:nvSpPr>
        <p:spPr>
          <a:xfrm>
            <a:off x="2136642" y="174794"/>
            <a:ext cx="1060716"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not broken</a:t>
            </a:r>
          </a:p>
        </p:txBody>
      </p:sp>
    </p:spTree>
    <p:extLst>
      <p:ext uri="{BB962C8B-B14F-4D97-AF65-F5344CB8AC3E}">
        <p14:creationId xmlns:p14="http://schemas.microsoft.com/office/powerpoint/2010/main" val="1124181916"/>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F984B-74E9-9679-0A97-D0678D90A2BC}"/>
            </a:ext>
          </a:extLst>
        </p:cNvPr>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55C64DD0-54CF-119A-1CFC-C4A568B935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BBC4E761-74B5-852C-B53F-585D7849CA52}"/>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4FFA128D-0117-EA4D-5B4C-E88EA0C06104}"/>
              </a:ext>
            </a:extLst>
          </p:cNvPr>
          <p:cNvSpPr txBox="1"/>
          <p:nvPr/>
        </p:nvSpPr>
        <p:spPr>
          <a:xfrm>
            <a:off x="5219140" y="3710205"/>
            <a:ext cx="3924860"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t>asymptotic</a:t>
            </a:r>
            <a:b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br>
            <a: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t>bug-finding time</a:t>
            </a:r>
          </a:p>
        </p:txBody>
      </p:sp>
    </p:spTree>
    <p:extLst>
      <p:ext uri="{BB962C8B-B14F-4D97-AF65-F5344CB8AC3E}">
        <p14:creationId xmlns:p14="http://schemas.microsoft.com/office/powerpoint/2010/main" val="21956223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element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(without removing it)</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pic>
        <p:nvPicPr>
          <p:cNvPr id="2" name="Picture 1">
            <a:extLst>
              <a:ext uri="{FF2B5EF4-FFF2-40B4-BE49-F238E27FC236}">
                <a16:creationId xmlns:a16="http://schemas.microsoft.com/office/drawing/2014/main" id="{3DE6EDB7-F6B2-C02E-E5B2-5ED3E9A77477}"/>
              </a:ext>
            </a:extLst>
          </p:cNvPr>
          <p:cNvPicPr>
            <a:picLocks noChangeAspect="1"/>
          </p:cNvPicPr>
          <p:nvPr/>
        </p:nvPicPr>
        <p:blipFill rotWithShape="1">
          <a:blip r:embed="rId2"/>
          <a:srcRect l="13065" t="14243" r="10328" b="32486"/>
          <a:stretch/>
        </p:blipFill>
        <p:spPr>
          <a:xfrm>
            <a:off x="4890977" y="1556837"/>
            <a:ext cx="3785190" cy="1297779"/>
          </a:xfrm>
          <a:prstGeom prst="rect">
            <a:avLst/>
          </a:prstGeom>
          <a:ln>
            <a:solidFill>
              <a:schemeClr val="tx1"/>
            </a:solidFill>
          </a:ln>
        </p:spPr>
      </p:pic>
    </p:spTree>
    <p:extLst>
      <p:ext uri="{BB962C8B-B14F-4D97-AF65-F5344CB8AC3E}">
        <p14:creationId xmlns:p14="http://schemas.microsoft.com/office/powerpoint/2010/main" val="2630748311"/>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E8D05-A220-E407-0451-356242C9710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E5211B0-7C0A-4EA9-A321-26CE2BB8C1DB}"/>
                  </a:ext>
                </a:extLst>
              </p:cNvPr>
              <p:cNvSpPr txBox="1"/>
              <p:nvPr/>
            </p:nvSpPr>
            <p:spPr>
              <a:xfrm>
                <a:off x="6473941" y="3064330"/>
                <a:ext cx="1616529"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𝒪</m:t>
                      </m:r>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p>
                        <m:sSupPr>
                          <m:ctrlP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e>
                        <m:sup>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𝑛</m:t>
                          </m:r>
                        </m:sup>
                      </m:sSup>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oMath>
                  </m:oMathPara>
                </a14:m>
                <a:endParaRPr kumimoji="0" lang="en-US" sz="3600" b="0" i="0" u="none" strike="noStrike" kern="1200" cap="none" spc="0" normalizeH="0" baseline="0" noProof="0">
                  <a:ln>
                    <a:noFill/>
                  </a:ln>
                  <a:solidFill>
                    <a:srgbClr val="000000"/>
                  </a:solidFill>
                  <a:effectLst/>
                  <a:uLnTx/>
                  <a:uFillTx/>
                  <a:latin typeface="Arial"/>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81836A4-1922-85F7-1C74-BD391B6A18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54A60B3-8B94-2842-DE1D-D82129C372FD}"/>
              </a:ext>
            </a:extLst>
          </p:cNvPr>
          <p:cNvSpPr txBox="1"/>
          <p:nvPr/>
        </p:nvSpPr>
        <p:spPr>
          <a:xfrm>
            <a:off x="7028328" y="3917576"/>
            <a:ext cx="189155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92719075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63474-EA77-1BAA-89F5-4E892CCC63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C4DAB0-86A2-CDAF-FEE9-41E0FA148226}"/>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8002CFD2-3D25-9C84-0D44-913C1267F88F}"/>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this is a learned skill!</a:t>
            </a:r>
          </a:p>
          <a:p>
            <a:endParaRPr lang="en-US"/>
          </a:p>
          <a:p>
            <a:r>
              <a:rPr lang="en-US"/>
              <a:t>how i would actually implement the automata homework</a:t>
            </a:r>
          </a:p>
          <a:p>
            <a:pPr lvl="1"/>
            <a:r>
              <a:rPr lang="en-US"/>
              <a:t>make the array</a:t>
            </a:r>
          </a:p>
          <a:p>
            <a:pPr lvl="1"/>
            <a:r>
              <a:rPr lang="en-US"/>
              <a:t>print the array as an array</a:t>
            </a:r>
          </a:p>
          <a:p>
            <a:pPr lvl="1"/>
            <a:r>
              <a:rPr lang="en-US"/>
              <a:t>print the array as a string</a:t>
            </a:r>
          </a:p>
          <a:p>
            <a:pPr lvl="1"/>
            <a:r>
              <a:rPr lang="en-US"/>
              <a:t>update the array once using Rule 22 and print the result</a:t>
            </a:r>
          </a:p>
          <a:p>
            <a:pPr lvl="1"/>
            <a:r>
              <a:rPr lang="en-US"/>
              <a:t>wrap the printing and update in a for loop</a:t>
            </a:r>
          </a:p>
          <a:p>
            <a:pPr lvl="1"/>
            <a:r>
              <a:rPr lang="en-US"/>
              <a:t>implement code to handle all rules and test it on Rule 22</a:t>
            </a:r>
          </a:p>
          <a:p>
            <a:pPr lvl="1"/>
            <a:r>
              <a:rPr lang="en-US"/>
              <a:t>test it on the other rules</a:t>
            </a:r>
          </a:p>
          <a:p>
            <a:pPr lvl="1"/>
            <a:endParaRPr lang="en-US"/>
          </a:p>
        </p:txBody>
      </p:sp>
    </p:spTree>
    <p:extLst>
      <p:ext uri="{BB962C8B-B14F-4D97-AF65-F5344CB8AC3E}">
        <p14:creationId xmlns:p14="http://schemas.microsoft.com/office/powerpoint/2010/main" val="334917989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EA1E9-3B05-E2E0-907A-CF6CA31207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F7621C-7C6F-8CD1-A043-71128766D0D0}"/>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158762470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7BB0E-2697-FAC7-C3B0-CCDF1E9F7F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678297-CA0E-AC65-989E-3DD4298E7E4A}"/>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CD458BD0-76DE-CD12-2BB6-DD65427208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81E6215C-71B9-7344-9AC9-109A0A8B60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94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D7304-BE46-8CF7-E012-CA55A7723F3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BF3ABFF-9954-74DB-9F52-B6FB97BE7DB7}"/>
              </a:ext>
            </a:extLst>
          </p:cNvPr>
          <p:cNvSpPr>
            <a:spLocks noGrp="1"/>
          </p:cNvSpPr>
          <p:nvPr>
            <p:ph type="title"/>
          </p:nvPr>
        </p:nvSpPr>
        <p:spPr/>
        <p:txBody>
          <a:bodyPr/>
          <a:lstStyle/>
          <a:p>
            <a:r>
              <a:rPr lang="en-US"/>
              <a:t>colloquium</a:t>
            </a:r>
          </a:p>
        </p:txBody>
      </p:sp>
    </p:spTree>
    <p:extLst>
      <p:ext uri="{BB962C8B-B14F-4D97-AF65-F5344CB8AC3E}">
        <p14:creationId xmlns:p14="http://schemas.microsoft.com/office/powerpoint/2010/main" val="382216009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A067B-D5C6-09E1-0C38-3EF00434185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DD103CC-7219-8F98-057B-084297103A96}"/>
              </a:ext>
            </a:extLst>
          </p:cNvPr>
          <p:cNvSpPr>
            <a:spLocks noGrp="1"/>
          </p:cNvSpPr>
          <p:nvPr>
            <p:ph type="title"/>
          </p:nvPr>
        </p:nvSpPr>
        <p:spPr/>
        <p:txBody>
          <a:bodyPr/>
          <a:lstStyle/>
          <a:p>
            <a:r>
              <a:rPr lang="en-US"/>
              <a:t>where is everyone?</a:t>
            </a:r>
          </a:p>
        </p:txBody>
      </p:sp>
    </p:spTree>
    <p:extLst>
      <p:ext uri="{BB962C8B-B14F-4D97-AF65-F5344CB8AC3E}">
        <p14:creationId xmlns:p14="http://schemas.microsoft.com/office/powerpoint/2010/main" val="417593455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C6D61-DD7D-677D-BE1B-8D20C61BBB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D98374-EA71-5243-CE42-4A3BE2D934A9}"/>
              </a:ext>
            </a:extLst>
          </p:cNvPr>
          <p:cNvSpPr>
            <a:spLocks noGrp="1"/>
          </p:cNvSpPr>
          <p:nvPr>
            <p:ph type="title"/>
          </p:nvPr>
        </p:nvSpPr>
        <p:spPr/>
        <p:txBody>
          <a:bodyPr/>
          <a:lstStyle/>
          <a:p>
            <a:pPr algn="l"/>
            <a:r>
              <a:rPr lang="en-US"/>
              <a:t>San Diego 🌞🏝️🏄‍♀️🌮</a:t>
            </a:r>
          </a:p>
        </p:txBody>
      </p:sp>
      <p:pic>
        <p:nvPicPr>
          <p:cNvPr id="4" name="Picture 3">
            <a:extLst>
              <a:ext uri="{FF2B5EF4-FFF2-40B4-BE49-F238E27FC236}">
                <a16:creationId xmlns:a16="http://schemas.microsoft.com/office/drawing/2014/main" id="{148993EF-AA83-B6E1-925C-E647CF42ACD7}"/>
              </a:ext>
            </a:extLst>
          </p:cNvPr>
          <p:cNvPicPr>
            <a:picLocks noChangeAspect="1"/>
          </p:cNvPicPr>
          <p:nvPr/>
        </p:nvPicPr>
        <p:blipFill>
          <a:blip r:embed="rId2"/>
          <a:stretch>
            <a:fillRect/>
          </a:stretch>
        </p:blipFill>
        <p:spPr>
          <a:xfrm>
            <a:off x="457200" y="1089813"/>
            <a:ext cx="4708234" cy="3528037"/>
          </a:xfrm>
          <a:prstGeom prst="rect">
            <a:avLst/>
          </a:prstGeom>
          <a:ln>
            <a:solidFill>
              <a:schemeClr val="tx1"/>
            </a:solidFill>
          </a:ln>
        </p:spPr>
      </p:pic>
      <p:pic>
        <p:nvPicPr>
          <p:cNvPr id="6" name="Picture 5">
            <a:extLst>
              <a:ext uri="{FF2B5EF4-FFF2-40B4-BE49-F238E27FC236}">
                <a16:creationId xmlns:a16="http://schemas.microsoft.com/office/drawing/2014/main" id="{CC72FA66-F283-9AA0-2A37-29C7703443B6}"/>
              </a:ext>
            </a:extLst>
          </p:cNvPr>
          <p:cNvPicPr>
            <a:picLocks noChangeAspect="1"/>
          </p:cNvPicPr>
          <p:nvPr/>
        </p:nvPicPr>
        <p:blipFill>
          <a:blip r:embed="rId3"/>
          <a:stretch>
            <a:fillRect/>
          </a:stretch>
        </p:blipFill>
        <p:spPr>
          <a:xfrm>
            <a:off x="5491711" y="357919"/>
            <a:ext cx="2491297" cy="4427661"/>
          </a:xfrm>
          <a:prstGeom prst="rect">
            <a:avLst/>
          </a:prstGeom>
          <a:ln>
            <a:solidFill>
              <a:schemeClr val="tx1"/>
            </a:solidFill>
          </a:ln>
        </p:spPr>
      </p:pic>
    </p:spTree>
    <p:extLst>
      <p:ext uri="{BB962C8B-B14F-4D97-AF65-F5344CB8AC3E}">
        <p14:creationId xmlns:p14="http://schemas.microsoft.com/office/powerpoint/2010/main" val="387466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57F75-2A2A-5449-6E13-1958A65E2AC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22C5EB7-2A4C-3F71-1A53-715E136D279E}"/>
              </a:ext>
            </a:extLst>
          </p:cNvPr>
          <p:cNvSpPr>
            <a:spLocks noGrp="1"/>
          </p:cNvSpPr>
          <p:nvPr>
            <p:ph type="title"/>
          </p:nvPr>
        </p:nvSpPr>
        <p:spPr/>
        <p:txBody>
          <a:bodyPr/>
          <a:lstStyle/>
          <a:p>
            <a:r>
              <a:rPr lang="en-US"/>
              <a:t>we have snacks!</a:t>
            </a:r>
          </a:p>
        </p:txBody>
      </p:sp>
    </p:spTree>
    <p:extLst>
      <p:ext uri="{BB962C8B-B14F-4D97-AF65-F5344CB8AC3E}">
        <p14:creationId xmlns:p14="http://schemas.microsoft.com/office/powerpoint/2010/main" val="1212160311"/>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844679-076D-A037-4A96-C78457E587DE}"/>
              </a:ext>
            </a:extLst>
          </p:cNvPr>
          <p:cNvSpPr>
            <a:spLocks noGrp="1"/>
          </p:cNvSpPr>
          <p:nvPr>
            <p:ph type="title"/>
          </p:nvPr>
        </p:nvSpPr>
        <p:spPr/>
        <p:txBody>
          <a:bodyPr/>
          <a:lstStyle/>
          <a:p>
            <a:r>
              <a:rPr lang="en-US"/>
              <a:t>wait till the end 🍪</a:t>
            </a:r>
          </a:p>
        </p:txBody>
      </p:sp>
    </p:spTree>
    <p:extLst>
      <p:ext uri="{BB962C8B-B14F-4D97-AF65-F5344CB8AC3E}">
        <p14:creationId xmlns:p14="http://schemas.microsoft.com/office/powerpoint/2010/main" val="544149099"/>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5AEBA-A0BB-366C-04E5-5694916AB17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44C71BF-45D6-2A6C-CE60-EB9DD958E528}"/>
              </a:ext>
            </a:extLst>
          </p:cNvPr>
          <p:cNvSpPr>
            <a:spLocks noGrp="1"/>
          </p:cNvSpPr>
          <p:nvPr>
            <p:ph type="title"/>
          </p:nvPr>
        </p:nvSpPr>
        <p:spPr/>
        <p:txBody>
          <a:bodyPr/>
          <a:lstStyle/>
          <a:p>
            <a:r>
              <a:rPr lang="en-US"/>
              <a:t>wait till the end 🥲</a:t>
            </a:r>
          </a:p>
        </p:txBody>
      </p:sp>
    </p:spTree>
    <p:extLst>
      <p:ext uri="{BB962C8B-B14F-4D97-AF65-F5344CB8AC3E}">
        <p14:creationId xmlns:p14="http://schemas.microsoft.com/office/powerpoint/2010/main" val="1031673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EF1EF-2638-A8FE-9821-67F591A0E8B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A853A6E-44C1-70B4-8005-0CC502A03864}"/>
              </a:ext>
            </a:extLst>
          </p:cNvPr>
          <p:cNvSpPr>
            <a:spLocks noGrp="1"/>
          </p:cNvSpPr>
          <p:nvPr>
            <p:ph type="title"/>
          </p:nvPr>
        </p:nvSpPr>
        <p:spPr/>
        <p:txBody>
          <a:bodyPr/>
          <a:lstStyle/>
          <a:p>
            <a:r>
              <a:rPr lang="en-US"/>
              <a:t>what does this print?</a:t>
            </a:r>
          </a:p>
        </p:txBody>
      </p:sp>
    </p:spTree>
    <p:extLst>
      <p:ext uri="{BB962C8B-B14F-4D97-AF65-F5344CB8AC3E}">
        <p14:creationId xmlns:p14="http://schemas.microsoft.com/office/powerpoint/2010/main" val="2779344378"/>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381F1-5B4F-A1FF-8C73-4765C25E3C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28DBAA-AA47-910C-0381-D1D085FF015B}"/>
              </a:ext>
            </a:extLst>
          </p:cNvPr>
          <p:cNvSpPr>
            <a:spLocks noGrp="1"/>
          </p:cNvSpPr>
          <p:nvPr>
            <p:ph type="title"/>
          </p:nvPr>
        </p:nvSpPr>
        <p:spPr/>
        <p:txBody>
          <a:bodyPr/>
          <a:lstStyle/>
          <a:p>
            <a:r>
              <a:rPr lang="en-US" sz="28700"/>
              <a:t>🥲</a:t>
            </a:r>
            <a:endParaRPr lang="en-US" sz="85700"/>
          </a:p>
        </p:txBody>
      </p:sp>
    </p:spTree>
    <p:extLst>
      <p:ext uri="{BB962C8B-B14F-4D97-AF65-F5344CB8AC3E}">
        <p14:creationId xmlns:p14="http://schemas.microsoft.com/office/powerpoint/2010/main" val="909345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0C43F-4EA6-B7CF-9DC3-D687993BC9F8}"/>
              </a:ext>
            </a:extLst>
          </p:cNvPr>
          <p:cNvSpPr>
            <a:spLocks noGrp="1"/>
          </p:cNvSpPr>
          <p:nvPr>
            <p:ph type="title"/>
          </p:nvPr>
        </p:nvSpPr>
        <p:spPr/>
        <p:txBody>
          <a:bodyPr/>
          <a:lstStyle/>
          <a:p>
            <a:r>
              <a:rPr lang="en-US" sz="28700"/>
              <a:t>🍪</a:t>
            </a:r>
          </a:p>
        </p:txBody>
      </p:sp>
    </p:spTree>
    <p:extLst>
      <p:ext uri="{BB962C8B-B14F-4D97-AF65-F5344CB8AC3E}">
        <p14:creationId xmlns:p14="http://schemas.microsoft.com/office/powerpoint/2010/main" val="4095313240"/>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1BA50-7DF0-94BA-9D46-AB2A3D3810CB}"/>
              </a:ext>
            </a:extLst>
          </p:cNvPr>
          <p:cNvSpPr>
            <a:spLocks noGrp="1"/>
          </p:cNvSpPr>
          <p:nvPr>
            <p:ph type="title"/>
          </p:nvPr>
        </p:nvSpPr>
        <p:spPr/>
        <p:txBody>
          <a:bodyPr/>
          <a:lstStyle/>
          <a:p>
            <a:r>
              <a:rPr lang="en-US"/>
              <a:t>odd.</a:t>
            </a:r>
          </a:p>
        </p:txBody>
      </p:sp>
    </p:spTree>
    <p:extLst>
      <p:ext uri="{BB962C8B-B14F-4D97-AF65-F5344CB8AC3E}">
        <p14:creationId xmlns:p14="http://schemas.microsoft.com/office/powerpoint/2010/main" val="3919602362"/>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4B827-6F07-F83B-F7D0-044E41FD428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8D2C610-9B20-8353-6E99-6D8DBBB525E7}"/>
              </a:ext>
            </a:extLst>
          </p:cNvPr>
          <p:cNvSpPr>
            <a:spLocks noGrp="1"/>
          </p:cNvSpPr>
          <p:nvPr>
            <p:ph type="title"/>
          </p:nvPr>
        </p:nvSpPr>
        <p:spPr/>
        <p:txBody>
          <a:bodyPr/>
          <a:lstStyle/>
          <a:p>
            <a:r>
              <a:rPr lang="en-US"/>
              <a:t>announcements</a:t>
            </a:r>
          </a:p>
        </p:txBody>
      </p:sp>
    </p:spTree>
    <p:extLst>
      <p:ext uri="{BB962C8B-B14F-4D97-AF65-F5344CB8AC3E}">
        <p14:creationId xmlns:p14="http://schemas.microsoft.com/office/powerpoint/2010/main" val="1763505249"/>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793FB-294C-DC94-95BF-B8AF075157D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114D8C4-D556-5DDD-BAC1-6756E06EA53C}"/>
              </a:ext>
            </a:extLst>
          </p:cNvPr>
          <p:cNvSpPr>
            <a:spLocks noGrp="1"/>
          </p:cNvSpPr>
          <p:nvPr>
            <p:ph type="title"/>
          </p:nvPr>
        </p:nvSpPr>
        <p:spPr/>
        <p:txBody>
          <a:bodyPr/>
          <a:lstStyle/>
          <a:p>
            <a:r>
              <a:rPr lang="en-US"/>
              <a:t>juggling club is after colloquium </a:t>
            </a:r>
            <a:r>
              <a:rPr lang="en-US" sz="8800"/>
              <a:t>🤹‍♀️</a:t>
            </a:r>
            <a:endParaRPr lang="en-US"/>
          </a:p>
        </p:txBody>
      </p:sp>
    </p:spTree>
    <p:extLst>
      <p:ext uri="{BB962C8B-B14F-4D97-AF65-F5344CB8AC3E}">
        <p14:creationId xmlns:p14="http://schemas.microsoft.com/office/powerpoint/2010/main" val="3704391291"/>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1D831-5BCD-524B-433C-D4C69FE8C44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9231D4A-4B84-3A1C-BAC4-DA33D9F442C4}"/>
              </a:ext>
            </a:extLst>
          </p:cNvPr>
          <p:cNvSpPr>
            <a:spLocks noGrp="1"/>
          </p:cNvSpPr>
          <p:nvPr>
            <p:ph type="title"/>
          </p:nvPr>
        </p:nvSpPr>
        <p:spPr/>
        <p:txBody>
          <a:bodyPr/>
          <a:lstStyle/>
          <a:p>
            <a:r>
              <a:rPr lang="en-US">
                <a:solidFill>
                  <a:schemeClr val="bg1"/>
                </a:solidFill>
              </a:rPr>
              <a:t>juggging club after colloquium</a:t>
            </a:r>
            <a:r>
              <a:rPr lang="en-US"/>
              <a:t> </a:t>
            </a:r>
            <a:r>
              <a:rPr lang="en-US" sz="8800"/>
              <a:t>🤹‍♀️</a:t>
            </a:r>
            <a:endParaRPr lang="en-US"/>
          </a:p>
        </p:txBody>
      </p:sp>
      <p:sp>
        <p:nvSpPr>
          <p:cNvPr id="3" name="TextBox 2">
            <a:extLst>
              <a:ext uri="{FF2B5EF4-FFF2-40B4-BE49-F238E27FC236}">
                <a16:creationId xmlns:a16="http://schemas.microsoft.com/office/drawing/2014/main" id="{B73373DF-1198-94E9-846A-A346DCCF01AC}"/>
              </a:ext>
            </a:extLst>
          </p:cNvPr>
          <p:cNvSpPr txBox="1"/>
          <p:nvPr/>
        </p:nvSpPr>
        <p:spPr>
          <a:xfrm rot="18738036">
            <a:off x="2574239" y="666681"/>
            <a:ext cx="1587223"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juggling</a:t>
            </a:r>
            <a:endParaRPr lang="en-US"/>
          </a:p>
        </p:txBody>
      </p:sp>
      <p:sp>
        <p:nvSpPr>
          <p:cNvPr id="6" name="TextBox 5">
            <a:extLst>
              <a:ext uri="{FF2B5EF4-FFF2-40B4-BE49-F238E27FC236}">
                <a16:creationId xmlns:a16="http://schemas.microsoft.com/office/drawing/2014/main" id="{6FBADF46-2F95-D49A-9E21-EB0CAB2C431F}"/>
              </a:ext>
            </a:extLst>
          </p:cNvPr>
          <p:cNvSpPr txBox="1"/>
          <p:nvPr/>
        </p:nvSpPr>
        <p:spPr>
          <a:xfrm rot="20171125">
            <a:off x="3350029" y="1312788"/>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club</a:t>
            </a:r>
            <a:endParaRPr lang="en-US"/>
          </a:p>
        </p:txBody>
      </p:sp>
      <p:sp>
        <p:nvSpPr>
          <p:cNvPr id="7" name="TextBox 6">
            <a:extLst>
              <a:ext uri="{FF2B5EF4-FFF2-40B4-BE49-F238E27FC236}">
                <a16:creationId xmlns:a16="http://schemas.microsoft.com/office/drawing/2014/main" id="{4FF0A1FB-B2A0-279E-35D8-6EA366B4A81E}"/>
              </a:ext>
            </a:extLst>
          </p:cNvPr>
          <p:cNvSpPr txBox="1"/>
          <p:nvPr/>
        </p:nvSpPr>
        <p:spPr>
          <a:xfrm>
            <a:off x="4288864" y="708537"/>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is</a:t>
            </a:r>
            <a:endParaRPr lang="en-US"/>
          </a:p>
        </p:txBody>
      </p:sp>
      <p:sp>
        <p:nvSpPr>
          <p:cNvPr id="8" name="TextBox 7">
            <a:extLst>
              <a:ext uri="{FF2B5EF4-FFF2-40B4-BE49-F238E27FC236}">
                <a16:creationId xmlns:a16="http://schemas.microsoft.com/office/drawing/2014/main" id="{E1BD55DC-76E8-B7A7-A91A-C32F5966C7DC}"/>
              </a:ext>
            </a:extLst>
          </p:cNvPr>
          <p:cNvSpPr txBox="1"/>
          <p:nvPr/>
        </p:nvSpPr>
        <p:spPr>
          <a:xfrm rot="816189">
            <a:off x="4475340" y="1312788"/>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after</a:t>
            </a:r>
            <a:endParaRPr lang="en-US"/>
          </a:p>
        </p:txBody>
      </p:sp>
      <p:sp>
        <p:nvSpPr>
          <p:cNvPr id="9" name="TextBox 8">
            <a:extLst>
              <a:ext uri="{FF2B5EF4-FFF2-40B4-BE49-F238E27FC236}">
                <a16:creationId xmlns:a16="http://schemas.microsoft.com/office/drawing/2014/main" id="{A73C8794-EEF7-DEF4-88BA-D78A7922EC9D}"/>
              </a:ext>
            </a:extLst>
          </p:cNvPr>
          <p:cNvSpPr txBox="1"/>
          <p:nvPr/>
        </p:nvSpPr>
        <p:spPr>
          <a:xfrm rot="5066157">
            <a:off x="4616834" y="1123455"/>
            <a:ext cx="2088462"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colloquium</a:t>
            </a:r>
            <a:endParaRPr lang="en-US"/>
          </a:p>
        </p:txBody>
      </p:sp>
      <p:sp>
        <p:nvSpPr>
          <p:cNvPr id="10" name="Oval 9">
            <a:extLst>
              <a:ext uri="{FF2B5EF4-FFF2-40B4-BE49-F238E27FC236}">
                <a16:creationId xmlns:a16="http://schemas.microsoft.com/office/drawing/2014/main" id="{92350127-BCED-8593-76ED-25E9648E16E1}"/>
              </a:ext>
            </a:extLst>
          </p:cNvPr>
          <p:cNvSpPr/>
          <p:nvPr/>
        </p:nvSpPr>
        <p:spPr>
          <a:xfrm>
            <a:off x="3987685" y="2647784"/>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FFEB9E0-6AB9-BBE9-4AE0-0A7CED3C6A85}"/>
              </a:ext>
            </a:extLst>
          </p:cNvPr>
          <p:cNvSpPr/>
          <p:nvPr/>
        </p:nvSpPr>
        <p:spPr>
          <a:xfrm>
            <a:off x="4140085" y="2283350"/>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F0787CE-79DB-C68E-F9C7-6823CA8BBBE7}"/>
              </a:ext>
            </a:extLst>
          </p:cNvPr>
          <p:cNvSpPr/>
          <p:nvPr/>
        </p:nvSpPr>
        <p:spPr>
          <a:xfrm>
            <a:off x="4807088" y="2318327"/>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10BB96D-DEE9-30FD-CF61-C06B62B46C41}"/>
              </a:ext>
            </a:extLst>
          </p:cNvPr>
          <p:cNvSpPr/>
          <p:nvPr/>
        </p:nvSpPr>
        <p:spPr>
          <a:xfrm>
            <a:off x="4906062" y="2747177"/>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61822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4C3D6-73E4-E268-F7AB-1F2CC2A3B98D}"/>
              </a:ext>
            </a:extLst>
          </p:cNvPr>
          <p:cNvSpPr>
            <a:spLocks noGrp="1"/>
          </p:cNvSpPr>
          <p:nvPr>
            <p:ph type="title"/>
          </p:nvPr>
        </p:nvSpPr>
        <p:spPr/>
        <p:txBody>
          <a:bodyPr/>
          <a:lstStyle/>
          <a:p>
            <a:r>
              <a:rPr lang="en-US" b="1"/>
              <a:t>note:</a:t>
            </a:r>
            <a:r>
              <a:rPr lang="en-US"/>
              <a:t> alumnus Rich Ward '89</a:t>
            </a:r>
            <a:br>
              <a:rPr lang="en-US"/>
            </a:br>
            <a:r>
              <a:rPr lang="en-US"/>
              <a:t>sent us juggling clubs!</a:t>
            </a:r>
            <a:br>
              <a:rPr lang="en-US"/>
            </a:br>
            <a:br>
              <a:rPr lang="en-US"/>
            </a:br>
            <a:r>
              <a:rPr lang="en-US" sz="3600"/>
              <a:t>they are fun and purple and gold </a:t>
            </a:r>
            <a:endParaRPr lang="en-US" b="1"/>
          </a:p>
        </p:txBody>
      </p:sp>
    </p:spTree>
    <p:extLst>
      <p:ext uri="{BB962C8B-B14F-4D97-AF65-F5344CB8AC3E}">
        <p14:creationId xmlns:p14="http://schemas.microsoft.com/office/powerpoint/2010/main" val="166827075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EFA2E-C9B8-3111-F64F-0B32120E50E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476A675-AC40-3A2C-9F26-D212736430D5}"/>
              </a:ext>
            </a:extLst>
          </p:cNvPr>
          <p:cNvPicPr>
            <a:picLocks noChangeAspect="1"/>
          </p:cNvPicPr>
          <p:nvPr/>
        </p:nvPicPr>
        <p:blipFill>
          <a:blip r:embed="rId2"/>
          <a:stretch>
            <a:fillRect/>
          </a:stretch>
        </p:blipFill>
        <p:spPr>
          <a:xfrm>
            <a:off x="685800" y="36612"/>
            <a:ext cx="7772400" cy="5070276"/>
          </a:xfrm>
          <a:prstGeom prst="rect">
            <a:avLst/>
          </a:prstGeom>
        </p:spPr>
      </p:pic>
    </p:spTree>
    <p:extLst>
      <p:ext uri="{BB962C8B-B14F-4D97-AF65-F5344CB8AC3E}">
        <p14:creationId xmlns:p14="http://schemas.microsoft.com/office/powerpoint/2010/main" val="2126832550"/>
      </p:ext>
    </p:extLst>
  </p:cSld>
  <p:clrMapOvr>
    <a:masterClrMapping/>
  </p:clrMapOvr>
  <p:transition spd="slow">
    <p:push dir="u"/>
  </p:transition>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79C04-2DD1-8751-9378-D7D1589C1E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D2BCAA-1156-D448-5A48-6ACE2D990606}"/>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EDD30542-8805-22C0-E9BE-9EE433030511}"/>
              </a:ext>
            </a:extLst>
          </p:cNvPr>
          <p:cNvPicPr>
            <a:picLocks noChangeAspect="1"/>
          </p:cNvPicPr>
          <p:nvPr/>
        </p:nvPicPr>
        <p:blipFill>
          <a:blip r:embed="rId2"/>
          <a:stretch>
            <a:fillRect/>
          </a:stretch>
        </p:blipFill>
        <p:spPr>
          <a:xfrm>
            <a:off x="1466490" y="0"/>
            <a:ext cx="6211019" cy="5143500"/>
          </a:xfrm>
          <a:prstGeom prst="rect">
            <a:avLst/>
          </a:prstGeom>
        </p:spPr>
      </p:pic>
    </p:spTree>
    <p:extLst>
      <p:ext uri="{BB962C8B-B14F-4D97-AF65-F5344CB8AC3E}">
        <p14:creationId xmlns:p14="http://schemas.microsoft.com/office/powerpoint/2010/main" val="14592956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86612-EF34-9F93-2D8A-C46D7E6481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3383EB-838B-2632-8C57-A5DC4DCC6134}"/>
              </a:ext>
            </a:extLst>
          </p:cNvPr>
          <p:cNvSpPr>
            <a:spLocks noGrp="1"/>
          </p:cNvSpPr>
          <p:nvPr>
            <p:ph type="title"/>
          </p:nvPr>
        </p:nvSpPr>
        <p:spPr/>
        <p:txBody>
          <a:bodyPr/>
          <a:lstStyle/>
          <a:p>
            <a:r>
              <a:rPr lang="en-US" b="1"/>
              <a:t>note:</a:t>
            </a:r>
            <a:r>
              <a:rPr lang="en-US"/>
              <a:t> alumnus Rich Ward '89</a:t>
            </a:r>
            <a:br>
              <a:rPr lang="en-US"/>
            </a:br>
            <a:r>
              <a:rPr lang="en-US"/>
              <a:t>sent us juggling clubs!</a:t>
            </a:r>
            <a:br>
              <a:rPr lang="en-US"/>
            </a:br>
            <a:br>
              <a:rPr lang="en-US"/>
            </a:br>
            <a:r>
              <a:rPr lang="en-US" sz="3600"/>
              <a:t>they are fun and purple and gold </a:t>
            </a:r>
            <a:endParaRPr lang="en-US" b="1"/>
          </a:p>
        </p:txBody>
      </p:sp>
    </p:spTree>
    <p:extLst>
      <p:ext uri="{BB962C8B-B14F-4D97-AF65-F5344CB8AC3E}">
        <p14:creationId xmlns:p14="http://schemas.microsoft.com/office/powerpoint/2010/main" val="2546459274"/>
      </p:ext>
    </p:extLst>
  </p:cSld>
  <p:clrMapOvr>
    <a:masterClrMapping/>
  </p:clrMapOvr>
  <p:transition spd="slow">
    <p:push dir="d"/>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5E845-C92F-792A-A749-5E8D243FBEF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A119025-549C-8190-1F19-240189C06C4F}"/>
              </a:ext>
            </a:extLst>
          </p:cNvPr>
          <p:cNvSpPr>
            <a:spLocks noGrp="1"/>
          </p:cNvSpPr>
          <p:nvPr>
            <p:ph type="title"/>
          </p:nvPr>
        </p:nvSpPr>
        <p:spPr>
          <a:xfrm>
            <a:off x="257175" y="2143125"/>
            <a:ext cx="8886825" cy="857250"/>
          </a:xfrm>
        </p:spPr>
        <p:txBody>
          <a:bodyPr/>
          <a:lstStyle/>
          <a:p>
            <a:pPr algn="l"/>
            <a:r>
              <a:rPr lang="en-US" sz="2400">
                <a:effectLst/>
                <a:latin typeface="Menlo" panose="020B0609030804020204" pitchFamily="49" charset="0"/>
              </a:rPr>
              <a:t>ArrayDeque&lt;Integer&gt; </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 = </a:t>
            </a:r>
            <a:r>
              <a:rPr lang="en-US" sz="2400" b="1">
                <a:solidFill>
                  <a:srgbClr val="7F0055"/>
                </a:solidFill>
                <a:effectLst/>
                <a:latin typeface="Menlo" panose="020B0609030804020204" pitchFamily="49" charset="0"/>
              </a:rPr>
              <a:t>new</a:t>
            </a:r>
            <a:r>
              <a:rPr lang="en-US" sz="2400">
                <a:effectLst/>
                <a:latin typeface="Menlo" panose="020B0609030804020204" pitchFamily="49" charset="0"/>
              </a:rPr>
              <a:t> ArrayDeque&lt;&gt;();</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.add(7);</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.add(8);</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.add(9);</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.remove());</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.peek());</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.size());</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t>
            </a:r>
          </a:p>
        </p:txBody>
      </p:sp>
    </p:spTree>
    <p:extLst>
      <p:ext uri="{BB962C8B-B14F-4D97-AF65-F5344CB8AC3E}">
        <p14:creationId xmlns:p14="http://schemas.microsoft.com/office/powerpoint/2010/main" val="108718018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D4DED-1F3C-09D3-9A5C-637FF15398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CB7EFA-C7FC-C6AC-FBFE-2BE0E0B1BFEB}"/>
              </a:ext>
            </a:extLst>
          </p:cNvPr>
          <p:cNvSpPr>
            <a:spLocks noGrp="1"/>
          </p:cNvSpPr>
          <p:nvPr>
            <p:ph type="title"/>
          </p:nvPr>
        </p:nvSpPr>
        <p:spPr/>
        <p:txBody>
          <a:bodyPr/>
          <a:lstStyle/>
          <a:p>
            <a:r>
              <a:rPr lang="en-US" sz="2000" b="1"/>
              <a:t>note:</a:t>
            </a:r>
            <a:r>
              <a:rPr lang="en-US" sz="2000"/>
              <a:t> in unrelated news,</a:t>
            </a:r>
            <a:br>
              <a:rPr lang="en-US" sz="2000"/>
            </a:br>
            <a:r>
              <a:rPr lang="en-US" sz="2000"/>
              <a:t>the Registered Student Organization </a:t>
            </a:r>
            <a:br>
              <a:rPr lang="en-US" sz="2000"/>
            </a:br>
            <a:r>
              <a:rPr lang="en-US" sz="2000"/>
              <a:t>known as the Williams Juggling Club is now</a:t>
            </a:r>
            <a:br>
              <a:rPr lang="en-US" sz="2000"/>
            </a:br>
            <a:r>
              <a:rPr lang="en-US" sz="2000" b="1">
                <a:solidFill>
                  <a:schemeClr val="accent6">
                    <a:lumMod val="50000"/>
                  </a:schemeClr>
                </a:solidFill>
              </a:rPr>
              <a:t>the Ward Juggling Club ✨</a:t>
            </a:r>
          </a:p>
        </p:txBody>
      </p:sp>
    </p:spTree>
    <p:extLst>
      <p:ext uri="{BB962C8B-B14F-4D97-AF65-F5344CB8AC3E}">
        <p14:creationId xmlns:p14="http://schemas.microsoft.com/office/powerpoint/2010/main" val="295883770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D2A35-138A-89CA-A684-636ACAC109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E5E14E-C880-7746-6DC5-8AC30C8CEC53}"/>
              </a:ext>
            </a:extLst>
          </p:cNvPr>
          <p:cNvSpPr>
            <a:spLocks noGrp="1"/>
          </p:cNvSpPr>
          <p:nvPr>
            <p:ph type="title"/>
          </p:nvPr>
        </p:nvSpPr>
        <p:spPr/>
        <p:txBody>
          <a:bodyPr/>
          <a:lstStyle/>
          <a:p>
            <a:r>
              <a:rPr lang="en-US" sz="3200"/>
              <a:t>:D</a:t>
            </a:r>
            <a:endParaRPr lang="en-US" sz="3200">
              <a:solidFill>
                <a:schemeClr val="accent6">
                  <a:lumMod val="50000"/>
                </a:schemeClr>
              </a:solidFill>
            </a:endParaRPr>
          </a:p>
        </p:txBody>
      </p:sp>
    </p:spTree>
    <p:extLst>
      <p:ext uri="{BB962C8B-B14F-4D97-AF65-F5344CB8AC3E}">
        <p14:creationId xmlns:p14="http://schemas.microsoft.com/office/powerpoint/2010/main" val="329659250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B7F10-88E0-C9A7-FB53-346102623EF2}"/>
              </a:ext>
            </a:extLst>
          </p:cNvPr>
          <p:cNvSpPr>
            <a:spLocks noGrp="1"/>
          </p:cNvSpPr>
          <p:nvPr>
            <p:ph type="title"/>
          </p:nvPr>
        </p:nvSpPr>
        <p:spPr/>
        <p:txBody>
          <a:bodyPr/>
          <a:lstStyle/>
          <a:p>
            <a:r>
              <a:rPr lang="en-US"/>
              <a:t>any other announcements?</a:t>
            </a:r>
          </a:p>
        </p:txBody>
      </p:sp>
    </p:spTree>
    <p:extLst>
      <p:ext uri="{BB962C8B-B14F-4D97-AF65-F5344CB8AC3E}">
        <p14:creationId xmlns:p14="http://schemas.microsoft.com/office/powerpoint/2010/main" val="301885185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B69CDC-3440-8EDB-DD40-87140F5D0D6A}"/>
              </a:ext>
            </a:extLst>
          </p:cNvPr>
          <p:cNvSpPr>
            <a:spLocks noGrp="1"/>
          </p:cNvSpPr>
          <p:nvPr>
            <p:ph type="title"/>
          </p:nvPr>
        </p:nvSpPr>
        <p:spPr/>
        <p:txBody>
          <a:bodyPr/>
          <a:lstStyle/>
          <a:p>
            <a:r>
              <a:rPr lang="en-US"/>
              <a:t>speaker</a:t>
            </a:r>
          </a:p>
        </p:txBody>
      </p:sp>
    </p:spTree>
    <p:extLst>
      <p:ext uri="{BB962C8B-B14F-4D97-AF65-F5344CB8AC3E}">
        <p14:creationId xmlns:p14="http://schemas.microsoft.com/office/powerpoint/2010/main" val="657384212"/>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4B796-6155-AD66-26CB-9ED0A8704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BFBDEC-B7C3-F636-3031-027018D10813}"/>
              </a:ext>
            </a:extLst>
          </p:cNvPr>
          <p:cNvSpPr>
            <a:spLocks noGrp="1"/>
          </p:cNvSpPr>
          <p:nvPr>
            <p:ph type="title"/>
          </p:nvPr>
        </p:nvSpPr>
        <p:spPr/>
        <p:txBody>
          <a:bodyPr/>
          <a:lstStyle/>
          <a:p>
            <a:r>
              <a:rPr lang="en-US"/>
              <a:t>Hannah Gommerstadt</a:t>
            </a:r>
          </a:p>
        </p:txBody>
      </p:sp>
      <p:sp>
        <p:nvSpPr>
          <p:cNvPr id="3" name="Content Placeholder 2">
            <a:extLst>
              <a:ext uri="{FF2B5EF4-FFF2-40B4-BE49-F238E27FC236}">
                <a16:creationId xmlns:a16="http://schemas.microsoft.com/office/drawing/2014/main" id="{C55FAEFE-5DEF-2797-532C-2067C2FB5B34}"/>
              </a:ext>
            </a:extLst>
          </p:cNvPr>
          <p:cNvSpPr>
            <a:spLocks noGrp="1"/>
          </p:cNvSpPr>
          <p:nvPr>
            <p:ph sz="quarter" idx="10"/>
          </p:nvPr>
        </p:nvSpPr>
        <p:spPr/>
        <p:txBody>
          <a:bodyPr/>
          <a:lstStyle/>
          <a:p>
            <a:r>
              <a:rPr lang="en-US" b="1"/>
              <a:t>Position:</a:t>
            </a:r>
            <a:r>
              <a:rPr lang="en-US"/>
              <a:t> Assistant Professor of Computer Science at Vassar</a:t>
            </a:r>
          </a:p>
          <a:p>
            <a:r>
              <a:rPr lang="en-US" b="1"/>
              <a:t>Research:</a:t>
            </a:r>
            <a:r>
              <a:rPr lang="en-US"/>
              <a:t> Programming Languages; Concurrent Data Structures</a:t>
            </a:r>
          </a:p>
          <a:p>
            <a:r>
              <a:rPr lang="en-US" b="1"/>
              <a:t>Teaching: </a:t>
            </a:r>
            <a:r>
              <a:rPr lang="en-US"/>
              <a:t>Compilers, Functional Programming, Discrete Math</a:t>
            </a:r>
          </a:p>
          <a:p>
            <a:r>
              <a:rPr lang="en-US" b="1"/>
              <a:t>Hobbies:</a:t>
            </a:r>
            <a:r>
              <a:rPr lang="en-US"/>
              <a:t> Hiking</a:t>
            </a:r>
            <a:endParaRPr lang="en-US" b="1"/>
          </a:p>
        </p:txBody>
      </p:sp>
      <p:sp>
        <p:nvSpPr>
          <p:cNvPr id="8" name="Rectangle 7">
            <a:extLst>
              <a:ext uri="{FF2B5EF4-FFF2-40B4-BE49-F238E27FC236}">
                <a16:creationId xmlns:a16="http://schemas.microsoft.com/office/drawing/2014/main" id="{59FEDB30-56EC-9320-9F87-653CF352EA12}"/>
              </a:ext>
            </a:extLst>
          </p:cNvPr>
          <p:cNvSpPr/>
          <p:nvPr/>
        </p:nvSpPr>
        <p:spPr>
          <a:xfrm>
            <a:off x="7870467" y="-328656"/>
            <a:ext cx="500932" cy="64365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6CD60C2-6FAE-1690-8964-324897BCAD38}"/>
              </a:ext>
            </a:extLst>
          </p:cNvPr>
          <p:cNvSpPr txBox="1"/>
          <p:nvPr/>
        </p:nvSpPr>
        <p:spPr>
          <a:xfrm>
            <a:off x="7513983" y="-261996"/>
            <a:ext cx="1630017" cy="1446550"/>
          </a:xfrm>
          <a:prstGeom prst="rect">
            <a:avLst/>
          </a:prstGeom>
          <a:noFill/>
        </p:spPr>
        <p:txBody>
          <a:bodyPr wrap="square">
            <a:spAutoFit/>
          </a:bodyPr>
          <a:lstStyle/>
          <a:p>
            <a:r>
              <a:rPr kumimoji="0" lang="en-US" sz="8800" b="1" i="0" u="none" strike="noStrike" kern="1200" cap="none" spc="0" normalizeH="0" baseline="0" noProof="0">
                <a:ln>
                  <a:noFill/>
                </a:ln>
                <a:solidFill>
                  <a:srgbClr val="AE81FF">
                    <a:lumMod val="50000"/>
                  </a:srgbClr>
                </a:solidFill>
                <a:effectLst/>
                <a:uLnTx/>
                <a:uFillTx/>
                <a:latin typeface="Arial"/>
                <a:ea typeface="Segoe UI Emoji" panose="020B0502040204020203" pitchFamily="34" charset="0"/>
                <a:cs typeface="+mj-cs"/>
              </a:rPr>
              <a:t>🥾</a:t>
            </a:r>
            <a:endParaRPr lang="en-US" sz="8000"/>
          </a:p>
        </p:txBody>
      </p:sp>
      <p:sp>
        <p:nvSpPr>
          <p:cNvPr id="14" name="Rectangle 13">
            <a:extLst>
              <a:ext uri="{FF2B5EF4-FFF2-40B4-BE49-F238E27FC236}">
                <a16:creationId xmlns:a16="http://schemas.microsoft.com/office/drawing/2014/main" id="{3D0D2817-E6E2-402E-22EF-8A60FDBD5E72}"/>
              </a:ext>
            </a:extLst>
          </p:cNvPr>
          <p:cNvSpPr/>
          <p:nvPr/>
        </p:nvSpPr>
        <p:spPr>
          <a:xfrm>
            <a:off x="7513983" y="-261996"/>
            <a:ext cx="500932" cy="64365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FD25B3A-C2A1-216A-6C63-1C6BA0BBF2B6}"/>
              </a:ext>
            </a:extLst>
          </p:cNvPr>
          <p:cNvSpPr txBox="1"/>
          <p:nvPr/>
        </p:nvSpPr>
        <p:spPr>
          <a:xfrm>
            <a:off x="7125694" y="-109596"/>
            <a:ext cx="1630017" cy="1446550"/>
          </a:xfrm>
          <a:prstGeom prst="rect">
            <a:avLst/>
          </a:prstGeom>
          <a:noFill/>
        </p:spPr>
        <p:txBody>
          <a:bodyPr wrap="square">
            <a:spAutoFit/>
          </a:bodyPr>
          <a:lstStyle/>
          <a:p>
            <a:r>
              <a:rPr kumimoji="0" lang="en-US" sz="8800" b="1" i="0" u="none" strike="noStrike" kern="1200" cap="none" spc="0" normalizeH="0" baseline="0" noProof="0">
                <a:ln>
                  <a:noFill/>
                </a:ln>
                <a:solidFill>
                  <a:srgbClr val="AE81FF">
                    <a:lumMod val="50000"/>
                  </a:srgbClr>
                </a:solidFill>
                <a:effectLst/>
                <a:uLnTx/>
                <a:uFillTx/>
                <a:latin typeface="Arial"/>
                <a:ea typeface="Segoe UI Emoji" panose="020B0502040204020203" pitchFamily="34" charset="0"/>
                <a:cs typeface="+mj-cs"/>
              </a:rPr>
              <a:t>🥾</a:t>
            </a:r>
            <a:endParaRPr lang="en-US" sz="8000"/>
          </a:p>
        </p:txBody>
      </p:sp>
    </p:spTree>
    <p:extLst>
      <p:ext uri="{BB962C8B-B14F-4D97-AF65-F5344CB8AC3E}">
        <p14:creationId xmlns:p14="http://schemas.microsoft.com/office/powerpoint/2010/main" val="3999408715"/>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8033A6-DDEB-2CCA-79B7-04F28086A707}"/>
              </a:ext>
            </a:extLst>
          </p:cNvPr>
          <p:cNvSpPr>
            <a:spLocks noGrp="1"/>
          </p:cNvSpPr>
          <p:nvPr>
            <p:ph type="title"/>
          </p:nvPr>
        </p:nvSpPr>
        <p:spPr>
          <a:xfrm>
            <a:off x="457200" y="234462"/>
            <a:ext cx="8229600" cy="4674576"/>
          </a:xfrm>
        </p:spPr>
        <p:txBody>
          <a:bodyPr/>
          <a:lstStyle/>
          <a:p>
            <a:pPr algn="l"/>
            <a:r>
              <a:rPr lang="en-US" sz="2400">
                <a:latin typeface="Consolas" panose="020B0609020204030204" pitchFamily="49" charset="0"/>
                <a:cs typeface="Consolas" panose="020B0609020204030204" pitchFamily="49" charset="0"/>
              </a:rPr>
              <a:t>int a =      5;</a:t>
            </a:r>
            <a:br>
              <a:rPr lang="en-US" sz="2400">
                <a:latin typeface="Consolas" panose="020B0609020204030204" pitchFamily="49" charset="0"/>
                <a:cs typeface="Consolas" panose="020B0609020204030204" pitchFamily="49" charset="0"/>
              </a:rPr>
            </a:br>
            <a:r>
              <a:rPr lang="en-US" sz="2400">
                <a:latin typeface="Consolas" panose="020B0609020204030204" pitchFamily="49" charset="0"/>
                <a:cs typeface="Consolas" panose="020B0609020204030204" pitchFamily="49" charset="0"/>
              </a:rPr>
              <a:t>    int b=8;</a:t>
            </a:r>
            <a:br>
              <a:rPr lang="en-US" sz="2400">
                <a:latin typeface="Consolas" panose="020B0609020204030204" pitchFamily="49" charset="0"/>
                <a:cs typeface="Consolas" panose="020B0609020204030204" pitchFamily="49" charset="0"/>
              </a:rPr>
            </a:br>
            <a:br>
              <a:rPr lang="en-US" sz="2400">
                <a:latin typeface="Consolas" panose="020B0609020204030204" pitchFamily="49" charset="0"/>
                <a:cs typeface="Consolas" panose="020B0609020204030204" pitchFamily="49" charset="0"/>
              </a:rPr>
            </a:br>
            <a:endParaRPr lang="en-US" sz="2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64536346"/>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404EE-E515-50C3-68CC-518ED9F1103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3AC63AC-F098-D4D8-E26E-820EC654004A}"/>
              </a:ext>
            </a:extLst>
          </p:cNvPr>
          <p:cNvSpPr txBox="1"/>
          <p:nvPr/>
        </p:nvSpPr>
        <p:spPr>
          <a:xfrm>
            <a:off x="358346" y="678925"/>
            <a:ext cx="4812368" cy="3785652"/>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welcome back </a:t>
            </a:r>
            <a:r>
              <a:rPr lang="en-US" sz="2400" err="1">
                <a:solidFill>
                  <a:schemeClr val="accent4"/>
                </a:solidFill>
              </a:rPr>
              <a:t>i</a:t>
            </a:r>
            <a:r>
              <a:rPr lang="en-US" sz="2400">
                <a:solidFill>
                  <a:schemeClr val="accent4"/>
                </a:solidFill>
              </a:rPr>
              <a:t> hope you had a nice mountain day :)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this robot for? </a:t>
            </a:r>
            <a:r>
              <a:rPr lang="en-US" sz="2400">
                <a:solidFill>
                  <a:schemeClr val="accent5"/>
                </a:solidFill>
                <a:sym typeface="Wingdings" pitchFamily="2" charset="2"/>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stacks and queues</a:t>
            </a:r>
          </a:p>
        </p:txBody>
      </p:sp>
      <p:pic>
        <p:nvPicPr>
          <p:cNvPr id="3" name="BE632C39-C843-4F1D-96EA-8B6240D33F4C">
            <a:hlinkClick r:id="" action="ppaction://media"/>
            <a:extLst>
              <a:ext uri="{FF2B5EF4-FFF2-40B4-BE49-F238E27FC236}">
                <a16:creationId xmlns:a16="http://schemas.microsoft.com/office/drawing/2014/main" id="{FE161B41-1B95-FF10-3FB6-7416E5D7DB1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49987" y="0"/>
            <a:ext cx="2894013" cy="5143500"/>
          </a:xfrm>
          <a:prstGeom prst="rect">
            <a:avLst/>
          </a:prstGeom>
        </p:spPr>
      </p:pic>
    </p:spTree>
    <p:extLst>
      <p:ext uri="{BB962C8B-B14F-4D97-AF65-F5344CB8AC3E}">
        <p14:creationId xmlns:p14="http://schemas.microsoft.com/office/powerpoint/2010/main" val="3448623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5F406-C876-FAA4-E0B4-3389A617CD5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7B8D2F8-14EA-09CB-0A19-A8DE50459164}"/>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1728783608"/>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B50DC-7501-A948-7C8E-D21FFB681D8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ADC726E-D9C4-AEFC-A5EA-A6E179079093}"/>
              </a:ext>
            </a:extLst>
          </p:cNvPr>
          <p:cNvSpPr>
            <a:spLocks noGrp="1"/>
          </p:cNvSpPr>
          <p:nvPr>
            <p:ph type="title"/>
          </p:nvPr>
        </p:nvSpPr>
        <p:spPr/>
        <p:txBody>
          <a:bodyPr/>
          <a:lstStyle/>
          <a:p>
            <a:r>
              <a:rPr lang="en-US"/>
              <a:t>where are we?</a:t>
            </a:r>
          </a:p>
        </p:txBody>
      </p:sp>
    </p:spTree>
    <p:extLst>
      <p:ext uri="{BB962C8B-B14F-4D97-AF65-F5344CB8AC3E}">
        <p14:creationId xmlns:p14="http://schemas.microsoft.com/office/powerpoint/2010/main" val="2224006284"/>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96A48-4D73-5848-362F-B25FF94E94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11B3210-D6F7-5187-181E-62F6618CB805}"/>
              </a:ext>
            </a:extLst>
          </p:cNvPr>
          <p:cNvSpPr>
            <a:spLocks noGrp="1"/>
          </p:cNvSpPr>
          <p:nvPr>
            <p:ph type="title"/>
          </p:nvPr>
        </p:nvSpPr>
        <p:spPr/>
        <p:txBody>
          <a:bodyPr/>
          <a:lstStyle/>
          <a:p>
            <a:r>
              <a:rPr lang="en-US"/>
              <a:t>recap of first half</a:t>
            </a:r>
          </a:p>
        </p:txBody>
      </p:sp>
    </p:spTree>
    <p:extLst>
      <p:ext uri="{BB962C8B-B14F-4D97-AF65-F5344CB8AC3E}">
        <p14:creationId xmlns:p14="http://schemas.microsoft.com/office/powerpoint/2010/main" val="41459966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5D40B-55F1-DC56-95A2-A43B30E7D6F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9174FA1-5F36-BB7A-FB45-B9CDE8EF23B3}"/>
              </a:ext>
            </a:extLst>
          </p:cNvPr>
          <p:cNvSpPr>
            <a:spLocks noGrp="1"/>
          </p:cNvSpPr>
          <p:nvPr>
            <p:ph type="title"/>
          </p:nvPr>
        </p:nvSpPr>
        <p:spPr>
          <a:xfrm>
            <a:off x="257175" y="2143125"/>
            <a:ext cx="8886825" cy="857250"/>
          </a:xfrm>
        </p:spPr>
        <p:txBody>
          <a:bodyPr/>
          <a:lstStyle/>
          <a:p>
            <a:pPr algn="l"/>
            <a:r>
              <a:rPr lang="en-US" sz="2400">
                <a:effectLst/>
                <a:latin typeface="Menlo" panose="020B0609030804020204" pitchFamily="49" charset="0"/>
              </a:rPr>
              <a:t>ArrayDeque&lt;Integer&gt; </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 = </a:t>
            </a:r>
            <a:r>
              <a:rPr lang="en-US" sz="2400" b="1">
                <a:solidFill>
                  <a:srgbClr val="7F0055"/>
                </a:solidFill>
                <a:effectLst/>
                <a:latin typeface="Menlo" panose="020B0609030804020204" pitchFamily="49" charset="0"/>
              </a:rPr>
              <a:t>new</a:t>
            </a:r>
            <a:r>
              <a:rPr lang="en-US" sz="2400">
                <a:effectLst/>
                <a:latin typeface="Menlo" panose="020B0609030804020204" pitchFamily="49" charset="0"/>
              </a:rPr>
              <a:t> ArrayDeque&lt;&gt;();</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.add(7);</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.add(8);</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.add(9);</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.remove()); </a:t>
            </a:r>
            <a:r>
              <a:rPr lang="en-US" sz="2400">
                <a:solidFill>
                  <a:srgbClr val="007B00"/>
                </a:solidFill>
                <a:effectLst/>
                <a:latin typeface="Menlo" panose="020B0609030804020204" pitchFamily="49" charset="0"/>
              </a:rPr>
              <a:t>// 7</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.peek());   </a:t>
            </a:r>
            <a:r>
              <a:rPr lang="en-US" sz="2400">
                <a:solidFill>
                  <a:srgbClr val="007B00"/>
                </a:solidFill>
                <a:effectLst/>
                <a:latin typeface="Menlo" panose="020B0609030804020204" pitchFamily="49" charset="0"/>
              </a:rPr>
              <a:t>// 8</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.size());   </a:t>
            </a:r>
            <a:r>
              <a:rPr lang="en-US" sz="2400">
                <a:solidFill>
                  <a:srgbClr val="007B00"/>
                </a:solidFill>
                <a:effectLst/>
                <a:latin typeface="Menlo" panose="020B0609030804020204" pitchFamily="49" charset="0"/>
              </a:rPr>
              <a:t>// 2</a:t>
            </a:r>
            <a:br>
              <a:rPr lang="en-US" sz="2400">
                <a:solidFill>
                  <a:srgbClr val="007B00"/>
                </a:solidFill>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t>
            </a:r>
            <a:endParaRPr lang="en-US" sz="2400">
              <a:solidFill>
                <a:srgbClr val="007B00"/>
              </a:solidFill>
              <a:effectLst/>
              <a:latin typeface="Menlo" panose="020B0609030804020204" pitchFamily="49" charset="0"/>
            </a:endParaRPr>
          </a:p>
        </p:txBody>
      </p:sp>
    </p:spTree>
    <p:extLst>
      <p:ext uri="{BB962C8B-B14F-4D97-AF65-F5344CB8AC3E}">
        <p14:creationId xmlns:p14="http://schemas.microsoft.com/office/powerpoint/2010/main" val="1833332539"/>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E5B54-A2C8-A0B3-2E0A-CC6768A12D2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4CC1571-0943-E01B-5CD8-4E8B113EA538}"/>
              </a:ext>
            </a:extLst>
          </p:cNvPr>
          <p:cNvSpPr>
            <a:spLocks noGrp="1"/>
          </p:cNvSpPr>
          <p:nvPr>
            <p:ph type="title"/>
          </p:nvPr>
        </p:nvSpPr>
        <p:spPr/>
        <p:txBody>
          <a:bodyPr/>
          <a:lstStyle/>
          <a:p>
            <a:r>
              <a:rPr lang="en-US"/>
              <a:t>we built a foundation</a:t>
            </a:r>
          </a:p>
        </p:txBody>
      </p:sp>
      <p:sp>
        <p:nvSpPr>
          <p:cNvPr id="4" name="Content Placeholder 3">
            <a:extLst>
              <a:ext uri="{FF2B5EF4-FFF2-40B4-BE49-F238E27FC236}">
                <a16:creationId xmlns:a16="http://schemas.microsoft.com/office/drawing/2014/main" id="{2622B7DD-B7D9-CCE6-149C-A61193C50239}"/>
              </a:ext>
            </a:extLst>
          </p:cNvPr>
          <p:cNvSpPr>
            <a:spLocks noGrp="1"/>
          </p:cNvSpPr>
          <p:nvPr>
            <p:ph sz="quarter" idx="10"/>
          </p:nvPr>
        </p:nvSpPr>
        <p:spPr/>
        <p:txBody>
          <a:bodyPr/>
          <a:lstStyle/>
          <a:p>
            <a:r>
              <a:rPr lang="en-US"/>
              <a:t>Java!</a:t>
            </a:r>
          </a:p>
          <a:p>
            <a:pPr lvl="1"/>
            <a:r>
              <a:rPr lang="en-US" b="1"/>
              <a:t>types</a:t>
            </a:r>
            <a:r>
              <a:rPr lang="en-US"/>
              <a:t>, </a:t>
            </a:r>
            <a:r>
              <a:rPr lang="en-US" b="1"/>
              <a:t>operators</a:t>
            </a:r>
            <a:r>
              <a:rPr lang="en-US"/>
              <a:t>, &amp; </a:t>
            </a:r>
            <a:r>
              <a:rPr lang="en-US" b="1"/>
              <a:t>compiler errors</a:t>
            </a:r>
          </a:p>
          <a:p>
            <a:pPr lvl="2"/>
            <a:r>
              <a:rPr lang="en-US"/>
              <a:t>when should we compile?</a:t>
            </a:r>
          </a:p>
          <a:p>
            <a:pPr lvl="3"/>
            <a:r>
              <a:rPr lang="en-US" b="1">
                <a:solidFill>
                  <a:srgbClr val="0000FF"/>
                </a:solidFill>
                <a:latin typeface="Comic Sans MS" panose="030F0702030302020204" pitchFamily="66" charset="0"/>
              </a:rPr>
              <a:t>early and often!</a:t>
            </a:r>
          </a:p>
          <a:p>
            <a:endParaRPr lang="en-US"/>
          </a:p>
          <a:p>
            <a:r>
              <a:rPr lang="en-US"/>
              <a:t>avoid repetition!</a:t>
            </a:r>
          </a:p>
          <a:p>
            <a:pPr lvl="1"/>
            <a:r>
              <a:rPr lang="en-US" b="1"/>
              <a:t>functions</a:t>
            </a:r>
            <a:r>
              <a:rPr lang="en-US"/>
              <a:t>!</a:t>
            </a:r>
          </a:p>
          <a:p>
            <a:pPr lvl="2"/>
            <a:r>
              <a:rPr lang="en-US"/>
              <a:t>for when we have the same chunk of logic repeated in multiple places</a:t>
            </a:r>
          </a:p>
          <a:p>
            <a:pPr lvl="1"/>
            <a:r>
              <a:rPr lang="en-US" b="1"/>
              <a:t>classes</a:t>
            </a:r>
            <a:r>
              <a:rPr lang="en-US"/>
              <a:t>!</a:t>
            </a:r>
          </a:p>
          <a:p>
            <a:pPr lvl="2"/>
            <a:r>
              <a:rPr lang="en-US"/>
              <a:t>for when we repeatedly pass around the same chunk of data</a:t>
            </a:r>
          </a:p>
        </p:txBody>
      </p:sp>
    </p:spTree>
    <p:extLst>
      <p:ext uri="{BB962C8B-B14F-4D97-AF65-F5344CB8AC3E}">
        <p14:creationId xmlns:p14="http://schemas.microsoft.com/office/powerpoint/2010/main" val="597884715"/>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D0932A-3C3C-B19F-9ED2-97AEA0863B2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280CD95-FBEB-DFD7-880C-F7B77C232608}"/>
              </a:ext>
            </a:extLst>
          </p:cNvPr>
          <p:cNvSpPr>
            <a:spLocks noGrp="1"/>
          </p:cNvSpPr>
          <p:nvPr>
            <p:ph type="title"/>
          </p:nvPr>
        </p:nvSpPr>
        <p:spPr/>
        <p:txBody>
          <a:bodyPr>
            <a:normAutofit/>
          </a:bodyPr>
          <a:lstStyle/>
          <a:p>
            <a:r>
              <a:rPr lang="en-US"/>
              <a:t>we started thinking about code more deeply</a:t>
            </a:r>
          </a:p>
        </p:txBody>
      </p:sp>
      <p:sp>
        <p:nvSpPr>
          <p:cNvPr id="4" name="Content Placeholder 3">
            <a:extLst>
              <a:ext uri="{FF2B5EF4-FFF2-40B4-BE49-F238E27FC236}">
                <a16:creationId xmlns:a16="http://schemas.microsoft.com/office/drawing/2014/main" id="{898E34B7-F5C1-6F97-D9EF-483796A70FE1}"/>
              </a:ext>
            </a:extLst>
          </p:cNvPr>
          <p:cNvSpPr>
            <a:spLocks noGrp="1"/>
          </p:cNvSpPr>
          <p:nvPr>
            <p:ph sz="quarter" idx="10"/>
          </p:nvPr>
        </p:nvSpPr>
        <p:spPr/>
        <p:txBody>
          <a:bodyPr/>
          <a:lstStyle/>
          <a:p>
            <a:r>
              <a:rPr lang="en-US"/>
              <a:t>the </a:t>
            </a:r>
            <a:r>
              <a:rPr lang="en-US" b="1"/>
              <a:t>array</a:t>
            </a:r>
            <a:r>
              <a:rPr lang="en-US"/>
              <a:t>!</a:t>
            </a:r>
          </a:p>
          <a:p>
            <a:pPr lvl="1"/>
            <a:r>
              <a:rPr lang="en-US"/>
              <a:t>how *fast* is an array?</a:t>
            </a:r>
          </a:p>
          <a:p>
            <a:pPr lvl="1"/>
            <a:r>
              <a:rPr lang="en-US"/>
              <a:t>what are pros and cons of the array?</a:t>
            </a:r>
          </a:p>
          <a:p>
            <a:pPr lvl="1"/>
            <a:r>
              <a:rPr lang="en-US"/>
              <a:t>how might we address the cons of an array?</a:t>
            </a:r>
          </a:p>
          <a:p>
            <a:pPr lvl="2"/>
            <a:r>
              <a:rPr lang="en-US"/>
              <a:t>the </a:t>
            </a:r>
            <a:r>
              <a:rPr lang="en-US" b="1"/>
              <a:t>array list</a:t>
            </a:r>
            <a:r>
              <a:rPr lang="en-US"/>
              <a:t>!</a:t>
            </a:r>
          </a:p>
          <a:p>
            <a:pPr lvl="3"/>
            <a:r>
              <a:rPr lang="en-US"/>
              <a:t>how *fast* is an array list? best case? worst case? ...</a:t>
            </a:r>
          </a:p>
          <a:p>
            <a:pPr lvl="3"/>
            <a:r>
              <a:rPr lang="en-US"/>
              <a:t>what are pros and cons of the array list?</a:t>
            </a:r>
          </a:p>
          <a:p>
            <a:pPr lvl="3"/>
            <a:r>
              <a:rPr lang="en-US"/>
              <a:t>how might we address the cons of an array list?</a:t>
            </a:r>
          </a:p>
          <a:p>
            <a:pPr lvl="4"/>
            <a:r>
              <a:rPr lang="en-US"/>
              <a:t>...</a:t>
            </a:r>
          </a:p>
          <a:p>
            <a:pPr lvl="4"/>
            <a:endParaRPr lang="en-US"/>
          </a:p>
          <a:p>
            <a:pPr lvl="3"/>
            <a:endParaRPr lang="en-US"/>
          </a:p>
        </p:txBody>
      </p:sp>
    </p:spTree>
    <p:extLst>
      <p:ext uri="{BB962C8B-B14F-4D97-AF65-F5344CB8AC3E}">
        <p14:creationId xmlns:p14="http://schemas.microsoft.com/office/powerpoint/2010/main" val="766046220"/>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5FABB-D927-992C-10C5-BC7ADEC3A440}"/>
            </a:ext>
          </a:extLst>
        </p:cNvPr>
        <p:cNvGrpSpPr/>
        <p:nvPr/>
      </p:nvGrpSpPr>
      <p:grpSpPr>
        <a:xfrm>
          <a:off x="0" y="0"/>
          <a:ext cx="0" cy="0"/>
          <a:chOff x="0" y="0"/>
          <a:chExt cx="0" cy="0"/>
        </a:xfrm>
      </p:grpSpPr>
      <p:pic>
        <p:nvPicPr>
          <p:cNvPr id="1026" name="Picture 2" descr="Down The Rabbit Hole - Hole GIF - Hole Rabbit Hole Alice In Wonderland -  Discover &amp; Share GIFs">
            <a:extLst>
              <a:ext uri="{FF2B5EF4-FFF2-40B4-BE49-F238E27FC236}">
                <a16:creationId xmlns:a16="http://schemas.microsoft.com/office/drawing/2014/main" id="{BE6C8B0B-F226-82F9-33B5-7AF275900C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3142"/>
            <a:ext cx="9144000" cy="6389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0794498"/>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2FCB0-15E6-C87A-8342-1256E99BE6D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AF891F-4009-C8A6-561A-0B0CB7B1AC3A}"/>
              </a:ext>
            </a:extLst>
          </p:cNvPr>
          <p:cNvSpPr>
            <a:spLocks noGrp="1"/>
          </p:cNvSpPr>
          <p:nvPr>
            <p:ph type="title"/>
          </p:nvPr>
        </p:nvSpPr>
        <p:spPr/>
        <p:txBody>
          <a:bodyPr/>
          <a:lstStyle/>
          <a:p>
            <a:r>
              <a:rPr lang="en-US"/>
              <a:t>preview of second half</a:t>
            </a:r>
          </a:p>
        </p:txBody>
      </p:sp>
    </p:spTree>
    <p:extLst>
      <p:ext uri="{BB962C8B-B14F-4D97-AF65-F5344CB8AC3E}">
        <p14:creationId xmlns:p14="http://schemas.microsoft.com/office/powerpoint/2010/main" val="1133594815"/>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65704-D12F-ABF5-3DA3-D52AB3B6E2D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AC0AF67-2A3C-A18C-622A-032AC7DFEAA9}"/>
              </a:ext>
            </a:extLst>
          </p:cNvPr>
          <p:cNvSpPr>
            <a:spLocks noGrp="1"/>
          </p:cNvSpPr>
          <p:nvPr>
            <p:ph type="title"/>
          </p:nvPr>
        </p:nvSpPr>
        <p:spPr/>
        <p:txBody>
          <a:bodyPr/>
          <a:lstStyle/>
          <a:p>
            <a:r>
              <a:rPr lang="en-US"/>
              <a:t>we will look at how to structure data</a:t>
            </a:r>
          </a:p>
        </p:txBody>
      </p:sp>
      <p:sp>
        <p:nvSpPr>
          <p:cNvPr id="4" name="Content Placeholder 3">
            <a:extLst>
              <a:ext uri="{FF2B5EF4-FFF2-40B4-BE49-F238E27FC236}">
                <a16:creationId xmlns:a16="http://schemas.microsoft.com/office/drawing/2014/main" id="{6C6884D8-2AFB-22FB-8CF4-0125C3BE5E4A}"/>
              </a:ext>
            </a:extLst>
          </p:cNvPr>
          <p:cNvSpPr>
            <a:spLocks noGrp="1"/>
          </p:cNvSpPr>
          <p:nvPr>
            <p:ph sz="quarter" idx="10"/>
          </p:nvPr>
        </p:nvSpPr>
        <p:spPr/>
        <p:txBody>
          <a:bodyPr/>
          <a:lstStyle/>
          <a:p>
            <a:r>
              <a:rPr lang="en-US"/>
              <a:t>we will meet a whole menagerie of data structures</a:t>
            </a:r>
          </a:p>
          <a:p>
            <a:pPr lvl="1"/>
            <a:r>
              <a:rPr lang="en-US"/>
              <a:t>stacks</a:t>
            </a:r>
          </a:p>
          <a:p>
            <a:pPr lvl="1"/>
            <a:r>
              <a:rPr lang="en-US"/>
              <a:t>queues</a:t>
            </a:r>
          </a:p>
          <a:p>
            <a:pPr lvl="1"/>
            <a:r>
              <a:rPr lang="en-US"/>
              <a:t>hash tables</a:t>
            </a:r>
          </a:p>
          <a:p>
            <a:pPr lvl="1"/>
            <a:r>
              <a:rPr lang="en-US"/>
              <a:t>linked lists</a:t>
            </a:r>
          </a:p>
          <a:p>
            <a:pPr lvl="1"/>
            <a:r>
              <a:rPr lang="en-US"/>
              <a:t>trees</a:t>
            </a:r>
          </a:p>
          <a:p>
            <a:pPr lvl="1"/>
            <a:r>
              <a:rPr lang="en-US"/>
              <a:t>graphs</a:t>
            </a:r>
          </a:p>
          <a:p>
            <a:pPr lvl="1"/>
            <a:r>
              <a:rPr lang="en-US"/>
              <a:t>heaps</a:t>
            </a:r>
          </a:p>
          <a:p>
            <a:r>
              <a:rPr lang="en-US"/>
              <a:t>we will analyze speed and space</a:t>
            </a:r>
          </a:p>
        </p:txBody>
      </p:sp>
    </p:spTree>
    <p:extLst>
      <p:ext uri="{BB962C8B-B14F-4D97-AF65-F5344CB8AC3E}">
        <p14:creationId xmlns:p14="http://schemas.microsoft.com/office/powerpoint/2010/main" val="368501221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25A1A-C4BA-A516-9C71-B3AC6592FAC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0DC899A-D091-4F6F-8EFC-EE6DFB7CE720}"/>
              </a:ext>
            </a:extLst>
          </p:cNvPr>
          <p:cNvSpPr>
            <a:spLocks noGrp="1"/>
          </p:cNvSpPr>
          <p:nvPr>
            <p:ph type="title"/>
          </p:nvPr>
        </p:nvSpPr>
        <p:spPr/>
        <p:txBody>
          <a:bodyPr>
            <a:normAutofit fontScale="90000"/>
          </a:bodyPr>
          <a:lstStyle/>
          <a:p>
            <a:r>
              <a:rPr lang="en-US"/>
              <a:t>we will learn to choose the right data structure for the job</a:t>
            </a:r>
          </a:p>
        </p:txBody>
      </p:sp>
      <p:sp>
        <p:nvSpPr>
          <p:cNvPr id="4" name="Content Placeholder 3">
            <a:extLst>
              <a:ext uri="{FF2B5EF4-FFF2-40B4-BE49-F238E27FC236}">
                <a16:creationId xmlns:a16="http://schemas.microsoft.com/office/drawing/2014/main" id="{F4F24996-700F-F7DD-6422-4828DE059ACC}"/>
              </a:ext>
            </a:extLst>
          </p:cNvPr>
          <p:cNvSpPr>
            <a:spLocks noGrp="1"/>
          </p:cNvSpPr>
          <p:nvPr>
            <p:ph sz="quarter" idx="10"/>
          </p:nvPr>
        </p:nvSpPr>
        <p:spPr/>
        <p:txBody>
          <a:bodyPr/>
          <a:lstStyle/>
          <a:p>
            <a:r>
              <a:rPr lang="en-US"/>
              <a:t>fun </a:t>
            </a:r>
            <a:r>
              <a:rPr lang="en-US" err="1"/>
              <a:t>homeworks</a:t>
            </a:r>
            <a:r>
              <a:rPr lang="en-US"/>
              <a:t> (at least in my opinion) 🙂👍</a:t>
            </a:r>
          </a:p>
          <a:p>
            <a:pPr lvl="1"/>
            <a:r>
              <a:rPr lang="en-US"/>
              <a:t>Flip Book</a:t>
            </a:r>
          </a:p>
          <a:p>
            <a:pPr lvl="2"/>
            <a:r>
              <a:rPr lang="en-US"/>
              <a:t>array list of array lists of array lists of Vector2's</a:t>
            </a:r>
          </a:p>
          <a:p>
            <a:pPr lvl="1"/>
            <a:r>
              <a:rPr lang="en-US"/>
              <a:t>PostScript Interpreter</a:t>
            </a:r>
          </a:p>
          <a:p>
            <a:pPr lvl="2"/>
            <a:r>
              <a:rPr lang="en-US"/>
              <a:t>stack and hash table</a:t>
            </a:r>
          </a:p>
          <a:p>
            <a:pPr lvl="1"/>
            <a:r>
              <a:rPr lang="en-US"/>
              <a:t>Text Generator</a:t>
            </a:r>
          </a:p>
          <a:p>
            <a:pPr lvl="2"/>
            <a:r>
              <a:rPr lang="en-US"/>
              <a:t>hash table of hash tables</a:t>
            </a:r>
          </a:p>
          <a:p>
            <a:pPr lvl="1"/>
            <a:r>
              <a:rPr lang="en-US"/>
              <a:t>...</a:t>
            </a:r>
          </a:p>
        </p:txBody>
      </p:sp>
    </p:spTree>
    <p:extLst>
      <p:ext uri="{BB962C8B-B14F-4D97-AF65-F5344CB8AC3E}">
        <p14:creationId xmlns:p14="http://schemas.microsoft.com/office/powerpoint/2010/main" val="1258741160"/>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60879-D417-09A3-FB75-D4B0DF77328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ECBBD41-CC0F-8B73-8F90-F0206A040B5E}"/>
              </a:ext>
            </a:extLst>
          </p:cNvPr>
          <p:cNvSpPr>
            <a:spLocks noGrp="1"/>
          </p:cNvSpPr>
          <p:nvPr>
            <p:ph type="title"/>
          </p:nvPr>
        </p:nvSpPr>
        <p:spPr/>
        <p:txBody>
          <a:bodyPr/>
          <a:lstStyle/>
          <a:p>
            <a:r>
              <a:rPr lang="en-US"/>
              <a:t>data structures</a:t>
            </a:r>
          </a:p>
        </p:txBody>
      </p:sp>
    </p:spTree>
    <p:extLst>
      <p:ext uri="{BB962C8B-B14F-4D97-AF65-F5344CB8AC3E}">
        <p14:creationId xmlns:p14="http://schemas.microsoft.com/office/powerpoint/2010/main" val="2752575156"/>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E4F1E-B538-C2CF-1669-62921EB551E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619A7B-E9D3-A7FE-EC2C-F6EABEC7236C}"/>
              </a:ext>
            </a:extLst>
          </p:cNvPr>
          <p:cNvSpPr>
            <a:spLocks noGrp="1"/>
          </p:cNvSpPr>
          <p:nvPr>
            <p:ph type="title"/>
          </p:nvPr>
        </p:nvSpPr>
        <p:spPr/>
        <p:txBody>
          <a:bodyPr/>
          <a:lstStyle/>
          <a:p>
            <a:r>
              <a:rPr lang="en-US"/>
              <a:t>what is a data structure?</a:t>
            </a:r>
            <a:br>
              <a:rPr lang="en-US"/>
            </a:br>
            <a:r>
              <a:rPr lang="en-US"/>
              <a:t>why is a data structure?</a:t>
            </a:r>
          </a:p>
        </p:txBody>
      </p:sp>
    </p:spTree>
    <p:extLst>
      <p:ext uri="{BB962C8B-B14F-4D97-AF65-F5344CB8AC3E}">
        <p14:creationId xmlns:p14="http://schemas.microsoft.com/office/powerpoint/2010/main" val="2742063620"/>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DE1C2-A245-98DC-B1D8-77D32DF68D2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BED1D4-1857-227A-5A65-22933ED76509}"/>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AB57A8FD-91B9-1E8A-1C1E-095E28A366B0}"/>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a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organization, management, and storage format that is usually chosen for </a:t>
            </a:r>
            <a:r>
              <a:rPr lang="en-US" b="0" i="0" u="none" strike="noStrike">
                <a:solidFill>
                  <a:srgbClr val="3366CC"/>
                </a:solidFill>
                <a:effectLst/>
                <a:latin typeface="Arial" panose="020B0604020202020204" pitchFamily="34" charset="0"/>
                <a:hlinkClick r:id="rId4" tooltip="Efficiency"/>
              </a:rPr>
              <a:t>efficient</a:t>
            </a:r>
            <a:r>
              <a:rPr lang="en-US" b="0" i="0">
                <a:solidFill>
                  <a:srgbClr val="202122"/>
                </a:solidFill>
                <a:effectLst/>
                <a:latin typeface="Arial" panose="020B0604020202020204" pitchFamily="34" charset="0"/>
              </a:rPr>
              <a:t> </a:t>
            </a:r>
            <a:r>
              <a:rPr lang="en-US" b="0" i="0" u="none" strike="noStrike">
                <a:solidFill>
                  <a:srgbClr val="3366CC"/>
                </a:solidFill>
                <a:effectLst/>
                <a:latin typeface="Arial" panose="020B0604020202020204" pitchFamily="34" charset="0"/>
                <a:hlinkClick r:id="rId5" tooltip="Data access"/>
              </a:rPr>
              <a:t>access</a:t>
            </a:r>
            <a:r>
              <a:rPr lang="en-US" b="0" i="0">
                <a:solidFill>
                  <a:srgbClr val="202122"/>
                </a:solidFill>
                <a:effectLst/>
                <a:latin typeface="Arial" panose="020B0604020202020204" pitchFamily="34" charset="0"/>
              </a:rPr>
              <a:t> to data.</a:t>
            </a:r>
            <a:r>
              <a:rPr lang="en-US" b="0" i="0" u="none" strike="noStrike" baseline="30000">
                <a:solidFill>
                  <a:srgbClr val="3366CC"/>
                </a:solidFill>
                <a:effectLst/>
                <a:latin typeface="Arial" panose="020B0604020202020204" pitchFamily="34" charset="0"/>
                <a:hlinkClick r:id="rId6"/>
              </a:rPr>
              <a:t>[1]</a:t>
            </a:r>
            <a:r>
              <a:rPr lang="en-US" b="0" i="0" u="none" strike="noStrike" baseline="30000">
                <a:solidFill>
                  <a:srgbClr val="3366CC"/>
                </a:solidFill>
                <a:effectLst/>
                <a:latin typeface="Arial" panose="020B0604020202020204" pitchFamily="34" charset="0"/>
                <a:hlinkClick r:id="rId7"/>
              </a:rPr>
              <a:t>[2]</a:t>
            </a:r>
            <a:r>
              <a:rPr lang="en-US" b="0" i="0" u="none" strike="noStrike" baseline="30000">
                <a:solidFill>
                  <a:srgbClr val="3366CC"/>
                </a:solidFill>
                <a:effectLst/>
                <a:latin typeface="Arial" panose="020B0604020202020204" pitchFamily="34" charset="0"/>
                <a:hlinkClick r:id="rId8"/>
              </a:rPr>
              <a:t>[3]</a:t>
            </a:r>
            <a:r>
              <a:rPr lang="en-US" b="0" i="0">
                <a:solidFill>
                  <a:srgbClr val="202122"/>
                </a:solidFill>
                <a:effectLst/>
                <a:latin typeface="Arial" panose="020B0604020202020204" pitchFamily="34" charset="0"/>
              </a:rPr>
              <a:t> More precisely, a data structure is a collection of data values, the relationships among them, and the functions or operations that can be applied to the data,</a:t>
            </a:r>
            <a:r>
              <a:rPr lang="en-US" b="0" i="0" u="none" strike="noStrike" baseline="30000">
                <a:solidFill>
                  <a:srgbClr val="3366CC"/>
                </a:solidFill>
                <a:effectLst/>
                <a:latin typeface="Arial" panose="020B0604020202020204" pitchFamily="34" charset="0"/>
                <a:hlinkClick r:id="rId9"/>
              </a:rPr>
              <a:t>[4]</a:t>
            </a:r>
            <a:r>
              <a:rPr lang="en-US" b="0" i="0">
                <a:solidFill>
                  <a:srgbClr val="202122"/>
                </a:solidFill>
                <a:effectLst/>
                <a:latin typeface="Arial" panose="020B0604020202020204" pitchFamily="34" charset="0"/>
              </a:rPr>
              <a:t> i.e., it is an </a:t>
            </a:r>
            <a:r>
              <a:rPr lang="en-US" b="0" i="0" u="none" strike="noStrike">
                <a:solidFill>
                  <a:srgbClr val="3366CC"/>
                </a:solidFill>
                <a:effectLst/>
                <a:latin typeface="Arial" panose="020B0604020202020204" pitchFamily="34" charset="0"/>
                <a:hlinkClick r:id="rId10" tooltip="Algebraic structure"/>
              </a:rPr>
              <a:t>algebraic structure</a:t>
            </a:r>
            <a:r>
              <a:rPr lang="en-US" b="0" i="0">
                <a:solidFill>
                  <a:srgbClr val="202122"/>
                </a:solidFill>
                <a:effectLst/>
                <a:latin typeface="Arial" panose="020B0604020202020204" pitchFamily="34" charset="0"/>
              </a:rPr>
              <a:t> about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--Wikipedia</a:t>
            </a:r>
          </a:p>
        </p:txBody>
      </p:sp>
    </p:spTree>
    <p:extLst>
      <p:ext uri="{BB962C8B-B14F-4D97-AF65-F5344CB8AC3E}">
        <p14:creationId xmlns:p14="http://schemas.microsoft.com/office/powerpoint/2010/main" val="406974664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3B0BF-7FF8-FCF8-AC64-B3A457A13E3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C0402F2-32D5-4B67-1BDD-9CFF43E5EBC2}"/>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87E25A26-8B85-A045-3389-A1A257BF47AB}"/>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the organization and implementation of values and </a:t>
            </a:r>
            <a:r>
              <a:rPr lang="en-US" b="0" i="0" u="none" strike="noStrike">
                <a:solidFill>
                  <a:srgbClr val="3366CC"/>
                </a:solidFill>
                <a:effectLst/>
                <a:latin typeface="Arial" panose="020B0604020202020204" pitchFamily="34" charset="0"/>
                <a:hlinkClick r:id="rId3" tooltip="Information"/>
              </a:rPr>
              <a:t>information</a:t>
            </a:r>
            <a:r>
              <a:rPr lang="en-US" b="0" i="0">
                <a:solidFill>
                  <a:srgbClr val="202122"/>
                </a:solidFill>
                <a:effectLst/>
                <a:latin typeface="Arial" panose="020B0604020202020204" pitchFamily="34" charset="0"/>
              </a:rPr>
              <a:t>. In simple words, it is the way of organizing information in a computer so that it can be more easily understood and worked with. --Simple Wikipedia</a:t>
            </a:r>
          </a:p>
        </p:txBody>
      </p:sp>
    </p:spTree>
    <p:extLst>
      <p:ext uri="{BB962C8B-B14F-4D97-AF65-F5344CB8AC3E}">
        <p14:creationId xmlns:p14="http://schemas.microsoft.com/office/powerpoint/2010/main" val="1712749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D84012-AB54-F3FD-E21F-B1A378C1E2A6}"/>
              </a:ext>
            </a:extLst>
          </p:cNvPr>
          <p:cNvSpPr>
            <a:spLocks noGrp="1"/>
          </p:cNvSpPr>
          <p:nvPr>
            <p:ph type="title"/>
          </p:nvPr>
        </p:nvSpPr>
        <p:spPr/>
        <p:txBody>
          <a:bodyPr/>
          <a:lstStyle/>
          <a:p>
            <a:r>
              <a:rPr lang="en-US" sz="8000"/>
              <a:t>stacks &amp; queues</a:t>
            </a:r>
            <a:br>
              <a:rPr lang="en-US"/>
            </a:br>
            <a:r>
              <a:rPr lang="en-US" sz="4000"/>
              <a:t>(why are these in the same lecture)</a:t>
            </a:r>
            <a:endParaRPr lang="en-US"/>
          </a:p>
        </p:txBody>
      </p:sp>
    </p:spTree>
    <p:extLst>
      <p:ext uri="{BB962C8B-B14F-4D97-AF65-F5344CB8AC3E}">
        <p14:creationId xmlns:p14="http://schemas.microsoft.com/office/powerpoint/2010/main" val="1894883661"/>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E4BB9-977E-9DBB-388D-F6CEBDAF3EB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6EC001F-B6BF-E4AA-5DBE-F5C88AF99BD2}"/>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3FAF12D3-6867-FCAC-1853-8D097BD30814}"/>
              </a:ext>
            </a:extLst>
          </p:cNvPr>
          <p:cNvSpPr>
            <a:spLocks noGrp="1"/>
          </p:cNvSpPr>
          <p:nvPr>
            <p:ph sz="quarter" idx="10"/>
          </p:nvPr>
        </p:nvSpPr>
        <p:spPr/>
        <p:txBody>
          <a:bodyPr/>
          <a:lstStyle/>
          <a:p>
            <a:r>
              <a:rPr lang="en-US">
                <a:solidFill>
                  <a:srgbClr val="202122"/>
                </a:solidFill>
                <a:latin typeface="Arial" panose="020B0604020202020204" pitchFamily="34" charset="0"/>
              </a:rPr>
              <a:t>A</a:t>
            </a:r>
            <a:r>
              <a:rPr lang="en-US" b="0" i="0">
                <a:solidFill>
                  <a:srgbClr val="202122"/>
                </a:solidFill>
                <a:effectLst/>
                <a:latin typeface="Arial" panose="020B0604020202020204" pitchFamily="34" charset="0"/>
              </a:rPr>
              <a:t>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is...a system for organizing and using information... It...make[s] information easier to understand and work with..</a:t>
            </a:r>
            <a:br>
              <a:rPr lang="en-US" b="0" i="0">
                <a:solidFill>
                  <a:srgbClr val="202122"/>
                </a:solidFill>
                <a:effectLst/>
                <a:latin typeface="Arial" panose="020B0604020202020204" pitchFamily="34" charset="0"/>
              </a:rPr>
            </a:br>
            <a:r>
              <a:rPr lang="en-US" b="0" i="0">
                <a:solidFill>
                  <a:srgbClr val="202122"/>
                </a:solidFill>
                <a:effectLst/>
                <a:latin typeface="Arial" panose="020B0604020202020204" pitchFamily="34" charset="0"/>
              </a:rPr>
              <a:t>--Simple Wikipedia, further simplified by ChatGPT</a:t>
            </a:r>
          </a:p>
        </p:txBody>
      </p:sp>
    </p:spTree>
    <p:extLst>
      <p:ext uri="{BB962C8B-B14F-4D97-AF65-F5344CB8AC3E}">
        <p14:creationId xmlns:p14="http://schemas.microsoft.com/office/powerpoint/2010/main" val="106952792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49C2B-9380-2BA8-DAAD-75C2EB73D51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CBE3296-2694-43F0-2707-8EB37A5251C8}"/>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2BB70285-7786-7000-8422-5BB03D0D5D26}"/>
              </a:ext>
            </a:extLst>
          </p:cNvPr>
          <p:cNvSpPr>
            <a:spLocks noGrp="1"/>
          </p:cNvSpPr>
          <p:nvPr>
            <p:ph sz="quarter" idx="10"/>
          </p:nvPr>
        </p:nvSpPr>
        <p:spPr/>
        <p:txBody>
          <a:bodyPr/>
          <a:lstStyle/>
          <a:p>
            <a:r>
              <a:rPr lang="en-US" b="1">
                <a:solidFill>
                  <a:srgbClr val="202122"/>
                </a:solidFill>
                <a:latin typeface="Arial" panose="020B0604020202020204" pitchFamily="34" charset="0"/>
              </a:rPr>
              <a:t>data</a:t>
            </a:r>
            <a:r>
              <a:rPr lang="en-US">
                <a:solidFill>
                  <a:srgbClr val="202122"/>
                </a:solidFill>
                <a:latin typeface="Arial" panose="020B0604020202020204" pitchFamily="34" charset="0"/>
              </a:rPr>
              <a:t> means numbers (and letters)</a:t>
            </a:r>
            <a:endParaRPr lang="en-US" b="1">
              <a:solidFill>
                <a:srgbClr val="202122"/>
              </a:solidFill>
              <a:latin typeface="Arial" panose="020B0604020202020204" pitchFamily="34" charset="0"/>
            </a:endParaRPr>
          </a:p>
          <a:p>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organizes your data</a:t>
            </a:r>
          </a:p>
          <a:p>
            <a:pPr lvl="1"/>
            <a:r>
              <a:rPr lang="en-US">
                <a:solidFill>
                  <a:srgbClr val="202122"/>
                </a:solidFill>
                <a:latin typeface="Arial" panose="020B0604020202020204" pitchFamily="34" charset="0"/>
              </a:rPr>
              <a:t>f</a:t>
            </a:r>
            <a:r>
              <a:rPr lang="en-US" b="0" i="0">
                <a:solidFill>
                  <a:srgbClr val="202122"/>
                </a:solidFill>
                <a:effectLst/>
                <a:latin typeface="Arial" panose="020B0604020202020204" pitchFamily="34" charset="0"/>
              </a:rPr>
              <a:t>or a particular task...</a:t>
            </a:r>
          </a:p>
          <a:p>
            <a:pPr lvl="2"/>
            <a:r>
              <a:rPr lang="en-US" b="0" i="0">
                <a:solidFill>
                  <a:srgbClr val="202122"/>
                </a:solidFill>
                <a:effectLst/>
                <a:latin typeface="Arial" panose="020B0604020202020204" pitchFamily="34" charset="0"/>
              </a:rPr>
              <a:t>...a </a:t>
            </a:r>
            <a:r>
              <a:rPr lang="en-US" b="0" i="1">
                <a:solidFill>
                  <a:srgbClr val="202122"/>
                </a:solidFill>
                <a:effectLst/>
                <a:latin typeface="Arial" panose="020B0604020202020204" pitchFamily="34" charset="0"/>
              </a:rPr>
              <a:t>good</a:t>
            </a:r>
            <a:r>
              <a:rPr lang="en-US" b="0" i="0">
                <a:solidFill>
                  <a:srgbClr val="202122"/>
                </a:solidFill>
                <a:effectLst/>
                <a:latin typeface="Arial" panose="020B0604020202020204" pitchFamily="34" charset="0"/>
              </a:rPr>
              <a:t> data structure is...</a:t>
            </a:r>
          </a:p>
          <a:p>
            <a:pPr lvl="3"/>
            <a:r>
              <a:rPr lang="en-US" b="0" i="0">
                <a:solidFill>
                  <a:srgbClr val="202122"/>
                </a:solidFill>
                <a:effectLst/>
                <a:latin typeface="Arial" panose="020B0604020202020204" pitchFamily="34" charset="0"/>
              </a:rPr>
              <a:t>easy to work with (programmer time)</a:t>
            </a:r>
          </a:p>
          <a:p>
            <a:pPr lvl="3"/>
            <a:r>
              <a:rPr lang="en-US">
                <a:solidFill>
                  <a:srgbClr val="202122"/>
                </a:solidFill>
                <a:latin typeface="Arial" panose="020B0604020202020204" pitchFamily="34" charset="0"/>
              </a:rPr>
              <a:t>runs fast (runtime / user's time)</a:t>
            </a:r>
            <a:br>
              <a:rPr lang="en-US" b="0" i="0">
                <a:solidFill>
                  <a:srgbClr val="202122"/>
                </a:solidFill>
                <a:effectLst/>
                <a:latin typeface="Arial" panose="020B0604020202020204" pitchFamily="34" charset="0"/>
              </a:rPr>
            </a:br>
            <a:endParaRPr lang="en-US" b="0"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2728178916"/>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C2AD7-E94C-F2CC-72C8-DD5EE7C3294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F35EE2D-8E01-8FC6-7A61-E58EE1AF93F7}"/>
              </a:ext>
            </a:extLst>
          </p:cNvPr>
          <p:cNvSpPr>
            <a:spLocks noGrp="1"/>
          </p:cNvSpPr>
          <p:nvPr>
            <p:ph type="title"/>
          </p:nvPr>
        </p:nvSpPr>
        <p:spPr/>
        <p:txBody>
          <a:bodyPr/>
          <a:lstStyle/>
          <a:p>
            <a:r>
              <a:rPr lang="en-US"/>
              <a:t>were array lists a good choice for implementing a Flip Book?</a:t>
            </a:r>
            <a:br>
              <a:rPr lang="en-US"/>
            </a:br>
            <a:br>
              <a:rPr lang="en-US"/>
            </a:br>
            <a:r>
              <a:rPr lang="en-US"/>
              <a:t>💭 (how) could you have done it with just arrays?</a:t>
            </a:r>
          </a:p>
        </p:txBody>
      </p:sp>
    </p:spTree>
    <p:extLst>
      <p:ext uri="{BB962C8B-B14F-4D97-AF65-F5344CB8AC3E}">
        <p14:creationId xmlns:p14="http://schemas.microsoft.com/office/powerpoint/2010/main" val="1034740462"/>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AAF4A-DDFC-EF24-6428-EBE3F5CC937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66AF81F-FE45-C9FB-0477-02B28075D5E2}"/>
              </a:ext>
            </a:extLst>
          </p:cNvPr>
          <p:cNvSpPr>
            <a:spLocks noGrp="1"/>
          </p:cNvSpPr>
          <p:nvPr>
            <p:ph type="title"/>
          </p:nvPr>
        </p:nvSpPr>
        <p:spPr>
          <a:xfrm>
            <a:off x="457200" y="254916"/>
            <a:ext cx="8229600" cy="667168"/>
          </a:xfrm>
        </p:spPr>
        <p:txBody>
          <a:bodyPr/>
          <a:lstStyle/>
          <a:p>
            <a:r>
              <a:rPr lang="en-US"/>
              <a:t>we didn't know how many...</a:t>
            </a:r>
          </a:p>
        </p:txBody>
      </p:sp>
      <p:sp>
        <p:nvSpPr>
          <p:cNvPr id="4" name="Content Placeholder 3">
            <a:extLst>
              <a:ext uri="{FF2B5EF4-FFF2-40B4-BE49-F238E27FC236}">
                <a16:creationId xmlns:a16="http://schemas.microsoft.com/office/drawing/2014/main" id="{E00994B4-3D57-762D-A988-F770F0B38226}"/>
              </a:ext>
            </a:extLst>
          </p:cNvPr>
          <p:cNvSpPr>
            <a:spLocks noGrp="1"/>
          </p:cNvSpPr>
          <p:nvPr>
            <p:ph sz="quarter" idx="10"/>
          </p:nvPr>
        </p:nvSpPr>
        <p:spPr>
          <a:xfrm>
            <a:off x="457200" y="963337"/>
            <a:ext cx="8229600" cy="4080271"/>
          </a:xfrm>
        </p:spPr>
        <p:txBody>
          <a:bodyPr/>
          <a:lstStyle/>
          <a:p>
            <a:r>
              <a:rPr lang="en-US"/>
              <a:t>frames in each animation</a:t>
            </a:r>
          </a:p>
          <a:p>
            <a:r>
              <a:rPr lang="en-US"/>
              <a:t>strokes in each frame</a:t>
            </a:r>
          </a:p>
          <a:p>
            <a:r>
              <a:rPr lang="en-US"/>
              <a:t>points (Vector2's) in each stroke</a:t>
            </a:r>
          </a:p>
        </p:txBody>
      </p:sp>
    </p:spTree>
    <p:extLst>
      <p:ext uri="{BB962C8B-B14F-4D97-AF65-F5344CB8AC3E}">
        <p14:creationId xmlns:p14="http://schemas.microsoft.com/office/powerpoint/2010/main" val="3108017084"/>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E6566-F872-AD98-BA98-7728E657F99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8067BDB-03E0-1D24-CEB7-EF1D8A844C3B}"/>
              </a:ext>
            </a:extLst>
          </p:cNvPr>
          <p:cNvSpPr>
            <a:spLocks noGrp="1"/>
          </p:cNvSpPr>
          <p:nvPr>
            <p:ph type="title"/>
          </p:nvPr>
        </p:nvSpPr>
        <p:spPr>
          <a:xfrm>
            <a:off x="457200" y="135802"/>
            <a:ext cx="8229600" cy="4871896"/>
          </a:xfrm>
        </p:spPr>
        <p:txBody>
          <a:bodyPr/>
          <a:lstStyle/>
          <a:p>
            <a:r>
              <a:rPr lang="en-US"/>
              <a:t>"Alternative" 1: just use arrays, but resize them yourself when needed (essentially, implement the functionality of an array list without actually having a class)</a:t>
            </a:r>
          </a:p>
        </p:txBody>
      </p:sp>
    </p:spTree>
    <p:extLst>
      <p:ext uri="{BB962C8B-B14F-4D97-AF65-F5344CB8AC3E}">
        <p14:creationId xmlns:p14="http://schemas.microsoft.com/office/powerpoint/2010/main" val="2417234225"/>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47846E-CD89-579B-631B-C346E00B1F9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BAF808E-F7E4-73E6-554B-FBB2DB363479}"/>
              </a:ext>
            </a:extLst>
          </p:cNvPr>
          <p:cNvSpPr>
            <a:spLocks noGrp="1"/>
          </p:cNvSpPr>
          <p:nvPr>
            <p:ph type="title"/>
          </p:nvPr>
        </p:nvSpPr>
        <p:spPr>
          <a:xfrm>
            <a:off x="457200" y="135802"/>
            <a:ext cx="8229600" cy="4871896"/>
          </a:xfrm>
        </p:spPr>
        <p:txBody>
          <a:bodyPr/>
          <a:lstStyle/>
          <a:p>
            <a:pPr algn="l"/>
            <a:r>
              <a:rPr lang="en-US"/>
              <a:t>"Alternative" 2:</a:t>
            </a:r>
            <a:br>
              <a:rPr lang="en-US"/>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~30,000,000 elements</a:t>
            </a:r>
            <a:br>
              <a:rPr lang="en-US"/>
            </a:br>
            <a:r>
              <a:rPr lang="en-US" sz="2000">
                <a:solidFill>
                  <a:srgbClr val="000080"/>
                </a:solidFill>
                <a:latin typeface="+mj-lt"/>
              </a:rPr>
              <a:t>Vector2</a:t>
            </a:r>
            <a:r>
              <a:rPr lang="en-US" sz="2000">
                <a:latin typeface="+mj-lt"/>
              </a:rPr>
              <a:t>[][][] animation = </a:t>
            </a:r>
            <a:r>
              <a:rPr lang="en-US" sz="2000">
                <a:solidFill>
                  <a:srgbClr val="0000FF"/>
                </a:solidFill>
                <a:latin typeface="+mj-lt"/>
              </a:rPr>
              <a:t>new</a:t>
            </a:r>
            <a:r>
              <a:rPr lang="en-US" sz="2000">
                <a:latin typeface="+mj-lt"/>
              </a:rPr>
              <a:t> </a:t>
            </a:r>
            <a:r>
              <a:rPr lang="en-US" sz="2000">
                <a:solidFill>
                  <a:srgbClr val="000080"/>
                </a:solidFill>
                <a:latin typeface="+mj-lt"/>
              </a:rPr>
              <a:t>Vector2</a:t>
            </a:r>
            <a:r>
              <a:rPr lang="en-US" sz="2000">
                <a:latin typeface="+mj-lt"/>
              </a:rPr>
              <a:t>[</a:t>
            </a:r>
            <a:r>
              <a:rPr lang="en-US" sz="2000">
                <a:solidFill>
                  <a:srgbClr val="0CB5B5"/>
                </a:solidFill>
                <a:latin typeface="+mj-lt"/>
              </a:rPr>
              <a:t>64</a:t>
            </a:r>
            <a:r>
              <a:rPr lang="en-US" sz="2000">
                <a:latin typeface="+mj-lt"/>
              </a:rPr>
              <a:t>][</a:t>
            </a:r>
            <a:r>
              <a:rPr lang="en-US" sz="2000">
                <a:solidFill>
                  <a:srgbClr val="0CB5B5"/>
                </a:solidFill>
                <a:latin typeface="+mj-lt"/>
              </a:rPr>
              <a:t>512</a:t>
            </a:r>
            <a:r>
              <a:rPr lang="en-US" sz="2000">
                <a:latin typeface="+mj-lt"/>
              </a:rPr>
              <a:t>][</a:t>
            </a:r>
            <a:r>
              <a:rPr lang="en-US" sz="2000">
                <a:solidFill>
                  <a:srgbClr val="0CB5B5"/>
                </a:solidFill>
                <a:latin typeface="+mj-lt"/>
              </a:rPr>
              <a:t>1024</a:t>
            </a:r>
            <a:r>
              <a:rPr lang="en-US" sz="2000">
                <a:latin typeface="+mj-lt"/>
              </a:rPr>
              <a:t>];</a:t>
            </a:r>
            <a:br>
              <a:rPr lang="en-US" sz="2000">
                <a:latin typeface="+mj-lt"/>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need all these counter variables</a:t>
            </a:r>
            <a:b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can't just call .size() like before!</a:t>
            </a:r>
            <a:br>
              <a:rPr lang="en-US" sz="2000">
                <a:latin typeface="+mj-lt"/>
              </a:rPr>
            </a:br>
            <a:r>
              <a:rPr lang="en-US" sz="2000">
                <a:solidFill>
                  <a:srgbClr val="000080"/>
                </a:solidFill>
                <a:latin typeface="+mj-lt"/>
              </a:rPr>
              <a:t>int</a:t>
            </a:r>
            <a:r>
              <a:rPr lang="en-US" sz="2000">
                <a:latin typeface="+mj-lt"/>
              </a:rPr>
              <a:t> </a:t>
            </a:r>
            <a:r>
              <a:rPr lang="en-US" sz="2000" err="1">
                <a:latin typeface="+mj-lt"/>
              </a:rPr>
              <a:t>numFrames</a:t>
            </a:r>
            <a:r>
              <a:rPr lang="en-US" sz="2000">
                <a:latin typeface="+mj-lt"/>
              </a:rPr>
              <a:t> = </a:t>
            </a:r>
            <a:r>
              <a:rPr lang="en-US" sz="2000">
                <a:solidFill>
                  <a:srgbClr val="0CB5B5"/>
                </a:solidFill>
                <a:latin typeface="+mj-lt"/>
              </a:rPr>
              <a:t>0</a:t>
            </a:r>
            <a:r>
              <a:rPr lang="en-US" sz="2000">
                <a:latin typeface="+mj-lt"/>
              </a:rPr>
              <a:t>;</a:t>
            </a:r>
            <a:br>
              <a:rPr lang="en-US" sz="2000">
                <a:latin typeface="+mj-lt"/>
              </a:rPr>
            </a:br>
            <a:r>
              <a:rPr lang="en-US" sz="2000">
                <a:solidFill>
                  <a:srgbClr val="000080"/>
                </a:solidFill>
                <a:latin typeface="+mj-lt"/>
              </a:rPr>
              <a:t>int</a:t>
            </a:r>
            <a:r>
              <a:rPr lang="en-US" sz="2000">
                <a:latin typeface="+mj-lt"/>
              </a:rPr>
              <a:t>[] </a:t>
            </a:r>
            <a:r>
              <a:rPr lang="en-US" sz="2000" err="1">
                <a:latin typeface="+mj-lt"/>
              </a:rPr>
              <a:t>numStrokes</a:t>
            </a:r>
            <a:r>
              <a:rPr lang="en-US" sz="2000">
                <a:latin typeface="+mj-lt"/>
              </a:rPr>
              <a:t> = ...;</a:t>
            </a:r>
            <a:br>
              <a:rPr lang="en-US" sz="2000">
                <a:latin typeface="+mj-lt"/>
              </a:rPr>
            </a:br>
            <a:r>
              <a:rPr lang="en-US" sz="2000">
                <a:solidFill>
                  <a:srgbClr val="000080"/>
                </a:solidFill>
                <a:latin typeface="+mj-lt"/>
              </a:rPr>
              <a:t>int</a:t>
            </a:r>
            <a:r>
              <a:rPr lang="en-US" sz="2000">
                <a:latin typeface="+mj-lt"/>
              </a:rPr>
              <a:t>[][] </a:t>
            </a:r>
            <a:r>
              <a:rPr lang="en-US" sz="2000" err="1">
                <a:latin typeface="+mj-lt"/>
              </a:rPr>
              <a:t>numPoints</a:t>
            </a:r>
            <a:r>
              <a:rPr lang="en-US" sz="2000">
                <a:latin typeface="+mj-lt"/>
              </a:rPr>
              <a:t> = ...;</a:t>
            </a:r>
            <a:endParaRPr lang="en-US">
              <a:latin typeface="+mj-lt"/>
            </a:endParaRPr>
          </a:p>
        </p:txBody>
      </p:sp>
    </p:spTree>
    <p:extLst>
      <p:ext uri="{BB962C8B-B14F-4D97-AF65-F5344CB8AC3E}">
        <p14:creationId xmlns:p14="http://schemas.microsoft.com/office/powerpoint/2010/main" val="3721541022"/>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CF9915-5B24-3C8E-EDBA-CF9F104902F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03EFA5D-F41C-E825-ADCC-60575BF9DAFF}"/>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2714186900"/>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5CBB78-C4B5-A876-A727-B2305C1C5B34}"/>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CFA8D43B-9DEB-7226-7320-5B656A505D99}"/>
              </a:ext>
            </a:extLst>
          </p:cNvPr>
          <p:cNvSpPr/>
          <p:nvPr/>
        </p:nvSpPr>
        <p:spPr>
          <a:xfrm>
            <a:off x="3329136" y="725180"/>
            <a:ext cx="113355" cy="4163920"/>
          </a:xfrm>
          <a:prstGeom prst="rect">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6149F2B-C93E-DCDC-BB3D-61BA10AD8678}"/>
              </a:ext>
            </a:extLst>
          </p:cNvPr>
          <p:cNvSpPr txBox="1"/>
          <p:nvPr/>
        </p:nvSpPr>
        <p:spPr>
          <a:xfrm>
            <a:off x="2557421" y="126749"/>
            <a:ext cx="1656784" cy="523220"/>
          </a:xfrm>
          <a:prstGeom prst="rect">
            <a:avLst/>
          </a:prstGeom>
          <a:noFill/>
        </p:spPr>
        <p:txBody>
          <a:bodyPr wrap="square" rtlCol="0">
            <a:spAutoFit/>
          </a:bodyPr>
          <a:lstStyle/>
          <a:p>
            <a:pPr algn="ctr"/>
            <a:r>
              <a:rPr lang="en-US" sz="2800">
                <a:solidFill>
                  <a:schemeClr val="accent6">
                    <a:lumMod val="50000"/>
                  </a:schemeClr>
                </a:solidFill>
              </a:rPr>
              <a:t>interface</a:t>
            </a:r>
          </a:p>
        </p:txBody>
      </p:sp>
      <p:sp>
        <p:nvSpPr>
          <p:cNvPr id="5" name="TextBox 4">
            <a:extLst>
              <a:ext uri="{FF2B5EF4-FFF2-40B4-BE49-F238E27FC236}">
                <a16:creationId xmlns:a16="http://schemas.microsoft.com/office/drawing/2014/main" id="{1CD2BE58-6368-796B-4B23-3470B5F03E01}"/>
              </a:ext>
            </a:extLst>
          </p:cNvPr>
          <p:cNvSpPr txBox="1"/>
          <p:nvPr/>
        </p:nvSpPr>
        <p:spPr>
          <a:xfrm>
            <a:off x="556602" y="2204823"/>
            <a:ext cx="2381061" cy="584775"/>
          </a:xfrm>
          <a:prstGeom prst="rect">
            <a:avLst/>
          </a:prstGeom>
          <a:noFill/>
        </p:spPr>
        <p:txBody>
          <a:bodyPr wrap="square" rtlCol="0">
            <a:spAutoFit/>
          </a:bodyPr>
          <a:lstStyle/>
          <a:p>
            <a:r>
              <a:rPr lang="en-US" sz="3200"/>
              <a:t>your state</a:t>
            </a:r>
          </a:p>
        </p:txBody>
      </p:sp>
      <p:sp>
        <p:nvSpPr>
          <p:cNvPr id="6" name="TextBox 5">
            <a:extLst>
              <a:ext uri="{FF2B5EF4-FFF2-40B4-BE49-F238E27FC236}">
                <a16:creationId xmlns:a16="http://schemas.microsoft.com/office/drawing/2014/main" id="{6036E9B9-62DD-EC23-3E13-BE44B5EB4BAA}"/>
              </a:ext>
            </a:extLst>
          </p:cNvPr>
          <p:cNvSpPr txBox="1"/>
          <p:nvPr/>
        </p:nvSpPr>
        <p:spPr>
          <a:xfrm>
            <a:off x="3911097" y="2094696"/>
            <a:ext cx="4970352" cy="954107"/>
          </a:xfrm>
          <a:prstGeom prst="rect">
            <a:avLst/>
          </a:prstGeom>
          <a:noFill/>
        </p:spPr>
        <p:txBody>
          <a:bodyPr wrap="square" rtlCol="0">
            <a:spAutoFit/>
          </a:bodyPr>
          <a:lstStyle/>
          <a:p>
            <a:pPr algn="ctr"/>
            <a:r>
              <a:rPr lang="en-US" sz="2800" err="1">
                <a:latin typeface="+mj-lt"/>
              </a:rPr>
              <a:t>ArrayList</a:t>
            </a:r>
            <a:r>
              <a:rPr lang="en-US" sz="2800">
                <a:latin typeface="+mj-lt"/>
              </a:rPr>
              <a:t>&lt;</a:t>
            </a:r>
            <a:r>
              <a:rPr lang="en-US" sz="2800" err="1">
                <a:latin typeface="+mj-lt"/>
              </a:rPr>
              <a:t>ElementType</a:t>
            </a:r>
            <a:r>
              <a:rPr lang="en-US" sz="2800">
                <a:latin typeface="+mj-lt"/>
              </a:rPr>
              <a:t>&gt;'s</a:t>
            </a:r>
          </a:p>
          <a:p>
            <a:pPr algn="ctr"/>
            <a:r>
              <a:rPr lang="en-US" sz="2800"/>
              <a:t>state</a:t>
            </a:r>
          </a:p>
        </p:txBody>
      </p:sp>
      <p:cxnSp>
        <p:nvCxnSpPr>
          <p:cNvPr id="8" name="Straight Arrow Connector 7">
            <a:extLst>
              <a:ext uri="{FF2B5EF4-FFF2-40B4-BE49-F238E27FC236}">
                <a16:creationId xmlns:a16="http://schemas.microsoft.com/office/drawing/2014/main" id="{01C9E7C3-8A2B-8675-89F2-A43F09850795}"/>
              </a:ext>
            </a:extLst>
          </p:cNvPr>
          <p:cNvCxnSpPr/>
          <p:nvPr/>
        </p:nvCxnSpPr>
        <p:spPr>
          <a:xfrm>
            <a:off x="2657009" y="1638677"/>
            <a:ext cx="1457608" cy="0"/>
          </a:xfrm>
          <a:prstGeom prst="straightConnector1">
            <a:avLst/>
          </a:prstGeom>
          <a:ln w="76200">
            <a:solidFill>
              <a:schemeClr val="accent6"/>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9" name="TextBox 8">
            <a:extLst>
              <a:ext uri="{FF2B5EF4-FFF2-40B4-BE49-F238E27FC236}">
                <a16:creationId xmlns:a16="http://schemas.microsoft.com/office/drawing/2014/main" id="{2D3AD914-94CC-CE9D-B336-67CE7666114C}"/>
              </a:ext>
            </a:extLst>
          </p:cNvPr>
          <p:cNvSpPr txBox="1"/>
          <p:nvPr/>
        </p:nvSpPr>
        <p:spPr>
          <a:xfrm>
            <a:off x="3621385" y="1077362"/>
            <a:ext cx="4227969" cy="400110"/>
          </a:xfrm>
          <a:prstGeom prst="rect">
            <a:avLst/>
          </a:prstGeom>
          <a:noFill/>
        </p:spPr>
        <p:txBody>
          <a:bodyPr wrap="square" rtlCol="0">
            <a:spAutoFit/>
          </a:bodyPr>
          <a:lstStyle/>
          <a:p>
            <a:r>
              <a:rPr lang="en-US" sz="2000">
                <a:solidFill>
                  <a:schemeClr val="accent6"/>
                </a:solidFill>
                <a:latin typeface="+mj-lt"/>
              </a:rPr>
              <a:t>add, get, set, remove, ...</a:t>
            </a:r>
          </a:p>
        </p:txBody>
      </p:sp>
    </p:spTree>
    <p:extLst>
      <p:ext uri="{BB962C8B-B14F-4D97-AF65-F5344CB8AC3E}">
        <p14:creationId xmlns:p14="http://schemas.microsoft.com/office/powerpoint/2010/main" val="291729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B8956-C43F-A39E-BCF9-7AB6539F2E6A}"/>
            </a:ext>
          </a:extLst>
        </p:cNvPr>
        <p:cNvGrpSpPr/>
        <p:nvPr/>
      </p:nvGrpSpPr>
      <p:grpSpPr>
        <a:xfrm>
          <a:off x="0" y="0"/>
          <a:ext cx="0" cy="0"/>
          <a:chOff x="0" y="0"/>
          <a:chExt cx="0" cy="0"/>
        </a:xfrm>
      </p:grpSpPr>
      <p:pic>
        <p:nvPicPr>
          <p:cNvPr id="11266" name="Picture 2" descr="About Hawai'i's Intertidal and the OPIHI Program - OPIHI">
            <a:extLst>
              <a:ext uri="{FF2B5EF4-FFF2-40B4-BE49-F238E27FC236}">
                <a16:creationId xmlns:a16="http://schemas.microsoft.com/office/drawing/2014/main" id="{BEF79724-75C4-1745-FC8B-AD037A589A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750" y="1485900"/>
            <a:ext cx="374650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589594"/>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3EC80-709E-1896-ADB3-A8CA7A715A0D}"/>
            </a:ext>
          </a:extLst>
        </p:cNvPr>
        <p:cNvGrpSpPr/>
        <p:nvPr/>
      </p:nvGrpSpPr>
      <p:grpSpPr>
        <a:xfrm>
          <a:off x="0" y="0"/>
          <a:ext cx="0" cy="0"/>
          <a:chOff x="0" y="0"/>
          <a:chExt cx="0" cy="0"/>
        </a:xfrm>
      </p:grpSpPr>
      <p:pic>
        <p:nvPicPr>
          <p:cNvPr id="10242" name="Picture 2" descr="Transport Proteins: Definition, Types, Functions, &amp; Examples">
            <a:extLst>
              <a:ext uri="{FF2B5EF4-FFF2-40B4-BE49-F238E27FC236}">
                <a16:creationId xmlns:a16="http://schemas.microsoft.com/office/drawing/2014/main" id="{074CCC87-803D-459F-78D3-B56B057769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50" y="0"/>
            <a:ext cx="74787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60804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4080207261"/>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F340E-5D05-E246-A00D-0A5E598EBF8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09CF25F-BF73-9054-B638-66066DA8A8E7}"/>
              </a:ext>
            </a:extLst>
          </p:cNvPr>
          <p:cNvSpPr>
            <a:spLocks noGrp="1"/>
          </p:cNvSpPr>
          <p:nvPr>
            <p:ph type="title"/>
          </p:nvPr>
        </p:nvSpPr>
        <p:spPr/>
        <p:txBody>
          <a:bodyPr/>
          <a:lstStyle/>
          <a:p>
            <a:r>
              <a:rPr lang="en-US"/>
              <a:t>interface</a:t>
            </a:r>
          </a:p>
        </p:txBody>
      </p:sp>
      <p:sp>
        <p:nvSpPr>
          <p:cNvPr id="4" name="Content Placeholder 3">
            <a:extLst>
              <a:ext uri="{FF2B5EF4-FFF2-40B4-BE49-F238E27FC236}">
                <a16:creationId xmlns:a16="http://schemas.microsoft.com/office/drawing/2014/main" id="{236681C6-D0A5-2D17-E4B0-6C8DB8341F74}"/>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a data structure's </a:t>
            </a:r>
            <a:r>
              <a:rPr lang="en-US" b="1" i="0">
                <a:solidFill>
                  <a:srgbClr val="202122"/>
                </a:solidFill>
                <a:effectLst/>
                <a:latin typeface="Arial" panose="020B0604020202020204" pitchFamily="34" charset="0"/>
              </a:rPr>
              <a:t>interfa</a:t>
            </a:r>
            <a:r>
              <a:rPr lang="en-US" b="1">
                <a:solidFill>
                  <a:srgbClr val="202122"/>
                </a:solidFill>
                <a:latin typeface="Arial" panose="020B0604020202020204" pitchFamily="34" charset="0"/>
              </a:rPr>
              <a:t>ce</a:t>
            </a:r>
            <a:r>
              <a:rPr lang="en-US">
                <a:solidFill>
                  <a:srgbClr val="202122"/>
                </a:solidFill>
                <a:latin typeface="Arial" panose="020B0604020202020204" pitchFamily="34" charset="0"/>
              </a:rPr>
              <a:t> (</a:t>
            </a:r>
            <a:r>
              <a:rPr lang="en-US" b="1">
                <a:solidFill>
                  <a:srgbClr val="202122"/>
                </a:solidFill>
                <a:latin typeface="Arial" panose="020B0604020202020204" pitchFamily="34" charset="0"/>
              </a:rPr>
              <a:t>API</a:t>
            </a:r>
            <a:r>
              <a:rPr lang="en-US">
                <a:solidFill>
                  <a:srgbClr val="202122"/>
                </a:solidFill>
                <a:latin typeface="Arial" panose="020B0604020202020204" pitchFamily="34" charset="0"/>
              </a:rPr>
              <a:t>) or </a:t>
            </a:r>
            <a:r>
              <a:rPr lang="en-US" b="1">
                <a:solidFill>
                  <a:srgbClr val="202122"/>
                </a:solidFill>
                <a:latin typeface="Arial" panose="020B0604020202020204" pitchFamily="34" charset="0"/>
              </a:rPr>
              <a:t>abstract data type</a:t>
            </a:r>
            <a:r>
              <a:rPr lang="en-US">
                <a:solidFill>
                  <a:srgbClr val="202122"/>
                </a:solidFill>
                <a:latin typeface="Arial" panose="020B0604020202020204" pitchFamily="34" charset="0"/>
              </a:rPr>
              <a:t> is a set of functions a data structure must have</a:t>
            </a:r>
          </a:p>
          <a:p>
            <a:pPr lvl="1"/>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list</a:t>
            </a:r>
            <a:r>
              <a:rPr lang="en-US">
                <a:solidFill>
                  <a:srgbClr val="202122"/>
                </a:solidFill>
                <a:latin typeface="Arial" panose="020B0604020202020204" pitchFamily="34" charset="0"/>
              </a:rPr>
              <a:t> has...</a:t>
            </a:r>
          </a:p>
          <a:p>
            <a:pPr lvl="2"/>
            <a:r>
              <a:rPr lang="en-US" b="1" i="0">
                <a:solidFill>
                  <a:srgbClr val="202122"/>
                </a:solidFill>
                <a:effectLst/>
                <a:latin typeface="Arial" panose="020B0604020202020204" pitchFamily="34" charset="0"/>
              </a:rPr>
              <a:t>get</a:t>
            </a:r>
            <a:endParaRPr lang="en-US" b="1">
              <a:solidFill>
                <a:srgbClr val="202122"/>
              </a:solidFill>
              <a:latin typeface="Arial" panose="020B0604020202020204" pitchFamily="34" charset="0"/>
            </a:endParaRPr>
          </a:p>
          <a:p>
            <a:pPr lvl="2"/>
            <a:r>
              <a:rPr lang="en-US" b="1">
                <a:solidFill>
                  <a:srgbClr val="202122"/>
                </a:solidFill>
                <a:latin typeface="Arial" panose="020B0604020202020204" pitchFamily="34" charset="0"/>
              </a:rPr>
              <a:t>set</a:t>
            </a:r>
          </a:p>
          <a:p>
            <a:pPr lvl="2"/>
            <a:r>
              <a:rPr lang="en-US" b="1">
                <a:solidFill>
                  <a:srgbClr val="202122"/>
                </a:solidFill>
                <a:latin typeface="Arial" panose="020B0604020202020204" pitchFamily="34" charset="0"/>
              </a:rPr>
              <a:t>add</a:t>
            </a:r>
          </a:p>
          <a:p>
            <a:pPr lvl="2"/>
            <a:r>
              <a:rPr lang="en-US" b="1">
                <a:solidFill>
                  <a:srgbClr val="202122"/>
                </a:solidFill>
                <a:latin typeface="Arial" panose="020B0604020202020204" pitchFamily="34" charset="0"/>
              </a:rPr>
              <a:t>remove</a:t>
            </a:r>
          </a:p>
          <a:p>
            <a:pPr lvl="2"/>
            <a:r>
              <a:rPr lang="en-US">
                <a:solidFill>
                  <a:srgbClr val="202122"/>
                </a:solidFill>
                <a:latin typeface="Arial" panose="020B0604020202020204" pitchFamily="34" charset="0"/>
              </a:rPr>
              <a:t>etc.</a:t>
            </a:r>
          </a:p>
          <a:p>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data structure</a:t>
            </a:r>
            <a:r>
              <a:rPr lang="en-US">
                <a:solidFill>
                  <a:srgbClr val="202122"/>
                </a:solidFill>
                <a:latin typeface="Arial" panose="020B0604020202020204" pitchFamily="34" charset="0"/>
              </a:rPr>
              <a:t> is a specific </a:t>
            </a:r>
            <a:r>
              <a:rPr lang="en-US" b="1">
                <a:solidFill>
                  <a:srgbClr val="202122"/>
                </a:solidFill>
                <a:latin typeface="Arial" panose="020B0604020202020204" pitchFamily="34" charset="0"/>
              </a:rPr>
              <a:t>implementation </a:t>
            </a:r>
            <a:r>
              <a:rPr lang="en-US">
                <a:solidFill>
                  <a:srgbClr val="202122"/>
                </a:solidFill>
                <a:latin typeface="Arial" panose="020B0604020202020204" pitchFamily="34" charset="0"/>
              </a:rPr>
              <a:t>(code  that does the thing)</a:t>
            </a:r>
            <a:br>
              <a:rPr lang="en-US">
                <a:solidFill>
                  <a:srgbClr val="202122"/>
                </a:solidFill>
                <a:latin typeface="Arial" panose="020B0604020202020204" pitchFamily="34" charset="0"/>
              </a:rPr>
            </a:br>
            <a:r>
              <a:rPr lang="en-US">
                <a:solidFill>
                  <a:srgbClr val="202122"/>
                </a:solidFill>
                <a:latin typeface="Arial" panose="020B0604020202020204" pitchFamily="34" charset="0"/>
              </a:rPr>
              <a:t>of that interface</a:t>
            </a:r>
          </a:p>
          <a:p>
            <a:pPr lvl="1"/>
            <a:r>
              <a:rPr lang="en-US">
                <a:solidFill>
                  <a:srgbClr val="202122"/>
                </a:solidFill>
                <a:latin typeface="Arial" panose="020B0604020202020204" pitchFamily="34" charset="0"/>
              </a:rPr>
              <a:t>an </a:t>
            </a:r>
            <a:r>
              <a:rPr lang="en-US" b="1">
                <a:solidFill>
                  <a:srgbClr val="202122"/>
                </a:solidFill>
                <a:latin typeface="Arial" panose="020B0604020202020204" pitchFamily="34" charset="0"/>
              </a:rPr>
              <a:t>array list</a:t>
            </a:r>
            <a:r>
              <a:rPr lang="en-US">
                <a:solidFill>
                  <a:srgbClr val="202122"/>
                </a:solidFill>
                <a:latin typeface="Arial" panose="020B0604020202020204" pitchFamily="34" charset="0"/>
              </a:rPr>
              <a:t> implements the list interface using an array</a:t>
            </a:r>
          </a:p>
          <a:p>
            <a:pPr lvl="1"/>
            <a:r>
              <a:rPr lang="en-US" i="0">
                <a:solidFill>
                  <a:srgbClr val="202122"/>
                </a:solidFill>
                <a:effectLst/>
                <a:latin typeface="Arial" panose="020B0604020202020204" pitchFamily="34" charset="0"/>
              </a:rPr>
              <a:t>🔮 a </a:t>
            </a:r>
            <a:r>
              <a:rPr lang="en-US" b="1">
                <a:solidFill>
                  <a:srgbClr val="202122"/>
                </a:solidFill>
                <a:latin typeface="Arial" panose="020B0604020202020204" pitchFamily="34" charset="0"/>
              </a:rPr>
              <a:t>linked list</a:t>
            </a:r>
            <a:r>
              <a:rPr lang="en-US">
                <a:solidFill>
                  <a:srgbClr val="202122"/>
                </a:solidFill>
                <a:latin typeface="Arial" panose="020B0604020202020204" pitchFamily="34" charset="0"/>
              </a:rPr>
              <a:t> implements a list using nodes that refer to nodes</a:t>
            </a:r>
            <a:endParaRPr lang="en-US"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3911225472"/>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4ADCBC-7D4E-99C0-36B3-43C3FC70E04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22D9CA1-82BC-DC4C-D2C0-C8956EE1411E}"/>
              </a:ext>
            </a:extLst>
          </p:cNvPr>
          <p:cNvSpPr>
            <a:spLocks noGrp="1"/>
          </p:cNvSpPr>
          <p:nvPr>
            <p:ph type="title"/>
          </p:nvPr>
        </p:nvSpPr>
        <p:spPr/>
        <p:txBody>
          <a:bodyPr/>
          <a:lstStyle/>
          <a:p>
            <a:r>
              <a:rPr lang="en-US"/>
              <a:t>you can get (very) formal about this</a:t>
            </a:r>
          </a:p>
        </p:txBody>
      </p:sp>
      <p:sp>
        <p:nvSpPr>
          <p:cNvPr id="5" name="Content Placeholder 4">
            <a:extLst>
              <a:ext uri="{FF2B5EF4-FFF2-40B4-BE49-F238E27FC236}">
                <a16:creationId xmlns:a16="http://schemas.microsoft.com/office/drawing/2014/main" id="{AC8EA4D9-0422-539F-3742-5BF2D2066609}"/>
              </a:ext>
            </a:extLst>
          </p:cNvPr>
          <p:cNvSpPr>
            <a:spLocks noGrp="1"/>
          </p:cNvSpPr>
          <p:nvPr>
            <p:ph sz="quarter" idx="10"/>
          </p:nvPr>
        </p:nvSpPr>
        <p:spPr/>
        <p:txBody>
          <a:bodyPr>
            <a:noAutofit/>
          </a:bodyPr>
          <a:lstStyle/>
          <a:p>
            <a:pPr algn="l"/>
            <a:r>
              <a:rPr lang="en-US" sz="1400" b="0" i="0" u="none" strike="noStrike">
                <a:solidFill>
                  <a:schemeClr val="bg2"/>
                </a:solidFill>
                <a:effectLst/>
                <a:latin typeface="Arial" panose="020B0604020202020204" pitchFamily="34" charset="0"/>
              </a:rPr>
              <a:t>The abstract list type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with elements of some type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 </a:t>
            </a:r>
            <a:r>
              <a:rPr lang="en-US" sz="1400" b="0" i="0" u="none" strike="noStrike">
                <a:solidFill>
                  <a:schemeClr val="bg2"/>
                </a:solidFill>
                <a:effectLst/>
                <a:latin typeface="Arial" panose="020B0604020202020204" pitchFamily="34" charset="0"/>
                <a:hlinkClick r:id="rId2" tooltip="Type polymorphism">
                  <a:extLst>
                    <a:ext uri="{A12FA001-AC4F-418D-AE19-62706E023703}">
                      <ahyp:hlinkClr xmlns:ahyp="http://schemas.microsoft.com/office/drawing/2018/hyperlinkcolor" val="tx"/>
                    </a:ext>
                  </a:extLst>
                </a:hlinkClick>
              </a:rPr>
              <a:t>monomorphic</a:t>
            </a:r>
            <a:r>
              <a:rPr lang="en-US" sz="1400" b="0" i="0" u="none" strike="noStrike">
                <a:solidFill>
                  <a:schemeClr val="bg2"/>
                </a:solidFill>
                <a:effectLst/>
                <a:latin typeface="Arial" panose="020B0604020202020204" pitchFamily="34" charset="0"/>
              </a:rPr>
              <a:t> list) is defined by the following functions:</a:t>
            </a:r>
          </a:p>
          <a:p>
            <a:pPr lvl="1"/>
            <a:r>
              <a:rPr lang="en-US" sz="1400">
                <a:solidFill>
                  <a:schemeClr val="bg2"/>
                </a:solidFill>
              </a:rPr>
              <a:t>nil: ()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first: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with the axioms</a:t>
            </a:r>
          </a:p>
          <a:p>
            <a:pPr lvl="1"/>
            <a:r>
              <a:rPr lang="en-US" sz="1400">
                <a:solidFill>
                  <a:schemeClr val="bg2"/>
                </a:solidFill>
              </a:rPr>
              <a:t>first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for any element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and any list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It is implicit that</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cons (</a:t>
            </a:r>
            <a:r>
              <a:rPr lang="en-US" sz="1400" i="1">
                <a:solidFill>
                  <a:schemeClr val="bg2"/>
                </a:solidFill>
                <a:effectLst/>
              </a:rPr>
              <a:t>e</a:t>
            </a:r>
            <a:r>
              <a:rPr lang="en-US" sz="1400" baseline="-25000">
                <a:solidFill>
                  <a:schemeClr val="bg2"/>
                </a:solidFill>
                <a:effectLst/>
              </a:rPr>
              <a:t>1</a:t>
            </a:r>
            <a:r>
              <a:rPr lang="en-US" sz="1400">
                <a:solidFill>
                  <a:schemeClr val="bg2"/>
                </a:solidFill>
              </a:rPr>
              <a:t>, </a:t>
            </a:r>
            <a:r>
              <a:rPr lang="en-US" sz="1400" i="1">
                <a:solidFill>
                  <a:schemeClr val="bg2"/>
                </a:solidFill>
                <a:effectLst/>
              </a:rPr>
              <a:t>l</a:t>
            </a:r>
            <a:r>
              <a:rPr lang="en-US" sz="1400" baseline="-25000">
                <a:solidFill>
                  <a:schemeClr val="bg2"/>
                </a:solidFill>
                <a:effectLst/>
              </a:rPr>
              <a:t>1</a:t>
            </a:r>
            <a:r>
              <a:rPr lang="en-US" sz="1400">
                <a:solidFill>
                  <a:schemeClr val="bg2"/>
                </a:solidFill>
              </a:rPr>
              <a:t>) = cons (</a:t>
            </a:r>
            <a:r>
              <a:rPr lang="en-US" sz="1400" i="1">
                <a:solidFill>
                  <a:schemeClr val="bg2"/>
                </a:solidFill>
                <a:effectLst/>
              </a:rPr>
              <a:t>e</a:t>
            </a:r>
            <a:r>
              <a:rPr lang="en-US" sz="1400" baseline="-25000">
                <a:solidFill>
                  <a:schemeClr val="bg2"/>
                </a:solidFill>
                <a:effectLst/>
              </a:rPr>
              <a:t>2</a:t>
            </a:r>
            <a:r>
              <a:rPr lang="en-US" sz="1400">
                <a:solidFill>
                  <a:schemeClr val="bg2"/>
                </a:solidFill>
              </a:rPr>
              <a:t>, </a:t>
            </a:r>
            <a:r>
              <a:rPr lang="en-US" sz="1400" i="1">
                <a:solidFill>
                  <a:schemeClr val="bg2"/>
                </a:solidFill>
                <a:effectLst/>
              </a:rPr>
              <a:t>l</a:t>
            </a:r>
            <a:r>
              <a:rPr lang="en-US" sz="1400" baseline="-25000">
                <a:solidFill>
                  <a:schemeClr val="bg2"/>
                </a:solidFill>
                <a:effectLst/>
              </a:rPr>
              <a:t>2</a:t>
            </a:r>
            <a:r>
              <a:rPr lang="en-US" sz="1400">
                <a:solidFill>
                  <a:schemeClr val="bg2"/>
                </a:solidFill>
              </a:rPr>
              <a:t>) if </a:t>
            </a:r>
            <a:r>
              <a:rPr lang="en-US" sz="1400" i="1">
                <a:solidFill>
                  <a:schemeClr val="bg2"/>
                </a:solidFill>
                <a:effectLst/>
              </a:rPr>
              <a:t>e</a:t>
            </a:r>
            <a:r>
              <a:rPr lang="en-US" sz="1400" baseline="-25000">
                <a:solidFill>
                  <a:schemeClr val="bg2"/>
                </a:solidFill>
                <a:effectLst/>
              </a:rPr>
              <a:t>1</a:t>
            </a:r>
            <a:r>
              <a:rPr lang="en-US" sz="1400">
                <a:solidFill>
                  <a:schemeClr val="bg2"/>
                </a:solidFill>
              </a:rPr>
              <a:t> = </a:t>
            </a:r>
            <a:r>
              <a:rPr lang="en-US" sz="1400" i="1">
                <a:solidFill>
                  <a:schemeClr val="bg2"/>
                </a:solidFill>
                <a:effectLst/>
              </a:rPr>
              <a:t>e</a:t>
            </a:r>
            <a:r>
              <a:rPr lang="en-US" sz="1400" baseline="-25000">
                <a:solidFill>
                  <a:schemeClr val="bg2"/>
                </a:solidFill>
                <a:effectLst/>
              </a:rPr>
              <a:t>2</a:t>
            </a:r>
            <a:r>
              <a:rPr lang="en-US" sz="1400">
                <a:solidFill>
                  <a:schemeClr val="bg2"/>
                </a:solidFill>
              </a:rPr>
              <a:t> and </a:t>
            </a:r>
            <a:r>
              <a:rPr lang="en-US" sz="1400" i="1">
                <a:solidFill>
                  <a:schemeClr val="bg2"/>
                </a:solidFill>
                <a:effectLst/>
              </a:rPr>
              <a:t>l</a:t>
            </a:r>
            <a:r>
              <a:rPr lang="en-US" sz="1400" baseline="-25000">
                <a:solidFill>
                  <a:schemeClr val="bg2"/>
                </a:solidFill>
                <a:effectLst/>
              </a:rPr>
              <a:t>1</a:t>
            </a:r>
            <a:r>
              <a:rPr lang="en-US" sz="1400">
                <a:solidFill>
                  <a:schemeClr val="bg2"/>
                </a:solidFill>
              </a:rPr>
              <a:t> = </a:t>
            </a:r>
            <a:r>
              <a:rPr lang="en-US" sz="1400" i="1">
                <a:solidFill>
                  <a:schemeClr val="bg2"/>
                </a:solidFill>
                <a:effectLst/>
              </a:rPr>
              <a:t>l</a:t>
            </a:r>
            <a:r>
              <a:rPr lang="en-US" sz="1400" baseline="-25000">
                <a:solidFill>
                  <a:schemeClr val="bg2"/>
                </a:solidFill>
                <a:effectLst/>
              </a:rPr>
              <a:t>2</a:t>
            </a:r>
          </a:p>
          <a:p>
            <a:pPr algn="l"/>
            <a:r>
              <a:rPr lang="en-US" sz="1400" b="0" i="0" u="none" strike="noStrike">
                <a:solidFill>
                  <a:schemeClr val="bg2"/>
                </a:solidFill>
                <a:effectLst/>
                <a:latin typeface="Arial" panose="020B0604020202020204" pitchFamily="34" charset="0"/>
              </a:rPr>
              <a:t>Note that first (nil ()) and rest (nil ()) are not defined.</a:t>
            </a:r>
          </a:p>
          <a:p>
            <a:pPr algn="l"/>
            <a:r>
              <a:rPr lang="en-US" sz="1400" b="0" i="0" u="none" strike="noStrike">
                <a:solidFill>
                  <a:schemeClr val="bg2"/>
                </a:solidFill>
                <a:effectLst/>
                <a:latin typeface="Arial" panose="020B0604020202020204" pitchFamily="34" charset="0"/>
              </a:rPr>
              <a:t>These axioms are equivalent to those of the abstract </a:t>
            </a:r>
            <a:r>
              <a:rPr lang="en-US" sz="1400" b="0" i="0" u="none" strike="noStrike">
                <a:solidFill>
                  <a:schemeClr val="bg2"/>
                </a:solidFill>
                <a:effectLst/>
                <a:latin typeface="Arial" panose="020B0604020202020204" pitchFamily="34" charset="0"/>
                <a:hlinkClick r:id="rId3" tooltip="Stack (abstract data type)">
                  <a:extLst>
                    <a:ext uri="{A12FA001-AC4F-418D-AE19-62706E023703}">
                      <ahyp:hlinkClr xmlns:ahyp="http://schemas.microsoft.com/office/drawing/2018/hyperlinkcolor" val="tx"/>
                    </a:ext>
                  </a:extLst>
                </a:hlinkClick>
              </a:rPr>
              <a:t>stack</a:t>
            </a:r>
            <a:r>
              <a:rPr lang="en-US" sz="1400" b="0" i="0" u="none" strike="noStrike">
                <a:solidFill>
                  <a:schemeClr val="bg2"/>
                </a:solidFill>
                <a:effectLst/>
                <a:latin typeface="Arial" panose="020B0604020202020204" pitchFamily="34" charset="0"/>
              </a:rPr>
              <a:t> data type.</a:t>
            </a:r>
          </a:p>
        </p:txBody>
      </p:sp>
    </p:spTree>
    <p:extLst>
      <p:ext uri="{BB962C8B-B14F-4D97-AF65-F5344CB8AC3E}">
        <p14:creationId xmlns:p14="http://schemas.microsoft.com/office/powerpoint/2010/main" val="3762189538"/>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EDB32-30E0-1302-893C-8325CDA29EE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1E39E3F-7090-E494-A5B0-C13BD3B3A8B5}"/>
              </a:ext>
            </a:extLst>
          </p:cNvPr>
          <p:cNvSpPr>
            <a:spLocks noGrp="1"/>
          </p:cNvSpPr>
          <p:nvPr>
            <p:ph type="title"/>
          </p:nvPr>
        </p:nvSpPr>
        <p:spPr/>
        <p:txBody>
          <a:bodyPr/>
          <a:lstStyle/>
          <a:p>
            <a:r>
              <a:rPr lang="en-US" sz="4800" err="1"/>
              <a:t>i</a:t>
            </a:r>
            <a:r>
              <a:rPr lang="en-US" sz="4800"/>
              <a:t> typically won't.</a:t>
            </a:r>
            <a:br>
              <a:rPr lang="en-US" sz="2800"/>
            </a:br>
            <a:br>
              <a:rPr lang="en-US" sz="2800"/>
            </a:br>
            <a:r>
              <a:rPr lang="en-US" sz="2800"/>
              <a:t>just know there is a difference between</a:t>
            </a:r>
            <a:br>
              <a:rPr lang="en-US" sz="2800"/>
            </a:br>
            <a:r>
              <a:rPr lang="en-US" sz="2800" b="1"/>
              <a:t>interface</a:t>
            </a:r>
            <a:r>
              <a:rPr lang="en-US" sz="2800"/>
              <a:t> ("list") and</a:t>
            </a:r>
            <a:br>
              <a:rPr lang="en-US" sz="2800"/>
            </a:br>
            <a:r>
              <a:rPr lang="en-US" sz="2800" b="1"/>
              <a:t>implementation</a:t>
            </a:r>
            <a:r>
              <a:rPr lang="en-US" sz="2800"/>
              <a:t> (</a:t>
            </a:r>
            <a:r>
              <a:rPr lang="en-US" sz="2800" err="1"/>
              <a:t>ArrayList</a:t>
            </a:r>
            <a:r>
              <a:rPr lang="en-US" sz="2800"/>
              <a:t>&lt;Element&gt;)</a:t>
            </a:r>
            <a:endParaRPr lang="en-US" sz="2800" b="1"/>
          </a:p>
        </p:txBody>
      </p:sp>
    </p:spTree>
    <p:extLst>
      <p:ext uri="{BB962C8B-B14F-4D97-AF65-F5344CB8AC3E}">
        <p14:creationId xmlns:p14="http://schemas.microsoft.com/office/powerpoint/2010/main" val="1227513320"/>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E16BA-FA7A-48C4-7166-E3C8106406C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5C5034-F222-7FEF-08FA-4783798D879B}"/>
              </a:ext>
            </a:extLst>
          </p:cNvPr>
          <p:cNvSpPr>
            <a:spLocks noGrp="1"/>
          </p:cNvSpPr>
          <p:nvPr>
            <p:ph type="title"/>
          </p:nvPr>
        </p:nvSpPr>
        <p:spPr/>
        <p:txBody>
          <a:bodyPr/>
          <a:lstStyle/>
          <a:p>
            <a:r>
              <a:rPr lang="en-US" sz="8000"/>
              <a:t>Tungsten break </a:t>
            </a:r>
            <a:r>
              <a:rPr lang="en-US" sz="4000"/>
              <a:t>😀</a:t>
            </a:r>
            <a:br>
              <a:rPr lang="en-US" sz="8000"/>
            </a:br>
            <a:r>
              <a:rPr lang="en-US" sz="2000"/>
              <a:t>did you know the density of Tungsten is 19.25 g/cm</a:t>
            </a:r>
            <a:r>
              <a:rPr lang="en-US" sz="2000" baseline="30000"/>
              <a:t>3</a:t>
            </a:r>
            <a:r>
              <a:rPr lang="en-US" sz="2000"/>
              <a:t>?</a:t>
            </a:r>
            <a:br>
              <a:rPr lang="en-US" sz="2000"/>
            </a:br>
            <a:r>
              <a:rPr lang="en-US" sz="2000"/>
              <a:t>Gold is 19.32</a:t>
            </a:r>
            <a:r>
              <a:rPr kumimoji="0" lang="en-US" sz="20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g/cm</a:t>
            </a:r>
            <a: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t>3</a:t>
            </a: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did you know Tungsten is really hard?</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lang="en-US" sz="2000">
                <a:solidFill>
                  <a:srgbClr val="FFFFFF"/>
                </a:solidFill>
                <a:latin typeface="Arial"/>
              </a:rPr>
              <a:t>Tungsten alloys can be as hard as Sapphire! that's really hard!</a:t>
            </a:r>
            <a:br>
              <a:rPr lang="en-US" sz="2000">
                <a:solidFill>
                  <a:srgbClr val="FFFFFF"/>
                </a:solidFill>
                <a:latin typeface="Arial"/>
              </a:rPr>
            </a:br>
            <a:br>
              <a:rPr lang="en-US" sz="2000">
                <a:solidFill>
                  <a:srgbClr val="FFFFFF"/>
                </a:solidFill>
                <a:latin typeface="Arial"/>
              </a:rPr>
            </a:br>
            <a:r>
              <a:rPr lang="en-US" sz="2000">
                <a:solidFill>
                  <a:srgbClr val="FFFFFF"/>
                </a:solidFill>
                <a:latin typeface="Arial"/>
              </a:rPr>
              <a:t>Tungsten is expensive (that cube is $60) but not like...that expensive</a:t>
            </a:r>
            <a:br>
              <a:rPr lang="en-US" sz="2000">
                <a:solidFill>
                  <a:srgbClr val="FFFFFF"/>
                </a:solidFill>
                <a:latin typeface="Arial"/>
              </a:rPr>
            </a:br>
            <a:br>
              <a:rPr lang="en-US" sz="2000">
                <a:solidFill>
                  <a:srgbClr val="FFFFFF"/>
                </a:solidFill>
                <a:latin typeface="Arial"/>
              </a:rPr>
            </a:br>
            <a:r>
              <a:rPr lang="en-US" sz="2000">
                <a:solidFill>
                  <a:srgbClr val="FFB02E"/>
                </a:solidFill>
                <a:latin typeface="Arial"/>
              </a:rPr>
              <a:t>what could YOU do with Tungsten?</a:t>
            </a:r>
            <a:endParaRPr lang="en-US" sz="8000">
              <a:solidFill>
                <a:srgbClr val="FFB02E"/>
              </a:solidFill>
            </a:endParaRPr>
          </a:p>
        </p:txBody>
      </p:sp>
    </p:spTree>
    <p:extLst>
      <p:ext uri="{BB962C8B-B14F-4D97-AF65-F5344CB8AC3E}">
        <p14:creationId xmlns:p14="http://schemas.microsoft.com/office/powerpoint/2010/main" val="3120184134"/>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4CA910-2872-4098-05B8-6E84944D0B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7D94E7-D1A3-9FBA-71AD-994DD81B7E39}"/>
              </a:ext>
            </a:extLst>
          </p:cNvPr>
          <p:cNvSpPr>
            <a:spLocks noGrp="1"/>
          </p:cNvSpPr>
          <p:nvPr>
            <p:ph type="title"/>
          </p:nvPr>
        </p:nvSpPr>
        <p:spPr/>
        <p:txBody>
          <a:bodyPr/>
          <a:lstStyle/>
          <a:p>
            <a:r>
              <a:rPr lang="en-US"/>
              <a:t>stacks</a:t>
            </a:r>
          </a:p>
        </p:txBody>
      </p:sp>
    </p:spTree>
    <p:extLst>
      <p:ext uri="{BB962C8B-B14F-4D97-AF65-F5344CB8AC3E}">
        <p14:creationId xmlns:p14="http://schemas.microsoft.com/office/powerpoint/2010/main" val="3277901737"/>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86766-E797-1ABA-3F81-F44289F5A8F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71B507E-95ED-8347-CAE4-7264CB89192B}"/>
              </a:ext>
            </a:extLst>
          </p:cNvPr>
          <p:cNvSpPr>
            <a:spLocks noGrp="1"/>
          </p:cNvSpPr>
          <p:nvPr>
            <p:ph type="title"/>
          </p:nvPr>
        </p:nvSpPr>
        <p:spPr/>
        <p:txBody>
          <a:bodyPr/>
          <a:lstStyle/>
          <a:p>
            <a:r>
              <a:rPr lang="en-US"/>
              <a:t>stack</a:t>
            </a:r>
          </a:p>
        </p:txBody>
      </p:sp>
    </p:spTree>
    <p:extLst>
      <p:ext uri="{BB962C8B-B14F-4D97-AF65-F5344CB8AC3E}">
        <p14:creationId xmlns:p14="http://schemas.microsoft.com/office/powerpoint/2010/main" val="54846861"/>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75D53-CCD9-6EB7-3960-0A966C33F798}"/>
            </a:ext>
          </a:extLst>
        </p:cNvPr>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52C7104B-4592-FF69-B9F8-1C5EAAAEA2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547981"/>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97317-5837-B2A3-910A-1B7E3B8070B9}"/>
            </a:ext>
          </a:extLst>
        </p:cNvPr>
        <p:cNvGrpSpPr/>
        <p:nvPr/>
      </p:nvGrpSpPr>
      <p:grpSpPr>
        <a:xfrm>
          <a:off x="0" y="0"/>
          <a:ext cx="0" cy="0"/>
          <a:chOff x="0" y="0"/>
          <a:chExt cx="0" cy="0"/>
        </a:xfrm>
      </p:grpSpPr>
      <p:pic>
        <p:nvPicPr>
          <p:cNvPr id="6146" name="Picture 2" descr="Aspen Rimmed Dinner Plates 10.5&quot;, Set of Eight + Reviews | Crate &amp; Barrel">
            <a:extLst>
              <a:ext uri="{FF2B5EF4-FFF2-40B4-BE49-F238E27FC236}">
                <a16:creationId xmlns:a16="http://schemas.microsoft.com/office/drawing/2014/main" id="{E8A1FA20-15BA-27C5-B192-F2799827EE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631163"/>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3D2B3-0CE0-4622-D7D0-659C282E9D10}"/>
            </a:ext>
          </a:extLst>
        </p:cNvPr>
        <p:cNvGrpSpPr/>
        <p:nvPr/>
      </p:nvGrpSpPr>
      <p:grpSpPr>
        <a:xfrm>
          <a:off x="0" y="0"/>
          <a:ext cx="0" cy="0"/>
          <a:chOff x="0" y="0"/>
          <a:chExt cx="0" cy="0"/>
        </a:xfrm>
      </p:grpSpPr>
      <p:pic>
        <p:nvPicPr>
          <p:cNvPr id="3076" name="Picture 4" descr="Stack in C - Scaler Topics">
            <a:extLst>
              <a:ext uri="{FF2B5EF4-FFF2-40B4-BE49-F238E27FC236}">
                <a16:creationId xmlns:a16="http://schemas.microsoft.com/office/drawing/2014/main" id="{790B4738-C5E0-369F-0829-9F5C4CF0F9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0"/>
            <a:ext cx="37211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459B160-5B9E-922E-1900-8938304EC6DA}"/>
              </a:ext>
            </a:extLst>
          </p:cNvPr>
          <p:cNvSpPr txBox="1"/>
          <p:nvPr/>
        </p:nvSpPr>
        <p:spPr>
          <a:xfrm>
            <a:off x="3544246" y="1330037"/>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pushing</a:t>
            </a:r>
          </a:p>
          <a:p>
            <a:pPr algn="r"/>
            <a:endParaRPr lang="en-US" sz="12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8952F42C-B4FD-0074-0EB4-C3E0A5C153C9}"/>
              </a:ext>
            </a:extLst>
          </p:cNvPr>
          <p:cNvSpPr txBox="1"/>
          <p:nvPr/>
        </p:nvSpPr>
        <p:spPr>
          <a:xfrm>
            <a:off x="3673975" y="2890134"/>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popping</a:t>
            </a:r>
          </a:p>
          <a:p>
            <a:pPr algn="r"/>
            <a:endParaRPr lang="en-US" sz="12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176386CF-E682-E6EC-1EAD-C3E3D165D048}"/>
              </a:ext>
            </a:extLst>
          </p:cNvPr>
          <p:cNvSpPr txBox="1"/>
          <p:nvPr/>
        </p:nvSpPr>
        <p:spPr>
          <a:xfrm>
            <a:off x="4040491" y="4450231"/>
            <a:ext cx="1031534" cy="577081"/>
          </a:xfrm>
          <a:prstGeom prst="rect">
            <a:avLst/>
          </a:prstGeom>
          <a:solidFill>
            <a:srgbClr val="FFFFFF">
              <a:alpha val="74902"/>
            </a:srgbClr>
          </a:solidFill>
        </p:spPr>
        <p:txBody>
          <a:bodyPr wrap="square">
            <a:spAutoFit/>
          </a:bodyPr>
          <a:lstStyle/>
          <a:p>
            <a:pPr algn="r"/>
            <a:endParaRPr lang="en-US" sz="1050">
              <a:solidFill>
                <a:srgbClr val="0000FF"/>
              </a:solidFill>
              <a:latin typeface="Comic Sans MS" panose="030F0902030302020204" pitchFamily="66" charset="0"/>
            </a:endParaRPr>
          </a:p>
          <a:p>
            <a:pPr algn="r"/>
            <a:r>
              <a:rPr lang="en-US" sz="1050">
                <a:solidFill>
                  <a:srgbClr val="0000FF"/>
                </a:solidFill>
                <a:latin typeface="Comic Sans MS" panose="030F0902030302020204" pitchFamily="66" charset="0"/>
              </a:rPr>
              <a:t>         </a:t>
            </a:r>
          </a:p>
          <a:p>
            <a:pPr algn="r"/>
            <a:endParaRPr lang="en-US" sz="1050">
              <a:solidFill>
                <a:srgbClr val="0000FF"/>
              </a:solidFill>
              <a:latin typeface="Comic Sans MS" panose="030F0902030302020204" pitchFamily="66" charset="0"/>
            </a:endParaRPr>
          </a:p>
        </p:txBody>
      </p:sp>
    </p:spTree>
    <p:extLst>
      <p:ext uri="{BB962C8B-B14F-4D97-AF65-F5344CB8AC3E}">
        <p14:creationId xmlns:p14="http://schemas.microsoft.com/office/powerpoint/2010/main" val="3327484712"/>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7032B-9B1B-FC17-1438-A74B1EAB1ACB}"/>
            </a:ext>
          </a:extLst>
        </p:cNvPr>
        <p:cNvGrpSpPr/>
        <p:nvPr/>
      </p:nvGrpSpPr>
      <p:grpSpPr>
        <a:xfrm>
          <a:off x="0" y="0"/>
          <a:ext cx="0" cy="0"/>
          <a:chOff x="0" y="0"/>
          <a:chExt cx="0" cy="0"/>
        </a:xfrm>
      </p:grpSpPr>
      <p:pic>
        <p:nvPicPr>
          <p:cNvPr id="7170" name="Picture 2" descr="Stack Operations in Data Structure | Scaler Topics">
            <a:extLst>
              <a:ext uri="{FF2B5EF4-FFF2-40B4-BE49-F238E27FC236}">
                <a16:creationId xmlns:a16="http://schemas.microsoft.com/office/drawing/2014/main" id="{4FFB70F9-FBC7-627E-F2A3-F3584FEA69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4788"/>
            <a:ext cx="9144000" cy="47323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C13C026-93CE-B9E2-D514-DC66ADA766BB}"/>
              </a:ext>
            </a:extLst>
          </p:cNvPr>
          <p:cNvSpPr txBox="1"/>
          <p:nvPr/>
        </p:nvSpPr>
        <p:spPr>
          <a:xfrm>
            <a:off x="3980033" y="3649311"/>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9105617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459830382"/>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8CD9D-6B61-9FFA-B814-D65E8EF51C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B0C388B-59CF-AC69-B572-C05C293AECE3}"/>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BF89FC0A-020B-09C8-424A-8DF56AF451F9}"/>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843279827"/>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46D9C-C386-2659-4080-B70EFA5D1AE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AAA10B3-8E98-28D4-ABBB-11481B719C54}"/>
              </a:ext>
            </a:extLst>
          </p:cNvPr>
          <p:cNvSpPr>
            <a:spLocks noGrp="1"/>
          </p:cNvSpPr>
          <p:nvPr>
            <p:ph type="title"/>
          </p:nvPr>
        </p:nvSpPr>
        <p:spPr/>
        <p:txBody>
          <a:bodyPr/>
          <a:lstStyle/>
          <a:p>
            <a:r>
              <a:rPr lang="en-US"/>
              <a:t>queues</a:t>
            </a:r>
          </a:p>
        </p:txBody>
      </p:sp>
    </p:spTree>
    <p:extLst>
      <p:ext uri="{BB962C8B-B14F-4D97-AF65-F5344CB8AC3E}">
        <p14:creationId xmlns:p14="http://schemas.microsoft.com/office/powerpoint/2010/main" val="797950139"/>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1B6E7-5EA9-600C-C797-0D19B0731EF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24542C1-C9E7-53DD-EE2F-6EEEB31B1FD9}"/>
              </a:ext>
            </a:extLst>
          </p:cNvPr>
          <p:cNvSpPr>
            <a:spLocks noGrp="1"/>
          </p:cNvSpPr>
          <p:nvPr>
            <p:ph type="title"/>
          </p:nvPr>
        </p:nvSpPr>
        <p:spPr/>
        <p:txBody>
          <a:bodyPr/>
          <a:lstStyle/>
          <a:p>
            <a:r>
              <a:rPr lang="en-US"/>
              <a:t>queue</a:t>
            </a:r>
          </a:p>
        </p:txBody>
      </p:sp>
    </p:spTree>
    <p:extLst>
      <p:ext uri="{BB962C8B-B14F-4D97-AF65-F5344CB8AC3E}">
        <p14:creationId xmlns:p14="http://schemas.microsoft.com/office/powerpoint/2010/main" val="3496037649"/>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C0E98-304D-EE40-9BB3-2C5275499F6E}"/>
            </a:ext>
          </a:extLst>
        </p:cNvPr>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80E4D01C-6FC2-89E1-2746-060F92252F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593100"/>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FAEC4-69EA-0FDA-5765-B8742CEE7FB1}"/>
            </a:ext>
          </a:extLst>
        </p:cNvPr>
        <p:cNvGrpSpPr/>
        <p:nvPr/>
      </p:nvGrpSpPr>
      <p:grpSpPr>
        <a:xfrm>
          <a:off x="0" y="0"/>
          <a:ext cx="0" cy="0"/>
          <a:chOff x="0" y="0"/>
          <a:chExt cx="0" cy="0"/>
        </a:xfrm>
      </p:grpSpPr>
      <p:pic>
        <p:nvPicPr>
          <p:cNvPr id="5122" name="Picture 2" descr="Queue in Data Structure - Scaler Topics">
            <a:extLst>
              <a:ext uri="{FF2B5EF4-FFF2-40B4-BE49-F238E27FC236}">
                <a16:creationId xmlns:a16="http://schemas.microsoft.com/office/drawing/2014/main" id="{AC150AC9-884A-C4DF-F072-B4D7FE306C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5788"/>
            <a:ext cx="9144000" cy="39703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10F40BD-A141-E26E-0883-CD7DC6B795BF}"/>
              </a:ext>
            </a:extLst>
          </p:cNvPr>
          <p:cNvSpPr txBox="1"/>
          <p:nvPr/>
        </p:nvSpPr>
        <p:spPr>
          <a:xfrm>
            <a:off x="1046648" y="1660554"/>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4242E26C-7C63-5D3C-D7AF-BBAEEF27104D}"/>
              </a:ext>
            </a:extLst>
          </p:cNvPr>
          <p:cNvSpPr txBox="1"/>
          <p:nvPr/>
        </p:nvSpPr>
        <p:spPr>
          <a:xfrm>
            <a:off x="7065818" y="1648692"/>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B90FBBD6-A497-F067-2DD9-2E09379402D4}"/>
              </a:ext>
            </a:extLst>
          </p:cNvPr>
          <p:cNvSpPr txBox="1"/>
          <p:nvPr/>
        </p:nvSpPr>
        <p:spPr>
          <a:xfrm>
            <a:off x="1787236" y="1285953"/>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0609214D-2F43-6116-F49B-B2F4C33D9794}"/>
              </a:ext>
            </a:extLst>
          </p:cNvPr>
          <p:cNvSpPr txBox="1"/>
          <p:nvPr/>
        </p:nvSpPr>
        <p:spPr>
          <a:xfrm>
            <a:off x="3964919" y="3354587"/>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763577571"/>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7C4413-5E5C-1FED-6C94-130D0D14B497}"/>
            </a:ext>
          </a:extLst>
        </p:cNvPr>
        <p:cNvGrpSpPr/>
        <p:nvPr/>
      </p:nvGrpSpPr>
      <p:grpSpPr>
        <a:xfrm>
          <a:off x="0" y="0"/>
          <a:ext cx="0" cy="0"/>
          <a:chOff x="0" y="0"/>
          <a:chExt cx="0" cy="0"/>
        </a:xfrm>
      </p:grpSpPr>
      <p:pic>
        <p:nvPicPr>
          <p:cNvPr id="4098" name="Picture 2" descr="Queue in Data Structure - Scaler Topics">
            <a:extLst>
              <a:ext uri="{FF2B5EF4-FFF2-40B4-BE49-F238E27FC236}">
                <a16:creationId xmlns:a16="http://schemas.microsoft.com/office/drawing/2014/main" id="{9870DE49-390B-67E0-0D80-72A43500EB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5913"/>
            <a:ext cx="9144000" cy="45116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DF04FB4-4EFA-ACB3-1BE1-6DC3771CED9F}"/>
              </a:ext>
            </a:extLst>
          </p:cNvPr>
          <p:cNvSpPr txBox="1"/>
          <p:nvPr/>
        </p:nvSpPr>
        <p:spPr>
          <a:xfrm>
            <a:off x="1337593" y="1564304"/>
            <a:ext cx="770817"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add</a:t>
            </a:r>
          </a:p>
          <a:p>
            <a:endParaRPr lang="en-US" sz="2400">
              <a:solidFill>
                <a:srgbClr val="0000FF"/>
              </a:solidFill>
              <a:latin typeface="Comic Sans MS" panose="030F0902030302020204" pitchFamily="66" charset="0"/>
            </a:endParaRPr>
          </a:p>
        </p:txBody>
      </p:sp>
      <p:sp>
        <p:nvSpPr>
          <p:cNvPr id="3" name="TextBox 2">
            <a:extLst>
              <a:ext uri="{FF2B5EF4-FFF2-40B4-BE49-F238E27FC236}">
                <a16:creationId xmlns:a16="http://schemas.microsoft.com/office/drawing/2014/main" id="{B4689A4F-08A8-69F0-893D-7D4D038FD5AB}"/>
              </a:ext>
            </a:extLst>
          </p:cNvPr>
          <p:cNvSpPr txBox="1"/>
          <p:nvPr/>
        </p:nvSpPr>
        <p:spPr>
          <a:xfrm>
            <a:off x="6976393" y="1497551"/>
            <a:ext cx="1222979"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remove</a:t>
            </a:r>
          </a:p>
          <a:p>
            <a:endParaRPr lang="en-US" sz="24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E2EC2BD3-B8D5-D778-DD34-7A5590A05876}"/>
              </a:ext>
            </a:extLst>
          </p:cNvPr>
          <p:cNvSpPr txBox="1"/>
          <p:nvPr/>
        </p:nvSpPr>
        <p:spPr>
          <a:xfrm>
            <a:off x="2225543" y="1074357"/>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6A41184B-EE5D-8921-A1D4-06632AD8578F}"/>
              </a:ext>
            </a:extLst>
          </p:cNvPr>
          <p:cNvSpPr txBox="1"/>
          <p:nvPr/>
        </p:nvSpPr>
        <p:spPr>
          <a:xfrm>
            <a:off x="4056233" y="3619083"/>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2938044030"/>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154F0-6A2A-2A38-93E5-A12FF2562A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095A2E7-AC15-3478-8F99-F6BC68C9892F}"/>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F66E4DAD-F94C-1571-7D51-73648DF85F25}"/>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1229056069"/>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602FD-C29F-DC1C-13DD-9B472B84736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DBCFB44-5EE5-DB80-3981-914B2C732833}"/>
              </a:ext>
            </a:extLst>
          </p:cNvPr>
          <p:cNvSpPr>
            <a:spLocks noGrp="1"/>
          </p:cNvSpPr>
          <p:nvPr>
            <p:ph type="title"/>
          </p:nvPr>
        </p:nvSpPr>
        <p:spPr/>
        <p:txBody>
          <a:bodyPr/>
          <a:lstStyle/>
          <a:p>
            <a:r>
              <a:rPr lang="en-US"/>
              <a:t>why stacks and queues in the same lecture?</a:t>
            </a:r>
          </a:p>
        </p:txBody>
      </p:sp>
    </p:spTree>
    <p:extLst>
      <p:ext uri="{BB962C8B-B14F-4D97-AF65-F5344CB8AC3E}">
        <p14:creationId xmlns:p14="http://schemas.microsoft.com/office/powerpoint/2010/main" val="4016740356"/>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614A3-F9D5-7558-2BBA-7217E55D77D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AB0FD72-79BB-1B1B-5D53-34D5DC9800CE}"/>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87FD9E95-28F5-E98C-9A5E-389F3B929F2D}"/>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3986085702"/>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CE20A-9712-FB92-884F-4D36ADD083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1FF3040-F15A-34EC-DD26-5067728FC3A4}"/>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E374DA01-4574-00E5-C95D-A6399FBD8AB1}"/>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4283763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a:solidFill>
                  <a:srgbClr val="202122"/>
                </a:solidFill>
                <a:latin typeface="Arial" panose="020B0604020202020204" pitchFamily="34" charset="0"/>
              </a:rPr>
              <a:t>A</a:t>
            </a:r>
            <a:r>
              <a:rPr lang="en-US" b="0" i="0">
                <a:solidFill>
                  <a:srgbClr val="202122"/>
                </a:solidFill>
                <a:effectLst/>
                <a:latin typeface="Arial" panose="020B0604020202020204" pitchFamily="34" charset="0"/>
              </a:rPr>
              <a:t>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is...a system for organizing and using information... It...make[s] information easier to understand and work with..</a:t>
            </a:r>
            <a:br>
              <a:rPr lang="en-US" b="0" i="0">
                <a:solidFill>
                  <a:srgbClr val="202122"/>
                </a:solidFill>
                <a:effectLst/>
                <a:latin typeface="Arial" panose="020B0604020202020204" pitchFamily="34" charset="0"/>
              </a:rPr>
            </a:br>
            <a:r>
              <a:rPr lang="en-US" b="0" i="0">
                <a:solidFill>
                  <a:srgbClr val="202122"/>
                </a:solidFill>
                <a:effectLst/>
                <a:latin typeface="Arial" panose="020B0604020202020204" pitchFamily="34" charset="0"/>
              </a:rPr>
              <a:t>--Simple Wikipedia, further simplified by ChatGPT</a:t>
            </a:r>
          </a:p>
        </p:txBody>
      </p:sp>
    </p:spTree>
    <p:extLst>
      <p:ext uri="{BB962C8B-B14F-4D97-AF65-F5344CB8AC3E}">
        <p14:creationId xmlns:p14="http://schemas.microsoft.com/office/powerpoint/2010/main" val="10385708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 what are some example uses of stacks and queues in life? computers?</a:t>
            </a:r>
            <a:br>
              <a:rPr lang="en-US"/>
            </a:br>
            <a:r>
              <a:rPr lang="en-US"/>
              <a:t>computer science?</a:t>
            </a:r>
          </a:p>
        </p:txBody>
      </p:sp>
    </p:spTree>
    <p:extLst>
      <p:ext uri="{BB962C8B-B14F-4D97-AF65-F5344CB8AC3E}">
        <p14:creationId xmlns:p14="http://schemas.microsoft.com/office/powerpoint/2010/main" val="85896248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7E1CA-7979-8FB6-29AC-96EF2798DAE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4B8376F-275F-48A0-54D9-74EC91029967}"/>
              </a:ext>
            </a:extLst>
          </p:cNvPr>
          <p:cNvSpPr>
            <a:spLocks noGrp="1"/>
          </p:cNvSpPr>
          <p:nvPr>
            <p:ph type="title"/>
          </p:nvPr>
        </p:nvSpPr>
        <p:spPr/>
        <p:txBody>
          <a:bodyPr/>
          <a:lstStyle/>
          <a:p>
            <a:r>
              <a:rPr lang="en-US"/>
              <a:t>💭 what are some example uses of stacks and queues in computer science?</a:t>
            </a:r>
          </a:p>
        </p:txBody>
      </p:sp>
    </p:spTree>
    <p:extLst>
      <p:ext uri="{BB962C8B-B14F-4D97-AF65-F5344CB8AC3E}">
        <p14:creationId xmlns:p14="http://schemas.microsoft.com/office/powerpoint/2010/main" val="147986649"/>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0F08C-3AD0-147A-41AA-DE48A0B0C65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F81C2B2-5AF1-B0D3-4FF5-E90F1A9834BB}"/>
              </a:ext>
            </a:extLst>
          </p:cNvPr>
          <p:cNvPicPr>
            <a:picLocks noChangeAspect="1"/>
          </p:cNvPicPr>
          <p:nvPr/>
        </p:nvPicPr>
        <p:blipFill>
          <a:blip r:embed="rId2"/>
          <a:stretch>
            <a:fillRect/>
          </a:stretch>
        </p:blipFill>
        <p:spPr>
          <a:xfrm>
            <a:off x="438255" y="1498600"/>
            <a:ext cx="3816350" cy="2146300"/>
          </a:xfrm>
          <a:prstGeom prst="rect">
            <a:avLst/>
          </a:prstGeom>
          <a:ln>
            <a:solidFill>
              <a:schemeClr val="tx1"/>
            </a:solidFill>
          </a:ln>
        </p:spPr>
      </p:pic>
      <p:pic>
        <p:nvPicPr>
          <p:cNvPr id="9218" name="Picture 2" descr="How to Use the Print Queue for a HomeGroup Printer in Windows 7 - dummies">
            <a:extLst>
              <a:ext uri="{FF2B5EF4-FFF2-40B4-BE49-F238E27FC236}">
                <a16:creationId xmlns:a16="http://schemas.microsoft.com/office/drawing/2014/main" id="{9993B439-6758-BEAE-0C85-A0CC23D53C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774" y="1887026"/>
            <a:ext cx="4234998" cy="13694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w to Use the Print Queue for a HomeGroup Printer in Windows 7 - dummies">
            <a:extLst>
              <a:ext uri="{FF2B5EF4-FFF2-40B4-BE49-F238E27FC236}">
                <a16:creationId xmlns:a16="http://schemas.microsoft.com/office/drawing/2014/main" id="{860F5414-5672-8975-B1BB-657F127B37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915" r="81264"/>
          <a:stretch/>
        </p:blipFill>
        <p:spPr bwMode="auto">
          <a:xfrm>
            <a:off x="5153889" y="3455645"/>
            <a:ext cx="2951813" cy="5646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0F984C1-67DD-AD96-1298-1B1AC40C4896}"/>
              </a:ext>
            </a:extLst>
          </p:cNvPr>
          <p:cNvPicPr>
            <a:picLocks noChangeAspect="1"/>
          </p:cNvPicPr>
          <p:nvPr/>
        </p:nvPicPr>
        <p:blipFill rotWithShape="1">
          <a:blip r:embed="rId2"/>
          <a:srcRect l="70693" t="23621" r="16237" b="70393"/>
          <a:stretch/>
        </p:blipFill>
        <p:spPr>
          <a:xfrm>
            <a:off x="1099514" y="3876753"/>
            <a:ext cx="2493832" cy="642348"/>
          </a:xfrm>
          <a:prstGeom prst="rect">
            <a:avLst/>
          </a:prstGeom>
          <a:ln>
            <a:noFill/>
          </a:ln>
        </p:spPr>
      </p:pic>
    </p:spTree>
    <p:extLst>
      <p:ext uri="{BB962C8B-B14F-4D97-AF65-F5344CB8AC3E}">
        <p14:creationId xmlns:p14="http://schemas.microsoft.com/office/powerpoint/2010/main" val="1227210858"/>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A3F5E-D175-DE49-47AA-3420449EB13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E247D33-2DFF-28A8-B3DB-EEE045BD81B3}"/>
              </a:ext>
            </a:extLst>
          </p:cNvPr>
          <p:cNvSpPr txBox="1"/>
          <p:nvPr/>
        </p:nvSpPr>
        <p:spPr>
          <a:xfrm>
            <a:off x="358346" y="-59738"/>
            <a:ext cx="8396548" cy="5262979"/>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replace interpret(...token</a:t>
            </a:r>
            <a:r>
              <a:rPr lang="en-US" sz="2400" b="1" u="sng">
                <a:solidFill>
                  <a:schemeClr val="accent4"/>
                </a:solidFill>
              </a:rPr>
              <a:t>s</a:t>
            </a:r>
            <a:r>
              <a:rPr lang="en-US" sz="2400">
                <a:solidFill>
                  <a:schemeClr val="accent4"/>
                </a:solidFill>
              </a:rPr>
              <a:t>) with version from </a:t>
            </a:r>
            <a:r>
              <a:rPr lang="en-US" sz="2400" b="1" u="sng">
                <a:solidFill>
                  <a:schemeClr val="accent4"/>
                </a:solidFill>
              </a:rPr>
              <a:t>the Writeup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a couple (slightly silly) interview questions</a:t>
            </a:r>
          </a:p>
          <a:p>
            <a:r>
              <a:rPr lang="en-US" sz="2400">
                <a:solidFill>
                  <a:schemeClr val="accent5"/>
                </a:solidFill>
                <a:sym typeface="Wingdings" pitchFamily="2" charset="2"/>
              </a:rPr>
              <a:t>- implement a stack using a (basic) queue</a:t>
            </a:r>
          </a:p>
          <a:p>
            <a:r>
              <a:rPr lang="en-US" sz="2400">
                <a:solidFill>
                  <a:schemeClr val="accent5"/>
                </a:solidFill>
                <a:sym typeface="Wingdings" pitchFamily="2" charset="2"/>
              </a:rPr>
              <a:t>  - just implement push and pop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r>
              <a:rPr lang="en-US" sz="2400">
                <a:solidFill>
                  <a:schemeClr val="accent5"/>
                </a:solidFill>
                <a:sym typeface="Wingdings" pitchFamily="2" charset="2"/>
              </a:rPr>
              <a:t>- implement a queue using 2 stacks</a:t>
            </a:r>
            <a:br>
              <a:rPr lang="en-US" sz="2400"/>
            </a:br>
            <a:r>
              <a:rPr lang="en-US" sz="3200" b="1">
                <a:solidFill>
                  <a:schemeClr val="accent6"/>
                </a:solidFill>
              </a:rPr>
              <a:t>TODAY</a:t>
            </a:r>
            <a:r>
              <a:rPr lang="en-US" sz="2400" b="1">
                <a:solidFill>
                  <a:schemeClr val="accent6"/>
                </a:solidFill>
              </a:rPr>
              <a:t> </a:t>
            </a:r>
            <a:r>
              <a:rPr lang="en-US" sz="2400">
                <a:solidFill>
                  <a:schemeClr val="accent6"/>
                </a:solidFill>
              </a:rPr>
              <a:t>stacks and queue tutorial</a:t>
            </a:r>
          </a:p>
        </p:txBody>
      </p:sp>
      <p:pic>
        <p:nvPicPr>
          <p:cNvPr id="2" name="Picture 2" descr="Stack Operations in Data Structure | Scaler Topics">
            <a:extLst>
              <a:ext uri="{FF2B5EF4-FFF2-40B4-BE49-F238E27FC236}">
                <a16:creationId xmlns:a16="http://schemas.microsoft.com/office/drawing/2014/main" id="{DFE85DF4-5845-9AD0-452C-37AEA2DF2D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25E00DC-3E7C-93D5-E3E0-D1A571B2BBE6}"/>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3562415411"/>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B4FEA-7E5C-122F-89DD-AD9B4967006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5CB0B21-0A96-5A00-3640-8F420E4ED153}"/>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1702893142"/>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BE875-9D23-E089-991F-B563194FB1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9E1909-2FDA-AD77-0F6C-B7200E6E21A7}"/>
              </a:ext>
            </a:extLst>
          </p:cNvPr>
          <p:cNvSpPr>
            <a:spLocks noGrp="1"/>
          </p:cNvSpPr>
          <p:nvPr>
            <p:ph type="title"/>
          </p:nvPr>
        </p:nvSpPr>
        <p:spPr/>
        <p:txBody>
          <a:bodyPr/>
          <a:lstStyle/>
          <a:p>
            <a:r>
              <a:rPr lang="en-US" sz="7200"/>
              <a:t>Stack and Queue tutorial</a:t>
            </a:r>
            <a:br>
              <a:rPr lang="en-US" sz="7200"/>
            </a:br>
            <a:r>
              <a:rPr lang="en-US" sz="7200"/>
              <a:t>💻</a:t>
            </a:r>
          </a:p>
        </p:txBody>
      </p:sp>
    </p:spTree>
    <p:extLst>
      <p:ext uri="{BB962C8B-B14F-4D97-AF65-F5344CB8AC3E}">
        <p14:creationId xmlns:p14="http://schemas.microsoft.com/office/powerpoint/2010/main" val="2723840319"/>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C1379-FCAB-CAC2-62F0-4047F2B155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3623CD-DA70-451B-B71A-90872DA8936B}"/>
              </a:ext>
            </a:extLst>
          </p:cNvPr>
          <p:cNvSpPr>
            <a:spLocks noGrp="1"/>
          </p:cNvSpPr>
          <p:nvPr>
            <p:ph type="title"/>
          </p:nvPr>
        </p:nvSpPr>
        <p:spPr/>
        <p:txBody>
          <a:bodyPr/>
          <a:lstStyle/>
          <a:p>
            <a:r>
              <a:rPr lang="en-US"/>
              <a:t>the midterm 😱</a:t>
            </a:r>
          </a:p>
        </p:txBody>
      </p:sp>
    </p:spTree>
    <p:extLst>
      <p:ext uri="{BB962C8B-B14F-4D97-AF65-F5344CB8AC3E}">
        <p14:creationId xmlns:p14="http://schemas.microsoft.com/office/powerpoint/2010/main" val="604428855"/>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037896-9DD2-739B-ECBD-F829E8E33C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2A9082-7422-5630-A816-ABE769D5E7BB}"/>
              </a:ext>
            </a:extLst>
          </p:cNvPr>
          <p:cNvSpPr>
            <a:spLocks noGrp="1"/>
          </p:cNvSpPr>
          <p:nvPr>
            <p:ph type="title"/>
          </p:nvPr>
        </p:nvSpPr>
        <p:spPr/>
        <p:txBody>
          <a:bodyPr/>
          <a:lstStyle/>
          <a:p>
            <a:r>
              <a:rPr lang="en-US" err="1"/>
              <a:t>i</a:t>
            </a:r>
            <a:r>
              <a:rPr lang="en-US"/>
              <a:t> graded the midterm over the weekend</a:t>
            </a:r>
          </a:p>
        </p:txBody>
      </p:sp>
    </p:spTree>
    <p:extLst>
      <p:ext uri="{BB962C8B-B14F-4D97-AF65-F5344CB8AC3E}">
        <p14:creationId xmlns:p14="http://schemas.microsoft.com/office/powerpoint/2010/main" val="1914797054"/>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D9032-7C14-CDDA-EAA9-5DDF3AF8CD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C243AB-5ABE-6B5E-5F71-16E67C98D0C0}"/>
              </a:ext>
            </a:extLst>
          </p:cNvPr>
          <p:cNvSpPr>
            <a:spLocks noGrp="1"/>
          </p:cNvSpPr>
          <p:nvPr>
            <p:ph type="title"/>
          </p:nvPr>
        </p:nvSpPr>
        <p:spPr/>
        <p:txBody>
          <a:bodyPr/>
          <a:lstStyle/>
          <a:p>
            <a:r>
              <a:rPr lang="en-US" err="1"/>
              <a:t>i</a:t>
            </a:r>
            <a:r>
              <a:rPr lang="en-US"/>
              <a:t> had so much fun</a:t>
            </a:r>
          </a:p>
        </p:txBody>
      </p:sp>
    </p:spTree>
    <p:extLst>
      <p:ext uri="{BB962C8B-B14F-4D97-AF65-F5344CB8AC3E}">
        <p14:creationId xmlns:p14="http://schemas.microsoft.com/office/powerpoint/2010/main" val="635399692"/>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A5E9B-382F-1A06-E051-B1F25F008D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F903B9-B48B-0438-B325-2A982D096AB9}"/>
              </a:ext>
            </a:extLst>
          </p:cNvPr>
          <p:cNvSpPr>
            <a:spLocks noGrp="1"/>
          </p:cNvSpPr>
          <p:nvPr>
            <p:ph type="title"/>
          </p:nvPr>
        </p:nvSpPr>
        <p:spPr/>
        <p:txBody>
          <a:bodyPr/>
          <a:lstStyle/>
          <a:p>
            <a:r>
              <a:rPr lang="en-US" sz="1800"/>
              <a:t>not really</a:t>
            </a:r>
          </a:p>
        </p:txBody>
      </p:sp>
    </p:spTree>
    <p:extLst>
      <p:ext uri="{BB962C8B-B14F-4D97-AF65-F5344CB8AC3E}">
        <p14:creationId xmlns:p14="http://schemas.microsoft.com/office/powerpoint/2010/main" val="3901236112"/>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3D066-BF7F-4541-EF44-9BFD220C8D9E}"/>
            </a:ext>
          </a:extLst>
        </p:cNvPr>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9C1ACECF-1FC4-0EFC-F259-F375DE92C8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7F1287B1-C4C3-926D-8EAA-75C3538A71B3}"/>
              </a:ext>
            </a:extLst>
          </p:cNvPr>
          <p:cNvSpPr/>
          <p:nvPr/>
        </p:nvSpPr>
        <p:spPr>
          <a:xfrm rot="9418920">
            <a:off x="3400309" y="2727771"/>
            <a:ext cx="2551845"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16044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85EF80-5457-596A-951D-A33BC87F94EA}"/>
              </a:ext>
            </a:extLst>
          </p:cNvPr>
          <p:cNvPicPr>
            <a:picLocks noChangeAspect="1"/>
          </p:cNvPicPr>
          <p:nvPr/>
        </p:nvPicPr>
        <p:blipFill>
          <a:blip r:embed="rId2"/>
          <a:stretch>
            <a:fillRect/>
          </a:stretch>
        </p:blipFill>
        <p:spPr>
          <a:xfrm>
            <a:off x="438255" y="1498600"/>
            <a:ext cx="3816350" cy="2146300"/>
          </a:xfrm>
          <a:prstGeom prst="rect">
            <a:avLst/>
          </a:prstGeom>
          <a:ln>
            <a:solidFill>
              <a:schemeClr val="tx1"/>
            </a:solidFill>
          </a:ln>
        </p:spPr>
      </p:pic>
      <p:pic>
        <p:nvPicPr>
          <p:cNvPr id="9218" name="Picture 2" descr="How to Use the Print Queue for a HomeGroup Printer in Windows 7 - dummies">
            <a:extLst>
              <a:ext uri="{FF2B5EF4-FFF2-40B4-BE49-F238E27FC236}">
                <a16:creationId xmlns:a16="http://schemas.microsoft.com/office/drawing/2014/main" id="{F5960A5B-18FE-1E1B-7B01-867259C73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774" y="1887026"/>
            <a:ext cx="4234998" cy="13694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w to Use the Print Queue for a HomeGroup Printer in Windows 7 - dummies">
            <a:extLst>
              <a:ext uri="{FF2B5EF4-FFF2-40B4-BE49-F238E27FC236}">
                <a16:creationId xmlns:a16="http://schemas.microsoft.com/office/drawing/2014/main" id="{2CCA07B1-566B-98C4-9572-3073F43B0F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915" r="81264"/>
          <a:stretch/>
        </p:blipFill>
        <p:spPr bwMode="auto">
          <a:xfrm>
            <a:off x="5153889" y="3455645"/>
            <a:ext cx="2951813" cy="564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082358"/>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C0BF5-D3F6-1E9F-B08C-E73197C69889}"/>
            </a:ext>
          </a:extLst>
        </p:cNvPr>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8C917FCE-C3C3-D65E-C9CA-0667533CD7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D6CECA86-3C07-40E4-5877-A83D3D62E141}"/>
              </a:ext>
            </a:extLst>
          </p:cNvPr>
          <p:cNvSpPr/>
          <p:nvPr/>
        </p:nvSpPr>
        <p:spPr>
          <a:xfrm rot="9418920" flipH="1">
            <a:off x="3842010" y="2569271"/>
            <a:ext cx="2241240"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3095595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55A71B-FC99-C9ED-70DA-3BAF3ABB121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553FA40-C2A9-05E0-3F99-5754550C5B6E}"/>
              </a:ext>
            </a:extLst>
          </p:cNvPr>
          <p:cNvSpPr>
            <a:spLocks noGrp="1"/>
          </p:cNvSpPr>
          <p:nvPr>
            <p:ph type="title"/>
          </p:nvPr>
        </p:nvSpPr>
        <p:spPr/>
        <p:txBody>
          <a:bodyPr/>
          <a:lstStyle/>
          <a:p>
            <a:r>
              <a:rPr lang="en-US"/>
              <a:t>the midterm</a:t>
            </a:r>
          </a:p>
        </p:txBody>
      </p:sp>
      <p:sp>
        <p:nvSpPr>
          <p:cNvPr id="4" name="Content Placeholder 3">
            <a:extLst>
              <a:ext uri="{FF2B5EF4-FFF2-40B4-BE49-F238E27FC236}">
                <a16:creationId xmlns:a16="http://schemas.microsoft.com/office/drawing/2014/main" id="{676F90E6-305A-9033-7D80-B45502E1190D}"/>
              </a:ext>
            </a:extLst>
          </p:cNvPr>
          <p:cNvSpPr>
            <a:spLocks noGrp="1"/>
          </p:cNvSpPr>
          <p:nvPr>
            <p:ph sz="quarter" idx="10"/>
          </p:nvPr>
        </p:nvSpPr>
        <p:spPr/>
        <p:txBody>
          <a:bodyPr/>
          <a:lstStyle/>
          <a:p>
            <a:r>
              <a:rPr lang="en-US"/>
              <a:t>overall, </a:t>
            </a:r>
            <a:r>
              <a:rPr lang="en-US" err="1"/>
              <a:t>i</a:t>
            </a:r>
            <a:r>
              <a:rPr lang="en-US"/>
              <a:t> think it went well!</a:t>
            </a:r>
          </a:p>
          <a:p>
            <a:pPr lvl="1"/>
            <a:r>
              <a:rPr lang="en-US"/>
              <a:t>MEAN ~ 87</a:t>
            </a:r>
          </a:p>
          <a:p>
            <a:pPr lvl="1"/>
            <a:r>
              <a:rPr lang="en-US"/>
              <a:t>STANDARD DEVIATION ~ 11</a:t>
            </a:r>
          </a:p>
          <a:p>
            <a:pPr lvl="1"/>
            <a:r>
              <a:rPr lang="en-US"/>
              <a:t>if you have any questions (how to prep for final, why did you lose points), let's chat in Lab (we can also schedule a chat)</a:t>
            </a:r>
          </a:p>
          <a:p>
            <a:pPr lvl="1"/>
            <a:endParaRPr lang="en-US"/>
          </a:p>
          <a:p>
            <a:r>
              <a:rPr lang="en-US"/>
              <a:t>notes on grading</a:t>
            </a:r>
          </a:p>
          <a:p>
            <a:pPr lvl="1"/>
            <a:r>
              <a:rPr lang="en-US"/>
              <a:t>some feedback just for your benefit (no lost points) – variable names, etc.</a:t>
            </a:r>
          </a:p>
          <a:p>
            <a:pPr lvl="1"/>
            <a:r>
              <a:rPr lang="en-US"/>
              <a:t>feedback is </a:t>
            </a:r>
            <a:r>
              <a:rPr lang="en-US" b="1"/>
              <a:t>very</a:t>
            </a:r>
            <a:r>
              <a:rPr lang="en-US"/>
              <a:t> sparse! (please ask questions if unsure what </a:t>
            </a:r>
            <a:r>
              <a:rPr lang="en-US" err="1"/>
              <a:t>i</a:t>
            </a:r>
            <a:r>
              <a:rPr lang="en-US"/>
              <a:t> mean)</a:t>
            </a:r>
          </a:p>
          <a:p>
            <a:pPr marL="342886" lvl="1" indent="0">
              <a:buNone/>
            </a:pPr>
            <a:endParaRPr lang="en-US"/>
          </a:p>
          <a:p>
            <a:pPr lvl="1"/>
            <a:endParaRPr lang="en-US"/>
          </a:p>
        </p:txBody>
      </p:sp>
    </p:spTree>
    <p:extLst>
      <p:ext uri="{BB962C8B-B14F-4D97-AF65-F5344CB8AC3E}">
        <p14:creationId xmlns:p14="http://schemas.microsoft.com/office/powerpoint/2010/main" val="3998577052"/>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DC475-1DE8-E7A2-5CE0-172AD087A4F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BDECB44-9361-32D8-A77A-160A736E43E5}"/>
              </a:ext>
            </a:extLst>
          </p:cNvPr>
          <p:cNvSpPr>
            <a:spLocks noGrp="1"/>
          </p:cNvSpPr>
          <p:nvPr>
            <p:ph type="title"/>
          </p:nvPr>
        </p:nvSpPr>
        <p:spPr/>
        <p:txBody>
          <a:bodyPr/>
          <a:lstStyle/>
          <a:p>
            <a:r>
              <a:rPr lang="en-US"/>
              <a:t>some common pain points</a:t>
            </a:r>
          </a:p>
        </p:txBody>
      </p:sp>
      <p:pic>
        <p:nvPicPr>
          <p:cNvPr id="2" name="Picture 1">
            <a:extLst>
              <a:ext uri="{FF2B5EF4-FFF2-40B4-BE49-F238E27FC236}">
                <a16:creationId xmlns:a16="http://schemas.microsoft.com/office/drawing/2014/main" id="{A9F311AF-8A2D-BC48-F7E9-1A085FBB757C}"/>
              </a:ext>
            </a:extLst>
          </p:cNvPr>
          <p:cNvPicPr>
            <a:picLocks noChangeAspect="1"/>
          </p:cNvPicPr>
          <p:nvPr/>
        </p:nvPicPr>
        <p:blipFill>
          <a:blip r:embed="rId2"/>
          <a:stretch>
            <a:fillRect/>
          </a:stretch>
        </p:blipFill>
        <p:spPr>
          <a:xfrm>
            <a:off x="685800" y="2824813"/>
            <a:ext cx="7772400" cy="1481249"/>
          </a:xfrm>
          <a:prstGeom prst="rect">
            <a:avLst/>
          </a:prstGeom>
          <a:ln>
            <a:solidFill>
              <a:schemeClr val="tx1"/>
            </a:solidFill>
          </a:ln>
        </p:spPr>
      </p:pic>
      <p:pic>
        <p:nvPicPr>
          <p:cNvPr id="5" name="Picture 4">
            <a:extLst>
              <a:ext uri="{FF2B5EF4-FFF2-40B4-BE49-F238E27FC236}">
                <a16:creationId xmlns:a16="http://schemas.microsoft.com/office/drawing/2014/main" id="{4F17FCF4-E758-EC88-4726-04B37AA5F0F4}"/>
              </a:ext>
            </a:extLst>
          </p:cNvPr>
          <p:cNvPicPr>
            <a:picLocks noChangeAspect="1"/>
          </p:cNvPicPr>
          <p:nvPr/>
        </p:nvPicPr>
        <p:blipFill>
          <a:blip r:embed="rId3"/>
          <a:stretch>
            <a:fillRect/>
          </a:stretch>
        </p:blipFill>
        <p:spPr>
          <a:xfrm>
            <a:off x="685800" y="1048177"/>
            <a:ext cx="7772400" cy="1650543"/>
          </a:xfrm>
          <a:prstGeom prst="rect">
            <a:avLst/>
          </a:prstGeom>
          <a:ln>
            <a:solidFill>
              <a:schemeClr val="tx1"/>
            </a:solidFill>
          </a:ln>
        </p:spPr>
      </p:pic>
      <p:sp>
        <p:nvSpPr>
          <p:cNvPr id="6" name="TextBox 5">
            <a:extLst>
              <a:ext uri="{FF2B5EF4-FFF2-40B4-BE49-F238E27FC236}">
                <a16:creationId xmlns:a16="http://schemas.microsoft.com/office/drawing/2014/main" id="{C3667EB9-669C-27ED-A9C2-445B39F4F952}"/>
              </a:ext>
            </a:extLst>
          </p:cNvPr>
          <p:cNvSpPr txBox="1"/>
          <p:nvPr/>
        </p:nvSpPr>
        <p:spPr>
          <a:xfrm rot="21203723">
            <a:off x="941911" y="1457950"/>
            <a:ext cx="3594226" cy="830997"/>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"convenience variables" created lots of problems</a:t>
            </a:r>
          </a:p>
        </p:txBody>
      </p:sp>
      <p:sp>
        <p:nvSpPr>
          <p:cNvPr id="7" name="TextBox 6">
            <a:extLst>
              <a:ext uri="{FF2B5EF4-FFF2-40B4-BE49-F238E27FC236}">
                <a16:creationId xmlns:a16="http://schemas.microsoft.com/office/drawing/2014/main" id="{58C76D20-F4EE-C1B7-1C0B-D0CF031009C9}"/>
              </a:ext>
            </a:extLst>
          </p:cNvPr>
          <p:cNvSpPr txBox="1"/>
          <p:nvPr/>
        </p:nvSpPr>
        <p:spPr>
          <a:xfrm rot="558555">
            <a:off x="4393088" y="1297438"/>
            <a:ext cx="2155432" cy="1569660"/>
          </a:xfrm>
          <a:prstGeom prst="rect">
            <a:avLst/>
          </a:prstGeom>
          <a:solidFill>
            <a:schemeClr val="tx1"/>
          </a:solidFill>
          <a:ln>
            <a:solidFill>
              <a:schemeClr val="accent4"/>
            </a:solidFill>
          </a:ln>
        </p:spPr>
        <p:txBody>
          <a:bodyPr wrap="square" rtlCol="0">
            <a:spAutoFit/>
          </a:bodyPr>
          <a:lstStyle/>
          <a:p>
            <a:r>
              <a:rPr lang="en-US" sz="1600" err="1">
                <a:solidFill>
                  <a:schemeClr val="accent4"/>
                </a:solidFill>
              </a:rPr>
              <a:t>i</a:t>
            </a:r>
            <a:r>
              <a:rPr lang="en-US" sz="1600">
                <a:solidFill>
                  <a:schemeClr val="accent4"/>
                </a:solidFill>
              </a:rPr>
              <a:t> have removed them from the HW-03;</a:t>
            </a:r>
          </a:p>
          <a:p>
            <a:r>
              <a:rPr lang="en-US" sz="1600">
                <a:solidFill>
                  <a:schemeClr val="accent4"/>
                </a:solidFill>
              </a:rPr>
              <a:t>let's take a look</a:t>
            </a:r>
          </a:p>
          <a:p>
            <a:r>
              <a:rPr lang="en-US" sz="1600">
                <a:solidFill>
                  <a:schemeClr val="accent4"/>
                </a:solidFill>
              </a:rPr>
              <a:t>let's also redo this problem together on the board</a:t>
            </a:r>
          </a:p>
        </p:txBody>
      </p:sp>
      <p:sp>
        <p:nvSpPr>
          <p:cNvPr id="8" name="TextBox 7">
            <a:extLst>
              <a:ext uri="{FF2B5EF4-FFF2-40B4-BE49-F238E27FC236}">
                <a16:creationId xmlns:a16="http://schemas.microsoft.com/office/drawing/2014/main" id="{229EEDBE-7A26-54D1-59F3-280486AF2EF9}"/>
              </a:ext>
            </a:extLst>
          </p:cNvPr>
          <p:cNvSpPr txBox="1"/>
          <p:nvPr/>
        </p:nvSpPr>
        <p:spPr>
          <a:xfrm rot="263122">
            <a:off x="1159196" y="3243479"/>
            <a:ext cx="3594226" cy="1569660"/>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this is an example of modifying an array while you're iterating over it</a:t>
            </a:r>
            <a:br>
              <a:rPr lang="en-US" sz="2400">
                <a:solidFill>
                  <a:schemeClr val="accent1"/>
                </a:solidFill>
              </a:rPr>
            </a:br>
            <a:r>
              <a:rPr lang="en-US" sz="2400">
                <a:solidFill>
                  <a:schemeClr val="accent1"/>
                </a:solidFill>
              </a:rPr>
              <a:t>(see HW-02 README) </a:t>
            </a:r>
          </a:p>
        </p:txBody>
      </p:sp>
      <p:sp>
        <p:nvSpPr>
          <p:cNvPr id="9" name="TextBox 8">
            <a:extLst>
              <a:ext uri="{FF2B5EF4-FFF2-40B4-BE49-F238E27FC236}">
                <a16:creationId xmlns:a16="http://schemas.microsoft.com/office/drawing/2014/main" id="{1820A588-EB24-8DEF-2B30-D0A1F63A229E}"/>
              </a:ext>
            </a:extLst>
          </p:cNvPr>
          <p:cNvSpPr txBox="1"/>
          <p:nvPr/>
        </p:nvSpPr>
        <p:spPr>
          <a:xfrm rot="21154025">
            <a:off x="4600769" y="3583842"/>
            <a:ext cx="2155432" cy="584775"/>
          </a:xfrm>
          <a:prstGeom prst="rect">
            <a:avLst/>
          </a:prstGeom>
          <a:solidFill>
            <a:schemeClr val="tx1"/>
          </a:solidFill>
          <a:ln>
            <a:solidFill>
              <a:schemeClr val="accent4"/>
            </a:solidFill>
          </a:ln>
        </p:spPr>
        <p:txBody>
          <a:bodyPr wrap="square" rtlCol="0">
            <a:spAutoFit/>
          </a:bodyPr>
          <a:lstStyle/>
          <a:p>
            <a:r>
              <a:rPr lang="en-US" sz="1600">
                <a:solidFill>
                  <a:schemeClr val="accent4"/>
                </a:solidFill>
              </a:rPr>
              <a:t>let's redo it together on the board</a:t>
            </a:r>
          </a:p>
        </p:txBody>
      </p:sp>
    </p:spTree>
    <p:extLst>
      <p:ext uri="{BB962C8B-B14F-4D97-AF65-F5344CB8AC3E}">
        <p14:creationId xmlns:p14="http://schemas.microsoft.com/office/powerpoint/2010/main" val="3515046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1EA0F-222D-0C10-6169-BD8D801BE4B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173C698-BFDE-9C76-26B0-1D557CED5B49}"/>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Friday! (fun Colloquium today at 2:35 in TCL 123)</a:t>
            </a:r>
          </a:p>
          <a:p>
            <a:r>
              <a:rPr lang="en-US" sz="2400">
                <a:solidFill>
                  <a:schemeClr val="accent4"/>
                </a:solidFill>
              </a:rPr>
              <a:t>apply to </a:t>
            </a:r>
            <a:r>
              <a:rPr lang="en-US" sz="2400" b="1">
                <a:solidFill>
                  <a:schemeClr val="accent4"/>
                </a:solidFill>
              </a:rPr>
              <a:t>TA</a:t>
            </a:r>
            <a:r>
              <a:rPr lang="en-US" sz="2400">
                <a:solidFill>
                  <a:schemeClr val="accent4"/>
                </a:solidFill>
              </a:rPr>
              <a:t> next semester! also next next (next?) semester!</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sym typeface="Wingdings" pitchFamily="2" charset="2"/>
              </a:rPr>
              <a:t>implement a queue using two stacks</a:t>
            </a:r>
          </a:p>
          <a:p>
            <a:r>
              <a:rPr lang="en-US" sz="2400">
                <a:solidFill>
                  <a:schemeClr val="accent5"/>
                </a:solidFill>
                <a:sym typeface="Wingdings" pitchFamily="2" charset="2"/>
              </a:rPr>
              <a:t>  - just implement add and remove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br>
              <a:rPr lang="en-US" sz="2400"/>
            </a:br>
            <a:r>
              <a:rPr lang="en-US" sz="3200" b="1">
                <a:solidFill>
                  <a:schemeClr val="accent6"/>
                </a:solidFill>
              </a:rPr>
              <a:t>TODAY</a:t>
            </a:r>
            <a:r>
              <a:rPr lang="en-US" sz="2400" b="1">
                <a:solidFill>
                  <a:schemeClr val="accent6"/>
                </a:solidFill>
              </a:rPr>
              <a:t> </a:t>
            </a:r>
            <a:r>
              <a:rPr lang="en-US" sz="2400">
                <a:solidFill>
                  <a:schemeClr val="accent6"/>
                </a:solidFill>
              </a:rPr>
              <a:t>odds and ends</a:t>
            </a:r>
          </a:p>
        </p:txBody>
      </p:sp>
      <p:pic>
        <p:nvPicPr>
          <p:cNvPr id="2" name="Picture 2" descr="Stack Operations in Data Structure | Scaler Topics">
            <a:extLst>
              <a:ext uri="{FF2B5EF4-FFF2-40B4-BE49-F238E27FC236}">
                <a16:creationId xmlns:a16="http://schemas.microsoft.com/office/drawing/2014/main" id="{FAC10A95-04BE-9EC2-5B56-2AB12F4674A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5AF797C-A053-55DD-3795-E9C27C9535AA}"/>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1030042870"/>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F8714-CC65-95E6-6B8C-9D1DCB06ECC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06C4037-1FC0-755F-811C-CD709047F8F6}"/>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2037275111"/>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10CB5-D8C0-6635-0352-65ECF1D0C1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BB9F3B-E6B0-DCE9-FB7B-D8D188A065E3}"/>
              </a:ext>
            </a:extLst>
          </p:cNvPr>
          <p:cNvSpPr>
            <a:spLocks noGrp="1"/>
          </p:cNvSpPr>
          <p:nvPr>
            <p:ph type="title"/>
          </p:nvPr>
        </p:nvSpPr>
        <p:spPr/>
        <p:txBody>
          <a:bodyPr/>
          <a:lstStyle/>
          <a:p>
            <a:r>
              <a:rPr lang="en-US"/>
              <a:t>tricky midterm questions</a:t>
            </a:r>
          </a:p>
        </p:txBody>
      </p:sp>
    </p:spTree>
    <p:extLst>
      <p:ext uri="{BB962C8B-B14F-4D97-AF65-F5344CB8AC3E}">
        <p14:creationId xmlns:p14="http://schemas.microsoft.com/office/powerpoint/2010/main" val="2012828781"/>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289A5-5B7D-8DD8-A424-663C5FBCE76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760609D-E7AC-6B5E-99C9-AC72D73DF171}"/>
              </a:ext>
            </a:extLst>
          </p:cNvPr>
          <p:cNvSpPr>
            <a:spLocks noGrp="1"/>
          </p:cNvSpPr>
          <p:nvPr>
            <p:ph type="title"/>
          </p:nvPr>
        </p:nvSpPr>
        <p:spPr/>
        <p:txBody>
          <a:bodyPr/>
          <a:lstStyle/>
          <a:p>
            <a:pPr>
              <a:tabLst>
                <a:tab pos="2052638" algn="l"/>
              </a:tabLst>
            </a:pPr>
            <a:r>
              <a:rPr lang="en-US">
                <a:latin typeface="+mj-lt"/>
              </a:rPr>
              <a:t>Player -&gt; Player[]</a:t>
            </a:r>
          </a:p>
        </p:txBody>
      </p:sp>
    </p:spTree>
    <p:extLst>
      <p:ext uri="{BB962C8B-B14F-4D97-AF65-F5344CB8AC3E}">
        <p14:creationId xmlns:p14="http://schemas.microsoft.com/office/powerpoint/2010/main" val="4115141215"/>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BB38A-2BF2-AE23-F9B6-D979DAA49EF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B8A9D8F-D06C-EE0E-778F-D296FB1CEC24}"/>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3E7AE283-7090-F804-BF1B-E40A51331F9E}"/>
              </a:ext>
            </a:extLst>
          </p:cNvPr>
          <p:cNvSpPr txBox="1"/>
          <p:nvPr/>
        </p:nvSpPr>
        <p:spPr>
          <a:xfrm>
            <a:off x="457200" y="922084"/>
            <a:ext cx="8229600" cy="2862322"/>
          </a:xfrm>
          <a:prstGeom prst="rect">
            <a:avLst/>
          </a:prstGeom>
          <a:noFill/>
          <a:ln>
            <a:solidFill>
              <a:schemeClr val="tx1"/>
            </a:solidFill>
          </a:ln>
        </p:spPr>
        <p:txBody>
          <a:bodyPr wrap="square">
            <a:spAutoFit/>
          </a:bodyPr>
          <a:lstStyle/>
          <a:p>
            <a:pPr algn="l" rtl="0">
              <a:spcBef>
                <a:spcPts val="0"/>
              </a:spcBef>
              <a:spcAft>
                <a:spcPts val="0"/>
              </a:spcAft>
            </a:pPr>
            <a:r>
              <a:rPr lang="en-US" sz="1800" b="0" i="0" u="none" strike="noStrike">
                <a:solidFill>
                  <a:srgbClr val="0000FF"/>
                </a:solidFill>
                <a:effectLst/>
                <a:latin typeface="Roboto Mono" pitchFamily="49" charset="0"/>
              </a:rPr>
              <a:t>class </a:t>
            </a:r>
            <a:r>
              <a:rPr lang="en-US" sz="1800" b="0" i="0" u="none" strike="noStrike">
                <a:solidFill>
                  <a:srgbClr val="272790"/>
                </a:solidFill>
                <a:effectLst/>
                <a:latin typeface="Roboto Mono" pitchFamily="49" charset="0"/>
              </a:rPr>
              <a:t>HW03 </a:t>
            </a:r>
            <a:r>
              <a:rPr lang="en-US" sz="1800" b="0" i="0" u="none" strike="noStrike">
                <a:solidFill>
                  <a:srgbClr val="0000FF"/>
                </a:solidFill>
                <a:effectLst/>
                <a:latin typeface="Roboto Mono" pitchFamily="49" charset="0"/>
              </a:rPr>
              <a:t>extends </a:t>
            </a:r>
            <a:r>
              <a:rPr lang="en-US" sz="1800" b="0" i="0" u="none" strike="noStrike">
                <a:solidFill>
                  <a:srgbClr val="272790"/>
                </a:solidFill>
                <a:effectLst/>
                <a:latin typeface="Roboto Mono" pitchFamily="49" charset="0"/>
              </a:rPr>
              <a:t>App </a:t>
            </a:r>
            <a:r>
              <a:rPr lang="en-US" sz="1800" b="0" i="0" u="none" strike="noStrike">
                <a:solidFill>
                  <a:srgbClr val="0E1116"/>
                </a:solidFill>
                <a:effectLst/>
                <a:latin typeface="Roboto Mono" pitchFamily="49" charset="0"/>
              </a:rPr>
              <a:t>{ </a:t>
            </a:r>
            <a:r>
              <a:rPr lang="en-US" sz="1800" b="0" i="0" u="none" strike="noStrike">
                <a:solidFill>
                  <a:srgbClr val="057F05"/>
                </a:solidFill>
                <a:effectLst/>
                <a:latin typeface="Roboto Mono" pitchFamily="49" charset="0"/>
              </a:rPr>
              <a:t>// BEFORE</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Player </a:t>
            </a:r>
            <a:r>
              <a:rPr lang="en-US" sz="1800" b="0" i="0" u="none" strike="noStrike">
                <a:solidFill>
                  <a:srgbClr val="0E1116"/>
                </a:solidFill>
                <a:effectLst/>
                <a:latin typeface="Roboto Mono" pitchFamily="49" charset="0"/>
              </a:rPr>
              <a:t>player;</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void </a:t>
            </a:r>
            <a:r>
              <a:rPr lang="en-US" sz="1800" b="0" i="0" u="none" strike="noStrike">
                <a:solidFill>
                  <a:srgbClr val="0E1116"/>
                </a:solidFill>
                <a:effectLst/>
                <a:latin typeface="Roboto Mono" pitchFamily="49" charset="0"/>
              </a:rPr>
              <a:t>setup()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player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Player</a:t>
            </a:r>
            <a:r>
              <a:rPr lang="en-US" sz="1800" b="0" i="0" u="none" strike="noStrike">
                <a:solidFill>
                  <a:srgbClr val="0E1116"/>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player.color</a:t>
            </a:r>
            <a:r>
              <a:rPr lang="en-US" sz="1800" b="0" i="0" u="none" strike="noStrike">
                <a:solidFill>
                  <a:srgbClr val="0E1116"/>
                </a:solidFill>
                <a:effectLst/>
                <a:latin typeface="Roboto Mono" pitchFamily="49" charset="0"/>
              </a:rPr>
              <a:t> = </a:t>
            </a:r>
            <a:r>
              <a:rPr lang="en-US" sz="1800" b="0" i="0" u="none" strike="noStrike">
                <a:solidFill>
                  <a:srgbClr val="272790"/>
                </a:solidFill>
                <a:effectLst/>
                <a:latin typeface="Roboto Mono" pitchFamily="49" charset="0"/>
              </a:rPr>
              <a:t>Vector3</a:t>
            </a:r>
            <a:r>
              <a:rPr lang="en-US" sz="1800" b="0" i="0" u="none" strike="noStrike">
                <a:solidFill>
                  <a:srgbClr val="0E1116"/>
                </a:solidFill>
                <a:effectLst/>
                <a:latin typeface="Roboto Mono" pitchFamily="49" charset="0"/>
              </a:rPr>
              <a:t>.cyan;</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player.radius</a:t>
            </a:r>
            <a:r>
              <a:rPr lang="en-US" sz="1800" b="0" i="0" u="none" strike="noStrike">
                <a:solidFill>
                  <a:srgbClr val="0E1116"/>
                </a:solidFill>
                <a:effectLst/>
                <a:latin typeface="Roboto Mono" pitchFamily="49" charset="0"/>
              </a:rPr>
              <a:t> = 4.0;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player.position</a:t>
            </a:r>
            <a:r>
              <a:rPr lang="en-US" sz="1800" b="0" i="0" u="none" strike="noStrike">
                <a:solidFill>
                  <a:srgbClr val="0E1116"/>
                </a:solidFill>
                <a:effectLst/>
                <a:latin typeface="Roboto Mono" pitchFamily="49" charset="0"/>
              </a:rPr>
              <a:t>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Vector2</a:t>
            </a:r>
            <a:r>
              <a:rPr lang="en-US" sz="1800" b="0" i="0" u="none" strike="noStrike">
                <a:solidFill>
                  <a:srgbClr val="0E1116"/>
                </a:solidFill>
                <a:effectLst/>
                <a:latin typeface="Roboto Mono" pitchFamily="49" charset="0"/>
              </a:rPr>
              <a:t>(0.0, 0.0)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a:t>
            </a:r>
            <a:endParaRPr lang="en-US"/>
          </a:p>
        </p:txBody>
      </p:sp>
    </p:spTree>
    <p:extLst>
      <p:ext uri="{BB962C8B-B14F-4D97-AF65-F5344CB8AC3E}">
        <p14:creationId xmlns:p14="http://schemas.microsoft.com/office/powerpoint/2010/main" val="822681418"/>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F912E0-3EC2-7CD6-C8C9-FE335C418D5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CF0680D-8C13-9E1A-29FD-FBC6FDF3A631}"/>
              </a:ext>
            </a:extLst>
          </p:cNvPr>
          <p:cNvSpPr>
            <a:spLocks noGrp="1"/>
          </p:cNvSpPr>
          <p:nvPr>
            <p:ph type="title"/>
          </p:nvPr>
        </p:nvSpPr>
        <p:spPr/>
        <p:txBody>
          <a:bodyPr/>
          <a:lstStyle/>
          <a:p>
            <a:r>
              <a:rPr lang="en-US"/>
              <a:t>answer</a:t>
            </a:r>
          </a:p>
        </p:txBody>
      </p:sp>
      <p:sp>
        <p:nvSpPr>
          <p:cNvPr id="5" name="TextBox 4">
            <a:extLst>
              <a:ext uri="{FF2B5EF4-FFF2-40B4-BE49-F238E27FC236}">
                <a16:creationId xmlns:a16="http://schemas.microsoft.com/office/drawing/2014/main" id="{68EFDB62-6412-641B-3F25-5D9AEF07F5D4}"/>
              </a:ext>
            </a:extLst>
          </p:cNvPr>
          <p:cNvSpPr txBox="1"/>
          <p:nvPr/>
        </p:nvSpPr>
        <p:spPr>
          <a:xfrm>
            <a:off x="457200" y="922084"/>
            <a:ext cx="8229600" cy="3539430"/>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pPr algn="l" rtl="0">
              <a:spcBef>
                <a:spcPts val="0"/>
              </a:spcBef>
              <a:spcAft>
                <a:spcPts val="0"/>
              </a:spcAft>
            </a:pPr>
            <a:r>
              <a:rPr lang="en-US" sz="1400">
                <a:solidFill>
                  <a:srgbClr val="0E1116"/>
                </a:solidFill>
                <a:latin typeface="Roboto Mono" pitchFamily="49" charset="0"/>
              </a:rPr>
              <a:t>        }</a:t>
            </a:r>
          </a:p>
          <a:p>
            <a:r>
              <a:rPr lang="en-US" sz="1400" b="0" i="0" u="none" strike="noStrike">
                <a:solidFill>
                  <a:srgbClr val="0E1116"/>
                </a:solidFill>
                <a:effectLst/>
                <a:latin typeface="Roboto Mono" pitchFamily="49" charset="0"/>
              </a:rPr>
              <a:t>        players[</a:t>
            </a:r>
            <a:r>
              <a:rPr lang="en-US" sz="1400">
                <a:solidFill>
                  <a:srgbClr val="0E1116"/>
                </a:solidFill>
                <a:latin typeface="Roboto Mono" pitchFamily="49" charset="0"/>
              </a:rPr>
              <a:t>0</a:t>
            </a:r>
            <a:r>
              <a:rPr lang="en-US" sz="1400" b="0" i="0" u="none" strike="noStrike">
                <a:solidFill>
                  <a:srgbClr val="0E1116"/>
                </a:solidFill>
                <a:effectLst/>
                <a:latin typeface="Roboto Mono" pitchFamily="49" charset="0"/>
              </a:rPr>
              <a:t>].color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a:t>
            </a:r>
          </a:p>
          <a:p>
            <a:r>
              <a:rPr lang="en-US" sz="1400" b="0" i="0" u="none" strike="noStrike">
                <a:solidFill>
                  <a:srgbClr val="0E1116"/>
                </a:solidFill>
                <a:effectLst/>
                <a:latin typeface="Roboto Mono" pitchFamily="49" charset="0"/>
              </a:rPr>
              <a:t>        players[1].color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players[2].color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players[3].color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3299864828"/>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2C547-72B7-7309-3494-EE708DC54DD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1876C23-892A-ABD5-8363-211F121F67CB}"/>
              </a:ext>
            </a:extLst>
          </p:cNvPr>
          <p:cNvSpPr>
            <a:spLocks noGrp="1"/>
          </p:cNvSpPr>
          <p:nvPr>
            <p:ph type="title"/>
          </p:nvPr>
        </p:nvSpPr>
        <p:spPr/>
        <p:txBody>
          <a:bodyPr/>
          <a:lstStyle/>
          <a:p>
            <a:r>
              <a:rPr lang="en-US"/>
              <a:t>alternate answer</a:t>
            </a:r>
          </a:p>
        </p:txBody>
      </p:sp>
      <p:sp>
        <p:nvSpPr>
          <p:cNvPr id="5" name="TextBox 4">
            <a:extLst>
              <a:ext uri="{FF2B5EF4-FFF2-40B4-BE49-F238E27FC236}">
                <a16:creationId xmlns:a16="http://schemas.microsoft.com/office/drawing/2014/main" id="{D45A0792-DE86-7A71-9EFA-2BAAD2DDDAD3}"/>
              </a:ext>
            </a:extLst>
          </p:cNvPr>
          <p:cNvSpPr txBox="1"/>
          <p:nvPr/>
        </p:nvSpPr>
        <p:spPr>
          <a:xfrm>
            <a:off x="457200" y="922084"/>
            <a:ext cx="8229600" cy="3323987"/>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p>
          <a:p>
            <a:pPr algn="l" rtl="0">
              <a:spcBef>
                <a:spcPts val="0"/>
              </a:spcBef>
              <a:spcAft>
                <a:spcPts val="0"/>
              </a:spcAft>
            </a:pPr>
            <a:r>
              <a:rPr lang="en-US" sz="1400">
                <a:solidFill>
                  <a:srgbClr val="0E1116"/>
                </a:solidFill>
                <a:latin typeface="Roboto Mono" pitchFamily="49" charset="0"/>
              </a:rPr>
              <a:t>    Vector3[] colors =</a:t>
            </a:r>
          </a:p>
          <a:p>
            <a:pPr algn="l" rtl="0">
              <a:spcBef>
                <a:spcPts val="0"/>
              </a:spcBef>
              <a:spcAft>
                <a:spcPts val="0"/>
              </a:spcAft>
            </a:pPr>
            <a:r>
              <a:rPr lang="en-US" sz="1400">
                <a:solidFill>
                  <a:srgbClr val="0E1116"/>
                </a:solidFill>
                <a:latin typeface="Roboto Mono" pitchFamily="49" charset="0"/>
              </a:rPr>
              <a:t>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 }; </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].color = </a:t>
            </a:r>
            <a:r>
              <a:rPr lang="en-US" sz="1400" b="0" i="0" u="none" strike="noStrike">
                <a:solidFill>
                  <a:srgbClr val="000080"/>
                </a:solidFill>
                <a:effectLst/>
                <a:latin typeface="Roboto Mono" pitchFamily="49" charset="0"/>
              </a:rPr>
              <a:t>colors[</a:t>
            </a:r>
            <a:r>
              <a:rPr lang="en-US" sz="1400" b="0" i="0" u="none" strike="noStrike" err="1">
                <a:solidFill>
                  <a:srgbClr val="000080"/>
                </a:solidFill>
                <a:effectLst/>
                <a:latin typeface="Roboto Mono" pitchFamily="49" charset="0"/>
              </a:rPr>
              <a:t>i</a:t>
            </a:r>
            <a:r>
              <a:rPr lang="en-US" sz="1400" b="0" i="0" u="none" strike="noStrike">
                <a:solidFill>
                  <a:srgbClr val="000080"/>
                </a:solidFill>
                <a:effectLst/>
                <a:latin typeface="Roboto Mono" pitchFamily="49" charset="0"/>
              </a:rPr>
              <a:t>]</a:t>
            </a:r>
            <a:r>
              <a:rPr lang="en-US" sz="1400" b="0" i="0" u="none" strike="noStrike">
                <a:solidFill>
                  <a:srgbClr val="0000FF"/>
                </a:solidFill>
                <a:effectLst/>
                <a:latin typeface="Roboto Mono" pitchFamily="49" charset="0"/>
              </a:rPr>
              <a:t>;</a:t>
            </a:r>
            <a:endParaRPr lang="en-US" sz="1400" b="0" i="0" u="none" strike="noStrike">
              <a:solidFill>
                <a:srgbClr val="0E1116"/>
              </a:solidFill>
              <a:effectLst/>
              <a:latin typeface="Roboto Mono" pitchFamily="49" charset="0"/>
            </a:endParaRPr>
          </a:p>
          <a:p>
            <a:pPr algn="l" rtl="0">
              <a:spcBef>
                <a:spcPts val="0"/>
              </a:spcBef>
              <a:spcAft>
                <a:spcPts val="0"/>
              </a:spcAft>
            </a:pPr>
            <a:r>
              <a:rPr lang="en-US" sz="1400">
                <a:solidFill>
                  <a:srgbClr val="0E1116"/>
                </a:solidFill>
                <a:latin typeface="Roboto Mono" pitchFamily="49" charset="0"/>
              </a:rPr>
              <a:t>        }</a:t>
            </a: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2002435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7E4592-B90A-34D5-A7DA-AD6C6A1B38B2}"/>
              </a:ext>
            </a:extLst>
          </p:cNvPr>
          <p:cNvSpPr>
            <a:spLocks noGrp="1"/>
          </p:cNvSpPr>
          <p:nvPr>
            <p:ph type="title"/>
          </p:nvPr>
        </p:nvSpPr>
        <p:spPr/>
        <p:txBody>
          <a:bodyPr/>
          <a:lstStyle/>
          <a:p>
            <a:r>
              <a:rPr lang="en-US"/>
              <a:t>[input buffering in Safari's address bar]</a:t>
            </a:r>
          </a:p>
        </p:txBody>
      </p:sp>
    </p:spTree>
    <p:extLst>
      <p:ext uri="{BB962C8B-B14F-4D97-AF65-F5344CB8AC3E}">
        <p14:creationId xmlns:p14="http://schemas.microsoft.com/office/powerpoint/2010/main" val="52977655"/>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250C2-2DC8-216F-FDD9-0288A68A191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019431-192E-2B1B-4272-365199A030A4}"/>
              </a:ext>
            </a:extLst>
          </p:cNvPr>
          <p:cNvSpPr>
            <a:spLocks noGrp="1"/>
          </p:cNvSpPr>
          <p:nvPr>
            <p:ph type="title"/>
          </p:nvPr>
        </p:nvSpPr>
        <p:spPr/>
        <p:txBody>
          <a:bodyPr/>
          <a:lstStyle/>
          <a:p>
            <a:pPr>
              <a:tabLst>
                <a:tab pos="2052638" algn="l"/>
              </a:tabLst>
            </a:pPr>
            <a:r>
              <a:rPr lang="en-US"/>
              <a:t>what will this code print?</a:t>
            </a:r>
            <a:br>
              <a:rPr lang="en-US"/>
            </a:br>
            <a:r>
              <a:rPr lang="en-US"/>
              <a:t>(arrays and array lists)</a:t>
            </a:r>
          </a:p>
        </p:txBody>
      </p:sp>
    </p:spTree>
    <p:extLst>
      <p:ext uri="{BB962C8B-B14F-4D97-AF65-F5344CB8AC3E}">
        <p14:creationId xmlns:p14="http://schemas.microsoft.com/office/powerpoint/2010/main" val="828448044"/>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3AEB99-83CF-BF9C-F79A-0BE290D389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AF9FBDE-22FC-BA52-C646-A247A8681A2C}"/>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E529D2D8-E57D-3CE5-08D3-41F97C1A6C73}"/>
              </a:ext>
            </a:extLst>
          </p:cNvPr>
          <p:cNvSpPr txBox="1"/>
          <p:nvPr/>
        </p:nvSpPr>
        <p:spPr>
          <a:xfrm>
            <a:off x="457201" y="922084"/>
            <a:ext cx="8229598" cy="2031325"/>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&lt; </a:t>
            </a:r>
            <a:r>
              <a:rPr lang="en-US" b="0" i="0" u="none" strike="noStrike" err="1">
                <a:solidFill>
                  <a:srgbClr val="000000"/>
                </a:solidFill>
                <a:effectLst/>
                <a:latin typeface="Roboto Mono" pitchFamily="49" charset="0"/>
              </a:rPr>
              <a:t>array.length</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    </a:t>
            </a:r>
            <a:r>
              <a:rPr lang="en-US" b="0" i="0" u="none" strike="noStrike">
                <a:solidFill>
                  <a:srgbClr val="0000FF"/>
                </a:solidFill>
                <a:effectLst/>
                <a:latin typeface="Roboto Mono" pitchFamily="49" charset="0"/>
              </a:rPr>
              <a:t>for</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endParaRPr lang="en-US"/>
          </a:p>
        </p:txBody>
      </p:sp>
    </p:spTree>
    <p:extLst>
      <p:ext uri="{BB962C8B-B14F-4D97-AF65-F5344CB8AC3E}">
        <p14:creationId xmlns:p14="http://schemas.microsoft.com/office/powerpoint/2010/main" val="2016810254"/>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6401F-D0DA-862E-2C38-9EA7467B4F7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9A4FC64-1AF4-222B-96C6-6E93721612D3}"/>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8BEF234A-4525-D29D-5E81-B5815675B54F}"/>
              </a:ext>
            </a:extLst>
          </p:cNvPr>
          <p:cNvSpPr txBox="1"/>
          <p:nvPr/>
        </p:nvSpPr>
        <p:spPr>
          <a:xfrm>
            <a:off x="457201" y="922084"/>
            <a:ext cx="8229598" cy="2585323"/>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1</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658819110"/>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11DA7-ED09-DD8D-739C-175A1784E67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33D40F0-2439-3768-9C9C-0D0EFCE0308C}"/>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782F44A6-66C7-9CA6-013D-4FB335CC5CEA}"/>
              </a:ext>
            </a:extLst>
          </p:cNvPr>
          <p:cNvSpPr txBox="1"/>
          <p:nvPr/>
        </p:nvSpPr>
        <p:spPr>
          <a:xfrm>
            <a:off x="457201" y="922084"/>
            <a:ext cx="8229598" cy="1754326"/>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291516558"/>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6CF3E-CF72-3774-C2AD-103B2D848D0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425E248-6CD7-F5E7-D5D8-86C216C0ED7F}"/>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D9F571B8-065D-6797-815C-5783E704E762}"/>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1643986"/>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634C8-0D96-D6AA-CE30-797AF6A60A5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2C2995B-0E0D-947B-BAE8-503300661CF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0F2E1485-F543-7C5F-0970-7CD35031761A}"/>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4193535131"/>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A3686-85CE-89CB-8660-7359849F291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A354FFE-E682-4720-5E0E-0ACBD523CA04}"/>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9C470173-D427-C4EF-81FC-1B2051A936E4}"/>
              </a:ext>
            </a:extLst>
          </p:cNvPr>
          <p:cNvSpPr txBox="1"/>
          <p:nvPr/>
        </p:nvSpPr>
        <p:spPr>
          <a:xfrm>
            <a:off x="457201" y="922084"/>
            <a:ext cx="8229598" cy="3693319"/>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a:solidFill>
                  <a:srgbClr val="007B00"/>
                </a:solidFill>
                <a:latin typeface="Roboto Mono" pitchFamily="49" charset="0"/>
              </a:rPr>
              <a:t>// { 2, 2, 2, 3, 3, 3, 4, 4, 4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3540801221"/>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E9EA5-5EA6-2E57-A2A9-35A0BB0F909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21A9084-4592-2734-7BC3-FB928F06A4A2}"/>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DCB285FC-05FA-ADA0-28DC-2271D11FA59D}"/>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1281773819"/>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42999-0020-3D98-9494-9621995970C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BAEA7BD-602D-F1F0-DBD2-DE5CC8103A16}"/>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26F4A191-73F8-58F2-78D9-D463F045682A}"/>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br>
              <a:rPr lang="en-US"/>
            </a:br>
            <a:r>
              <a:rPr lang="en-US">
                <a:solidFill>
                  <a:srgbClr val="007B00"/>
                </a:solidFill>
                <a:latin typeface="Roboto Mono" pitchFamily="49" charset="0"/>
              </a:rPr>
              <a:t>// { 4, 4, 4, 3, 3, 3, 2, 2, 2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3925959158"/>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7DE52-AF5A-39CA-A536-750E5CA28BB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7F05B8-B5C8-3E71-0823-CFB4BFF8E774}"/>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A88F3020-39E0-FDF4-6378-F107CA351B4A}"/>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3255657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59738"/>
            <a:ext cx="8396548" cy="5262979"/>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replace interpret(...token</a:t>
            </a:r>
            <a:r>
              <a:rPr lang="en-US" sz="2400" b="1" u="sng">
                <a:solidFill>
                  <a:schemeClr val="accent4"/>
                </a:solidFill>
              </a:rPr>
              <a:t>s</a:t>
            </a:r>
            <a:r>
              <a:rPr lang="en-US" sz="2400">
                <a:solidFill>
                  <a:schemeClr val="accent4"/>
                </a:solidFill>
              </a:rPr>
              <a:t>) with version from </a:t>
            </a:r>
            <a:r>
              <a:rPr lang="en-US" sz="2400" b="1" u="sng">
                <a:solidFill>
                  <a:schemeClr val="accent4"/>
                </a:solidFill>
              </a:rPr>
              <a:t>the Writeup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a couple (slightly silly) interview questions</a:t>
            </a:r>
          </a:p>
          <a:p>
            <a:r>
              <a:rPr lang="en-US" sz="2400">
                <a:solidFill>
                  <a:schemeClr val="accent5"/>
                </a:solidFill>
                <a:sym typeface="Wingdings" pitchFamily="2" charset="2"/>
              </a:rPr>
              <a:t>- implement a stack using a (basic) queue</a:t>
            </a:r>
          </a:p>
          <a:p>
            <a:r>
              <a:rPr lang="en-US" sz="2400">
                <a:solidFill>
                  <a:schemeClr val="accent5"/>
                </a:solidFill>
                <a:sym typeface="Wingdings" pitchFamily="2" charset="2"/>
              </a:rPr>
              <a:t>  - just implement push and pop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r>
              <a:rPr lang="en-US" sz="2400">
                <a:solidFill>
                  <a:schemeClr val="accent5"/>
                </a:solidFill>
                <a:sym typeface="Wingdings" pitchFamily="2" charset="2"/>
              </a:rPr>
              <a:t>- implement a queue using 2 stacks</a:t>
            </a:r>
            <a:br>
              <a:rPr lang="en-US" sz="2400"/>
            </a:br>
            <a:r>
              <a:rPr lang="en-US" sz="3200" b="1">
                <a:solidFill>
                  <a:schemeClr val="accent6"/>
                </a:solidFill>
              </a:rPr>
              <a:t>TODAY</a:t>
            </a:r>
            <a:r>
              <a:rPr lang="en-US" sz="2400" b="1">
                <a:solidFill>
                  <a:schemeClr val="accent6"/>
                </a:solidFill>
              </a:rPr>
              <a:t> </a:t>
            </a:r>
            <a:r>
              <a:rPr lang="en-US" sz="2400">
                <a:solidFill>
                  <a:schemeClr val="accent6"/>
                </a:solidFill>
              </a:rPr>
              <a:t>stacks and queue tutorial</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3453393657"/>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04DBE-52B7-398D-0D10-6817786FA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54087BC-A95E-62E7-5FC9-BD44986D7778}"/>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A336EF78-4473-21EC-BFFC-7B159FE17B7A}"/>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229595464"/>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E6475-050F-5716-260C-03735E8022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F1E1F5E-2021-AA2E-9006-A62ADC9BC698}"/>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F39B4D8F-B14E-8BF8-7C47-4F3CD3307667}"/>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4,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72714127"/>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8535B-BC76-D2A1-60E8-882FE0C6D55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6E71FE8-8BB6-5161-EB81-A2A6371A8692}"/>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7C4833B4-5749-9630-B016-CAD096B34343}"/>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744491154"/>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C0495-3242-F561-F7D9-C376D3CD94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A216BF5-A5AD-08C8-8FF9-62FDD869F410}"/>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C0A80443-8F35-84A0-AA41-A81EF90C9F8D}"/>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   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4085685"/>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0DE12-9C64-74DD-1E8C-1FDEDC4B9D9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5E5C67C-F401-54A9-EBD6-EA749E510D23}"/>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3AFE27F5-6931-1BCD-FD33-046CACEA307F}"/>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692720931"/>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9ABC3-4287-BEFC-D712-7837BD4A0E2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E52FD78-75D5-97D0-2DCE-7C2760699815}"/>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D89EB199-A691-0F99-2648-E6C1E3232A94}"/>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140849566"/>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E6050-B09A-5D85-E382-280786D8B85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96436FA-6059-B103-2003-E07BE3037924}"/>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F63BD5E7-C3A8-4531-0EA9-C7C46842DAAC}"/>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117472820"/>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AEBE6-0B05-F1B8-BBF2-2A5494D0BB3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BC6CDBB-CF2B-5C22-7EFE-BC6390AA7DCE}"/>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509D6C5A-1C45-FC53-08B5-8271BBACDC7C}"/>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int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934006039"/>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AE2FE-A690-0B78-D9B9-F5163940BF8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A05FBBE-5FC3-9422-D7DA-27C1D1D9CAB1}"/>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418F0289-54FC-8665-7409-352D9D7D9E5B}"/>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575740226"/>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19EF5-15F2-1429-174E-66DF5C43C44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8A21A51-03D1-E711-1A74-E066D3D5FC57}"/>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57E3F0BB-64A5-BF28-7F05-17783B7EAD05}"/>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334025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7200"/>
              <a:t>Stack and Queue tutorial</a:t>
            </a:r>
            <a:br>
              <a:rPr lang="en-US" sz="7200"/>
            </a:br>
            <a:r>
              <a:rPr lang="en-US" sz="7200"/>
              <a:t>💻</a:t>
            </a:r>
          </a:p>
        </p:txBody>
      </p:sp>
    </p:spTree>
    <p:extLst>
      <p:ext uri="{BB962C8B-B14F-4D97-AF65-F5344CB8AC3E}">
        <p14:creationId xmlns:p14="http://schemas.microsoft.com/office/powerpoint/2010/main" val="1608075986"/>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811C1-7571-1DD9-87AD-9BF9057EA0A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D9AFB3B-F3F8-420B-25C8-5DFEE30D145E}"/>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539352BD-2946-69AB-08E3-33A716BFFB55}"/>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300101289"/>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CB7DA-6F50-3915-6C2F-21A41C795F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C420932-378E-7189-5E8F-76B4FC2A00EC}"/>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B70B5D89-6F8B-9343-572B-04865A346C4E}"/>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58891004"/>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A805A-7D60-A950-AFB3-7600977AA9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D79938B-B0D0-82C5-7AE2-8CA461116D27}"/>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BBAFD795-CBFF-586A-C024-3E5087F79DF9}"/>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686679473"/>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B82DB-2C20-FBA1-D3F1-2DC839FC92A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C8A4975-BFD5-DE7F-439F-CF859BC8357D}"/>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A820FD61-D9D9-6803-DA1A-9613D84F87CD}"/>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227066965"/>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AEA34B-7500-EA2A-9EC8-151D37603A3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91FC5BB-F20A-705C-8F7C-123F30DA62DA}"/>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467B0FC7-70E8-31FF-E53F-670DF212C606}"/>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763101194"/>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5426A-A2C0-26EB-A72E-CD3D731C76C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DF73BFF-73D2-4472-A8DE-081DD27278D6}"/>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AE063C0C-94E1-990F-1B33-5942F58833A6}"/>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464476058"/>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28D6A-DE3B-48FF-15C0-79967B7FF5C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F0B57E-6E71-0CC5-D112-24C37AA1C977}"/>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76686B50-10D4-D572-4476-0F7254E1A5CD}"/>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67910247"/>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FEEC4-0DBC-7F19-BF14-EA3AA576870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FE40EBB-78CC-D4EB-7DFC-6C46E629036F}"/>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9F3E2084-0434-DBD5-DD43-EAFE5FA895CB}"/>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223805567"/>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03B83-540B-21CD-A70B-C829A1E15E2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D5FD7EE-91D5-8C0B-8ACC-67AF6A001465}"/>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D790E9DF-E06A-1050-C9A2-A0D7EB9ED433}"/>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63761642"/>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72A2D-0C68-6841-B668-DA6087EE4C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EA8055-F237-DA97-E818-86301C8469C8}"/>
              </a:ext>
            </a:extLst>
          </p:cNvPr>
          <p:cNvSpPr>
            <a:spLocks noGrp="1"/>
          </p:cNvSpPr>
          <p:nvPr>
            <p:ph type="title"/>
          </p:nvPr>
        </p:nvSpPr>
        <p:spPr/>
        <p:txBody>
          <a:bodyPr/>
          <a:lstStyle/>
          <a:p>
            <a:r>
              <a:rPr lang="en-US" sz="4800"/>
              <a:t>HW06.java</a:t>
            </a:r>
            <a:br>
              <a:rPr lang="en-US" sz="4800"/>
            </a:br>
            <a:r>
              <a:rPr lang="en-US" sz="4800"/>
              <a:t>HW06.class</a:t>
            </a:r>
            <a:br>
              <a:rPr lang="en-US" sz="4800"/>
            </a:br>
            <a:r>
              <a:rPr lang="en-US" sz="4800"/>
              <a:t>~HW06.java</a:t>
            </a:r>
          </a:p>
        </p:txBody>
      </p:sp>
    </p:spTree>
    <p:extLst>
      <p:ext uri="{BB962C8B-B14F-4D97-AF65-F5344CB8AC3E}">
        <p14:creationId xmlns:p14="http://schemas.microsoft.com/office/powerpoint/2010/main" val="8187902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Friday! (fun Colloquium today at 2:35 in TCL 123)</a:t>
            </a:r>
          </a:p>
          <a:p>
            <a:r>
              <a:rPr lang="en-US" sz="2400">
                <a:solidFill>
                  <a:schemeClr val="accent4"/>
                </a:solidFill>
              </a:rPr>
              <a:t>apply to </a:t>
            </a:r>
            <a:r>
              <a:rPr lang="en-US" sz="2400" b="1">
                <a:solidFill>
                  <a:schemeClr val="accent4"/>
                </a:solidFill>
              </a:rPr>
              <a:t>TA</a:t>
            </a:r>
            <a:r>
              <a:rPr lang="en-US" sz="2400">
                <a:solidFill>
                  <a:schemeClr val="accent4"/>
                </a:solidFill>
              </a:rPr>
              <a:t> next semester! also next next (next?) semester!</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sym typeface="Wingdings" pitchFamily="2" charset="2"/>
              </a:rPr>
              <a:t>implement a queue using two stacks</a:t>
            </a:r>
          </a:p>
          <a:p>
            <a:r>
              <a:rPr lang="en-US" sz="2400">
                <a:solidFill>
                  <a:schemeClr val="accent5"/>
                </a:solidFill>
                <a:sym typeface="Wingdings" pitchFamily="2" charset="2"/>
              </a:rPr>
              <a:t>  - just implement add and remove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br>
              <a:rPr lang="en-US" sz="2400"/>
            </a:br>
            <a:r>
              <a:rPr lang="en-US" sz="3200" b="1">
                <a:solidFill>
                  <a:schemeClr val="accent6"/>
                </a:solidFill>
              </a:rPr>
              <a:t>TODAY</a:t>
            </a:r>
            <a:r>
              <a:rPr lang="en-US" sz="2400" b="1">
                <a:solidFill>
                  <a:schemeClr val="accent6"/>
                </a:solidFill>
              </a:rPr>
              <a:t> </a:t>
            </a:r>
            <a:r>
              <a:rPr lang="en-US" sz="2400">
                <a:solidFill>
                  <a:schemeClr val="accent6"/>
                </a:solidFill>
              </a:rPr>
              <a:t>odds and ends</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1059947838"/>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14015-7FAD-9FC9-50E1-9EFFC644DCE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E874CA9-A8C7-B493-4F9A-229EB1C34C2A}"/>
              </a:ext>
            </a:extLst>
          </p:cNvPr>
          <p:cNvSpPr>
            <a:spLocks noGrp="1"/>
          </p:cNvSpPr>
          <p:nvPr>
            <p:ph type="title"/>
          </p:nvPr>
        </p:nvSpPr>
        <p:spPr/>
        <p:txBody>
          <a:bodyPr/>
          <a:lstStyle/>
          <a:p>
            <a:r>
              <a:rPr lang="en-US"/>
              <a:t>filetypes</a:t>
            </a:r>
          </a:p>
        </p:txBody>
      </p:sp>
      <p:sp>
        <p:nvSpPr>
          <p:cNvPr id="4" name="Content Placeholder 3">
            <a:extLst>
              <a:ext uri="{FF2B5EF4-FFF2-40B4-BE49-F238E27FC236}">
                <a16:creationId xmlns:a16="http://schemas.microsoft.com/office/drawing/2014/main" id="{69241046-5EB0-72E1-3EB5-C6C9438B8652}"/>
              </a:ext>
            </a:extLst>
          </p:cNvPr>
          <p:cNvSpPr>
            <a:spLocks noGrp="1"/>
          </p:cNvSpPr>
          <p:nvPr>
            <p:ph sz="quarter" idx="10"/>
          </p:nvPr>
        </p:nvSpPr>
        <p:spPr/>
        <p:txBody>
          <a:bodyPr/>
          <a:lstStyle/>
          <a:p>
            <a:r>
              <a:rPr lang="en-US" sz="1800"/>
              <a:t>HW06.java is </a:t>
            </a:r>
            <a:r>
              <a:rPr lang="en-US" sz="1800" b="1"/>
              <a:t>source code </a:t>
            </a:r>
            <a:r>
              <a:rPr lang="en-US" sz="1800"/>
              <a:t>(</a:t>
            </a:r>
            <a:r>
              <a:rPr lang="en-US" sz="1800" b="1"/>
              <a:t>input</a:t>
            </a:r>
            <a:r>
              <a:rPr lang="en-US" sz="1800"/>
              <a:t> to the compiler)</a:t>
            </a:r>
            <a:endParaRPr lang="en-US" sz="1800" b="1"/>
          </a:p>
          <a:p>
            <a:r>
              <a:rPr lang="en-US" sz="1800"/>
              <a:t>HW06.class is bytecode (</a:t>
            </a:r>
            <a:r>
              <a:rPr lang="en-US" sz="1800" b="1"/>
              <a:t>output</a:t>
            </a:r>
            <a:r>
              <a:rPr lang="en-US" sz="1800"/>
              <a:t> from the compiler)</a:t>
            </a:r>
          </a:p>
          <a:p>
            <a:r>
              <a:rPr lang="en-US" sz="1800"/>
              <a:t>~HW06.java </a:t>
            </a:r>
            <a:r>
              <a:rPr lang="en-US"/>
              <a:t>is a backup file created by </a:t>
            </a:r>
            <a:r>
              <a:rPr lang="en-US" err="1"/>
              <a:t>DrJava</a:t>
            </a:r>
            <a:r>
              <a:rPr lang="en-US"/>
              <a:t> 🤨</a:t>
            </a:r>
          </a:p>
        </p:txBody>
      </p:sp>
      <p:pic>
        <p:nvPicPr>
          <p:cNvPr id="5" name="Picture 4">
            <a:extLst>
              <a:ext uri="{FF2B5EF4-FFF2-40B4-BE49-F238E27FC236}">
                <a16:creationId xmlns:a16="http://schemas.microsoft.com/office/drawing/2014/main" id="{096832E8-F7D6-BCD7-6A3C-C2F050CB875C}"/>
              </a:ext>
            </a:extLst>
          </p:cNvPr>
          <p:cNvPicPr>
            <a:picLocks noChangeAspect="1"/>
          </p:cNvPicPr>
          <p:nvPr/>
        </p:nvPicPr>
        <p:blipFill>
          <a:blip r:embed="rId2"/>
          <a:stretch>
            <a:fillRect/>
          </a:stretch>
        </p:blipFill>
        <p:spPr>
          <a:xfrm>
            <a:off x="685800" y="2035761"/>
            <a:ext cx="7772400" cy="2144402"/>
          </a:xfrm>
          <a:prstGeom prst="rect">
            <a:avLst/>
          </a:prstGeom>
          <a:ln>
            <a:solidFill>
              <a:schemeClr val="tx1"/>
            </a:solidFill>
          </a:ln>
        </p:spPr>
      </p:pic>
    </p:spTree>
    <p:extLst>
      <p:ext uri="{BB962C8B-B14F-4D97-AF65-F5344CB8AC3E}">
        <p14:creationId xmlns:p14="http://schemas.microsoft.com/office/powerpoint/2010/main" val="3279604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DA62A-1AF1-6B6A-141F-3F81E2E13E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F9EC9B-7E1D-5CE4-5310-A67091BFA6F0}"/>
              </a:ext>
            </a:extLst>
          </p:cNvPr>
          <p:cNvSpPr>
            <a:spLocks noGrp="1"/>
          </p:cNvSpPr>
          <p:nvPr>
            <p:ph type="title"/>
          </p:nvPr>
        </p:nvSpPr>
        <p:spPr/>
        <p:txBody>
          <a:bodyPr/>
          <a:lstStyle/>
          <a:p>
            <a:r>
              <a:rPr lang="en-US" sz="3600">
                <a:latin typeface="+mj-lt"/>
              </a:rPr>
              <a:t>_</a:t>
            </a:r>
            <a:r>
              <a:rPr lang="en-US" sz="3600" err="1">
                <a:latin typeface="+mj-lt"/>
              </a:rPr>
              <a:t>thisUnderscoreMeansDoNotUse</a:t>
            </a:r>
            <a:br>
              <a:rPr lang="en-US" sz="3600"/>
            </a:br>
            <a:r>
              <a:rPr lang="en-US" sz="1800"/>
              <a:t>(unless you really know what you're doing)</a:t>
            </a:r>
            <a:endParaRPr lang="en-US" sz="3600"/>
          </a:p>
        </p:txBody>
      </p:sp>
    </p:spTree>
    <p:extLst>
      <p:ext uri="{BB962C8B-B14F-4D97-AF65-F5344CB8AC3E}">
        <p14:creationId xmlns:p14="http://schemas.microsoft.com/office/powerpoint/2010/main" val="650732006"/>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9F411-9E0E-5495-83AA-7D790C7173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DB86D5-61BC-FF31-271D-1BEBF59CAB17}"/>
              </a:ext>
            </a:extLst>
          </p:cNvPr>
          <p:cNvSpPr>
            <a:spLocks noGrp="1"/>
          </p:cNvSpPr>
          <p:nvPr>
            <p:ph type="title"/>
          </p:nvPr>
        </p:nvSpPr>
        <p:spPr>
          <a:xfrm>
            <a:off x="457200" y="2143125"/>
            <a:ext cx="8229600" cy="857250"/>
          </a:xfrm>
        </p:spPr>
        <p:txBody>
          <a:bodyPr/>
          <a:lstStyle/>
          <a:p>
            <a:r>
              <a:rPr lang="en-US"/>
              <a:t>constants and </a:t>
            </a:r>
            <a:r>
              <a:rPr lang="en-US" sz="5400"/>
              <a:t>readability &amp; searchability</a:t>
            </a:r>
            <a:endParaRPr lang="en-US"/>
          </a:p>
        </p:txBody>
      </p:sp>
    </p:spTree>
    <p:extLst>
      <p:ext uri="{BB962C8B-B14F-4D97-AF65-F5344CB8AC3E}">
        <p14:creationId xmlns:p14="http://schemas.microsoft.com/office/powerpoint/2010/main" val="3596868438"/>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8EC6B0-9DA6-B369-1D78-F68FE52010E6}"/>
            </a:ext>
          </a:extLst>
        </p:cNvPr>
        <p:cNvGrpSpPr/>
        <p:nvPr/>
      </p:nvGrpSpPr>
      <p:grpSpPr>
        <a:xfrm>
          <a:off x="0" y="0"/>
          <a:ext cx="0" cy="0"/>
          <a:chOff x="0" y="0"/>
          <a:chExt cx="0" cy="0"/>
        </a:xfrm>
      </p:grpSpPr>
      <p:pic>
        <p:nvPicPr>
          <p:cNvPr id="1026" name="Picture 2" descr="Shrek Alternative for drake meme : r/MemeTemplatesOfficial">
            <a:extLst>
              <a:ext uri="{FF2B5EF4-FFF2-40B4-BE49-F238E27FC236}">
                <a16:creationId xmlns:a16="http://schemas.microsoft.com/office/drawing/2014/main" id="{A70E260A-45BF-BC22-32FD-619A4EEA8F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435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D58D55D-ACF9-FEE2-30E6-626298C5F040}"/>
              </a:ext>
            </a:extLst>
          </p:cNvPr>
          <p:cNvSpPr txBox="1"/>
          <p:nvPr/>
        </p:nvSpPr>
        <p:spPr>
          <a:xfrm>
            <a:off x="2951429" y="801053"/>
            <a:ext cx="5703683" cy="1200329"/>
          </a:xfrm>
          <a:prstGeom prst="rect">
            <a:avLst/>
          </a:prstGeom>
          <a:noFill/>
        </p:spPr>
        <p:txBody>
          <a:bodyPr wrap="square" rtlCol="0">
            <a:spAutoFit/>
          </a:bodyPr>
          <a:lstStyle/>
          <a:p>
            <a:r>
              <a:rPr lang="en-US" sz="2400">
                <a:latin typeface="+mj-lt"/>
              </a:rPr>
              <a:t>if (</a:t>
            </a:r>
            <a:r>
              <a:rPr lang="en-US" sz="2400" err="1">
                <a:latin typeface="+mj-lt"/>
              </a:rPr>
              <a:t>token.type</a:t>
            </a:r>
            <a:r>
              <a:rPr lang="en-US" sz="2400">
                <a:latin typeface="+mj-lt"/>
              </a:rPr>
              <a:t> == </a:t>
            </a:r>
            <a:r>
              <a:rPr lang="en-US" sz="2400">
                <a:solidFill>
                  <a:srgbClr val="0CB5B5"/>
                </a:solidFill>
                <a:latin typeface="+mj-lt"/>
              </a:rPr>
              <a:t>2</a:t>
            </a:r>
            <a:r>
              <a:rPr lang="en-US" sz="2400">
                <a:latin typeface="+mj-lt"/>
              </a:rPr>
              <a:t>) {</a:t>
            </a:r>
          </a:p>
          <a:p>
            <a:r>
              <a:rPr lang="en-US" sz="2400">
                <a:latin typeface="+mj-lt"/>
              </a:rPr>
              <a:t>    ...</a:t>
            </a:r>
          </a:p>
          <a:p>
            <a:r>
              <a:rPr lang="en-US" sz="2400">
                <a:latin typeface="+mj-lt"/>
              </a:rPr>
              <a:t>}</a:t>
            </a:r>
          </a:p>
        </p:txBody>
      </p:sp>
      <p:sp>
        <p:nvSpPr>
          <p:cNvPr id="4" name="TextBox 3">
            <a:extLst>
              <a:ext uri="{FF2B5EF4-FFF2-40B4-BE49-F238E27FC236}">
                <a16:creationId xmlns:a16="http://schemas.microsoft.com/office/drawing/2014/main" id="{96BAA42A-6323-F7E9-0B0D-4A7BE2AB2528}"/>
              </a:ext>
            </a:extLst>
          </p:cNvPr>
          <p:cNvSpPr txBox="1"/>
          <p:nvPr/>
        </p:nvSpPr>
        <p:spPr>
          <a:xfrm>
            <a:off x="2951430" y="3142118"/>
            <a:ext cx="5703683" cy="1015663"/>
          </a:xfrm>
          <a:prstGeom prst="rect">
            <a:avLst/>
          </a:prstGeom>
          <a:noFill/>
        </p:spPr>
        <p:txBody>
          <a:bodyPr wrap="square" rtlCol="0">
            <a:spAutoFit/>
          </a:bodyPr>
          <a:lstStyle/>
          <a:p>
            <a:r>
              <a:rPr lang="en-US" sz="2000">
                <a:latin typeface="+mj-lt"/>
              </a:rPr>
              <a:t>if (</a:t>
            </a:r>
            <a:r>
              <a:rPr lang="en-US" sz="2000" err="1">
                <a:latin typeface="+mj-lt"/>
              </a:rPr>
              <a:t>token.type</a:t>
            </a:r>
            <a:r>
              <a:rPr lang="en-US" sz="2000">
                <a:latin typeface="+mj-lt"/>
              </a:rPr>
              <a:t> == </a:t>
            </a:r>
            <a:r>
              <a:rPr lang="en-US" sz="2000" err="1">
                <a:solidFill>
                  <a:srgbClr val="000080"/>
                </a:solidFill>
                <a:latin typeface="+mj-lt"/>
              </a:rPr>
              <a:t>Token</a:t>
            </a:r>
            <a:r>
              <a:rPr lang="en-US" sz="2000" err="1">
                <a:latin typeface="+mj-lt"/>
              </a:rPr>
              <a:t>.TYPE_STRING</a:t>
            </a:r>
            <a:r>
              <a:rPr lang="en-US" sz="2000">
                <a:latin typeface="+mj-lt"/>
              </a:rPr>
              <a:t>) {</a:t>
            </a:r>
          </a:p>
          <a:p>
            <a:r>
              <a:rPr lang="en-US" sz="2000">
                <a:latin typeface="+mj-lt"/>
              </a:rPr>
              <a:t>    ...</a:t>
            </a:r>
          </a:p>
          <a:p>
            <a:r>
              <a:rPr lang="en-US" sz="2000">
                <a:latin typeface="+mj-lt"/>
              </a:rPr>
              <a:t>}</a:t>
            </a:r>
          </a:p>
        </p:txBody>
      </p:sp>
    </p:spTree>
    <p:extLst>
      <p:ext uri="{BB962C8B-B14F-4D97-AF65-F5344CB8AC3E}">
        <p14:creationId xmlns:p14="http://schemas.microsoft.com/office/powerpoint/2010/main" val="2922679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0FA14-D155-C29F-4B22-0631637F8F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3C79F7-E037-C039-B721-D0DA7C21FC8B}"/>
              </a:ext>
            </a:extLst>
          </p:cNvPr>
          <p:cNvSpPr>
            <a:spLocks noGrp="1"/>
          </p:cNvSpPr>
          <p:nvPr>
            <p:ph type="title"/>
          </p:nvPr>
        </p:nvSpPr>
        <p:spPr/>
        <p:txBody>
          <a:bodyPr/>
          <a:lstStyle/>
          <a:p>
            <a:r>
              <a:rPr lang="en-US" sz="4800"/>
              <a:t>where did the Starter Code come from?</a:t>
            </a:r>
            <a:br>
              <a:rPr lang="en-US" sz="4800"/>
            </a:br>
            <a:r>
              <a:rPr lang="en-US" sz="2000"/>
              <a:t>(forgive me, I know this should have been on Wednesday)</a:t>
            </a:r>
            <a:endParaRPr lang="en-US" sz="4800"/>
          </a:p>
        </p:txBody>
      </p:sp>
    </p:spTree>
    <p:extLst>
      <p:ext uri="{BB962C8B-B14F-4D97-AF65-F5344CB8AC3E}">
        <p14:creationId xmlns:p14="http://schemas.microsoft.com/office/powerpoint/2010/main" val="2368481807"/>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536F64-3C99-154E-37C5-C6B0FAE4179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AEDA988-EADB-923C-4F75-08A70FEEE5D0}"/>
              </a:ext>
            </a:extLst>
          </p:cNvPr>
          <p:cNvSpPr>
            <a:spLocks noGrp="1"/>
          </p:cNvSpPr>
          <p:nvPr>
            <p:ph type="title"/>
          </p:nvPr>
        </p:nvSpPr>
        <p:spPr/>
        <p:txBody>
          <a:bodyPr/>
          <a:lstStyle/>
          <a:p>
            <a:r>
              <a:rPr lang="en-US" sz="4000"/>
              <a:t>the big decision in the Starter Code is that we're going to chop the program into a list of "tokens"</a:t>
            </a:r>
            <a:br>
              <a:rPr lang="en-US" sz="4000"/>
            </a:br>
            <a:br>
              <a:rPr lang="en-US" sz="4000"/>
            </a:br>
            <a:r>
              <a:rPr lang="en-US" sz="4000"/>
              <a:t>and each token could be a </a:t>
            </a:r>
            <a:r>
              <a:rPr lang="en-US" sz="4000" err="1"/>
              <a:t>boolean</a:t>
            </a:r>
            <a:r>
              <a:rPr lang="en-US" sz="4000"/>
              <a:t>, double, String, or list</a:t>
            </a:r>
          </a:p>
        </p:txBody>
      </p:sp>
    </p:spTree>
    <p:extLst>
      <p:ext uri="{BB962C8B-B14F-4D97-AF65-F5344CB8AC3E}">
        <p14:creationId xmlns:p14="http://schemas.microsoft.com/office/powerpoint/2010/main" val="1771908750"/>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3CE0C-F7C5-3A67-8A13-EC02D809089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6916479-8480-06E2-1FE4-C2BBCAAD210E}"/>
              </a:ext>
            </a:extLst>
          </p:cNvPr>
          <p:cNvSpPr>
            <a:spLocks noGrp="1"/>
          </p:cNvSpPr>
          <p:nvPr>
            <p:ph type="title"/>
          </p:nvPr>
        </p:nvSpPr>
        <p:spPr/>
        <p:txBody>
          <a:bodyPr/>
          <a:lstStyle/>
          <a:p>
            <a:r>
              <a:rPr lang="en-US"/>
              <a:t>in Python, a variable's type is </a:t>
            </a:r>
            <a:r>
              <a:rPr lang="en-US" b="1"/>
              <a:t>dynamic</a:t>
            </a:r>
            <a:endParaRPr lang="en-US"/>
          </a:p>
        </p:txBody>
      </p:sp>
      <p:sp>
        <p:nvSpPr>
          <p:cNvPr id="5" name="TextBox 4">
            <a:extLst>
              <a:ext uri="{FF2B5EF4-FFF2-40B4-BE49-F238E27FC236}">
                <a16:creationId xmlns:a16="http://schemas.microsoft.com/office/drawing/2014/main" id="{DB82DAFC-B54B-CDBB-DC78-C53C354E081D}"/>
              </a:ext>
            </a:extLst>
          </p:cNvPr>
          <p:cNvSpPr txBox="1"/>
          <p:nvPr/>
        </p:nvSpPr>
        <p:spPr>
          <a:xfrm>
            <a:off x="457200" y="1223688"/>
            <a:ext cx="8229600" cy="369331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000FF"/>
                </a:solidFill>
                <a:latin typeface="Consolas"/>
                <a:ea typeface="Segoe UI Emoji" panose="020B0502040204020203" pitchFamily="34" charset="0"/>
                <a:cs typeface="Consolas" panose="020B0609020204030204" pitchFamily="49" charset="0"/>
              </a:rPr>
              <a:t>True</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'bool'&gt;</a:t>
            </a:r>
          </a:p>
          <a:p>
            <a:pPr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'float'&gt;</a:t>
            </a:r>
          </a:p>
          <a:p>
            <a:pPr defTabSz="342886">
              <a:spcBef>
                <a:spcPct val="20000"/>
              </a:spcBef>
              <a:buClr>
                <a:srgbClr val="FFFFFF">
                  <a:lumMod val="65000"/>
                </a:srgbClr>
              </a:buClr>
            </a:pPr>
            <a:endParaRPr lang="en-US">
              <a:solidFill>
                <a:srgbClr val="007B00"/>
              </a:solidFill>
              <a:latin typeface="Consolas"/>
              <a:ea typeface="Segoe UI Emoji" panose="020B0502040204020203" pitchFamily="34" charset="0"/>
              <a:cs typeface="Consolas" panose="020B0609020204030204" pitchFamily="49" charset="0"/>
            </a:endParaRPr>
          </a:p>
          <a:p>
            <a:pP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'str'&gt;</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CB5B5"/>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"add"</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'list'&gt;</a:t>
            </a:r>
          </a:p>
        </p:txBody>
      </p:sp>
    </p:spTree>
    <p:extLst>
      <p:ext uri="{BB962C8B-B14F-4D97-AF65-F5344CB8AC3E}">
        <p14:creationId xmlns:p14="http://schemas.microsoft.com/office/powerpoint/2010/main" val="3893922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5B9CC6-176B-BAC6-8032-D918659AE3D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1119CEF-9A63-8101-F251-3146DA99021B}"/>
              </a:ext>
            </a:extLst>
          </p:cNvPr>
          <p:cNvSpPr>
            <a:spLocks noGrp="1"/>
          </p:cNvSpPr>
          <p:nvPr>
            <p:ph type="title"/>
          </p:nvPr>
        </p:nvSpPr>
        <p:spPr/>
        <p:txBody>
          <a:bodyPr/>
          <a:lstStyle/>
          <a:p>
            <a:r>
              <a:rPr lang="en-US"/>
              <a:t>in Java, a variable's type is </a:t>
            </a:r>
            <a:r>
              <a:rPr lang="en-US" b="1"/>
              <a:t>static</a:t>
            </a:r>
            <a:endParaRPr lang="en-US"/>
          </a:p>
        </p:txBody>
      </p:sp>
      <p:sp>
        <p:nvSpPr>
          <p:cNvPr id="5" name="TextBox 4">
            <a:extLst>
              <a:ext uri="{FF2B5EF4-FFF2-40B4-BE49-F238E27FC236}">
                <a16:creationId xmlns:a16="http://schemas.microsoft.com/office/drawing/2014/main" id="{EF0FCD17-A21D-74C0-B483-11E1A2CD9627}"/>
              </a:ext>
            </a:extLst>
          </p:cNvPr>
          <p:cNvSpPr txBox="1"/>
          <p:nvPr/>
        </p:nvSpPr>
        <p:spPr>
          <a:xfrm>
            <a:off x="457200" y="922084"/>
            <a:ext cx="5963194" cy="4025717"/>
          </a:xfrm>
          <a:prstGeom prst="rect">
            <a:avLst/>
          </a:prstGeom>
          <a:noFill/>
          <a:ln>
            <a:noFill/>
          </a:ln>
        </p:spPr>
        <p:txBody>
          <a:bodyPr wrap="square" rtlCol="0">
            <a:spAutoFit/>
          </a:bodyPr>
          <a:lstStyle/>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class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type;</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boolean</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valueIfTypeBoolean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valueIfTypeDouble</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ArrayList</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&gt; _</a:t>
            </a:r>
            <a:r>
              <a:rPr lang="en-US" err="1">
                <a:latin typeface="Consolas"/>
                <a:ea typeface="Segoe UI Emoji" panose="020B0502040204020203" pitchFamily="34" charset="0"/>
                <a:cs typeface="Consolas" panose="020B0609020204030204" pitchFamily="49" charset="0"/>
              </a:rPr>
              <a:t>valueIfTypeList</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TYPE_BOOLEAN = 0;</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TYPE_DOUBLE = 1;</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TYPE_STRING = 2;</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TYPE_LIST = 3;</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graphicFrame>
        <p:nvGraphicFramePr>
          <p:cNvPr id="4" name="Table 3">
            <a:extLst>
              <a:ext uri="{FF2B5EF4-FFF2-40B4-BE49-F238E27FC236}">
                <a16:creationId xmlns:a16="http://schemas.microsoft.com/office/drawing/2014/main" id="{AC8BA098-E922-EE55-E0A3-8BAAB54A0024}"/>
              </a:ext>
            </a:extLst>
          </p:cNvPr>
          <p:cNvGraphicFramePr>
            <a:graphicFrameLocks noGrp="1"/>
          </p:cNvGraphicFramePr>
          <p:nvPr/>
        </p:nvGraphicFramePr>
        <p:xfrm>
          <a:off x="4833257" y="1129693"/>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Tree>
    <p:extLst>
      <p:ext uri="{BB962C8B-B14F-4D97-AF65-F5344CB8AC3E}">
        <p14:creationId xmlns:p14="http://schemas.microsoft.com/office/powerpoint/2010/main" val="3419310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EE5ED-79DC-855B-D1AE-A83F0D05005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201BD45-7B6D-F844-57E7-E636C058ED61}"/>
              </a:ext>
            </a:extLst>
          </p:cNvPr>
          <p:cNvSpPr>
            <a:spLocks noGrp="1"/>
          </p:cNvSpPr>
          <p:nvPr>
            <p:ph type="title"/>
          </p:nvPr>
        </p:nvSpPr>
        <p:spPr/>
        <p:txBody>
          <a:bodyPr/>
          <a:lstStyle/>
          <a:p>
            <a:r>
              <a:rPr lang="en-US"/>
              <a:t>examples</a:t>
            </a:r>
          </a:p>
        </p:txBody>
      </p:sp>
      <p:sp>
        <p:nvSpPr>
          <p:cNvPr id="4" name="Content Placeholder 3">
            <a:extLst>
              <a:ext uri="{FF2B5EF4-FFF2-40B4-BE49-F238E27FC236}">
                <a16:creationId xmlns:a16="http://schemas.microsoft.com/office/drawing/2014/main" id="{65692698-56E6-EB2B-FD5D-EEBD7B5D613E}"/>
              </a:ext>
            </a:extLst>
          </p:cNvPr>
          <p:cNvSpPr>
            <a:spLocks noGrp="1"/>
          </p:cNvSpPr>
          <p:nvPr>
            <p:ph sz="quarter" idx="10"/>
          </p:nvPr>
        </p:nvSpPr>
        <p:spPr/>
        <p:txBody>
          <a:bodyPr/>
          <a:lstStyle/>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000FF"/>
                </a:solidFill>
                <a:latin typeface="+mj-lt"/>
              </a:rPr>
              <a:t>true</a:t>
            </a:r>
            <a:r>
              <a:rPr lang="en-US">
                <a:latin typeface="+mj-lt"/>
              </a:rPr>
              <a:t>)  </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CB5B5"/>
                </a:solidFill>
                <a:latin typeface="+mj-lt"/>
              </a:rPr>
              <a:t>5</a:t>
            </a:r>
            <a:r>
              <a:rPr lang="en-US">
                <a:latin typeface="+mj-lt"/>
              </a:rPr>
              <a:t>.</a:t>
            </a:r>
            <a:r>
              <a:rPr lang="en-US">
                <a:solidFill>
                  <a:srgbClr val="0CB5B5"/>
                </a:solidFill>
                <a:latin typeface="+mj-lt"/>
              </a:rPr>
              <a:t>0</a:t>
            </a:r>
            <a:r>
              <a:rPr lang="en-US">
                <a:latin typeface="+mj-lt"/>
              </a:rPr>
              <a:t>)</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r>
              <a:rPr lang="en-US">
                <a:latin typeface="+mj-lt"/>
              </a:rPr>
              <a:t>)</a:t>
            </a:r>
          </a:p>
        </p:txBody>
      </p:sp>
      <p:graphicFrame>
        <p:nvGraphicFramePr>
          <p:cNvPr id="5" name="Table 4">
            <a:extLst>
              <a:ext uri="{FF2B5EF4-FFF2-40B4-BE49-F238E27FC236}">
                <a16:creationId xmlns:a16="http://schemas.microsoft.com/office/drawing/2014/main" id="{14CD4CF7-F61C-B399-4811-ED24F5A0A669}"/>
              </a:ext>
            </a:extLst>
          </p:cNvPr>
          <p:cNvGraphicFramePr>
            <a:graphicFrameLocks noGrp="1"/>
          </p:cNvGraphicFramePr>
          <p:nvPr/>
        </p:nvGraphicFramePr>
        <p:xfrm>
          <a:off x="3638001" y="1547704"/>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6" name="Table 5">
            <a:extLst>
              <a:ext uri="{FF2B5EF4-FFF2-40B4-BE49-F238E27FC236}">
                <a16:creationId xmlns:a16="http://schemas.microsoft.com/office/drawing/2014/main" id="{4A504091-E199-3247-D02A-583E364C0ADE}"/>
              </a:ext>
            </a:extLst>
          </p:cNvPr>
          <p:cNvGraphicFramePr>
            <a:graphicFrameLocks noGrp="1"/>
          </p:cNvGraphicFramePr>
          <p:nvPr/>
        </p:nvGraphicFramePr>
        <p:xfrm>
          <a:off x="3638001" y="2569627"/>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5</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7" name="Table 6">
            <a:extLst>
              <a:ext uri="{FF2B5EF4-FFF2-40B4-BE49-F238E27FC236}">
                <a16:creationId xmlns:a16="http://schemas.microsoft.com/office/drawing/2014/main" id="{344ED11A-19D3-8086-2080-96D4D6F2651C}"/>
              </a:ext>
            </a:extLst>
          </p:cNvPr>
          <p:cNvGraphicFramePr>
            <a:graphicFrameLocks noGrp="1"/>
          </p:cNvGraphicFramePr>
          <p:nvPr/>
        </p:nvGraphicFramePr>
        <p:xfrm>
          <a:off x="3638000" y="3591550"/>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100" b="0">
                          <a:solidFill>
                            <a:srgbClr val="0CB5B5"/>
                          </a:solidFill>
                          <a:latin typeface="+mj-lt"/>
                        </a:rPr>
                        <a:t>0x02343af34...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7D46A80E-0FDA-305D-D5EC-ABCBB9EAAA54}"/>
              </a:ext>
            </a:extLst>
          </p:cNvPr>
          <p:cNvCxnSpPr>
            <a:cxnSpLocks/>
          </p:cNvCxnSpPr>
          <p:nvPr/>
        </p:nvCxnSpPr>
        <p:spPr>
          <a:xfrm>
            <a:off x="6289766" y="3812500"/>
            <a:ext cx="1391194" cy="8009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50D33114-5833-1FBF-F65F-1CC2EF1FB839}"/>
              </a:ext>
            </a:extLst>
          </p:cNvPr>
          <p:cNvSpPr txBox="1"/>
          <p:nvPr/>
        </p:nvSpPr>
        <p:spPr>
          <a:xfrm>
            <a:off x="7680960" y="4428807"/>
            <a:ext cx="4572000" cy="369332"/>
          </a:xfrm>
          <a:prstGeom prst="rect">
            <a:avLst/>
          </a:prstGeom>
          <a:noFill/>
        </p:spPr>
        <p:txBody>
          <a:bodyPr wrap="square">
            <a:spAutoFit/>
          </a:bodyPr>
          <a:lstStyle/>
          <a:p>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endParaRPr lang="en-US"/>
          </a:p>
        </p:txBody>
      </p:sp>
    </p:spTree>
    <p:extLst>
      <p:ext uri="{BB962C8B-B14F-4D97-AF65-F5344CB8AC3E}">
        <p14:creationId xmlns:p14="http://schemas.microsoft.com/office/powerpoint/2010/main" val="1301901591"/>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F9CFA-CBCD-D6C8-8AD9-2E90FBA51E6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1A94E27-858C-7F9F-3F90-634A85ED9D1F}"/>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E7EEA5FB-D0A7-2756-A46D-3929E4133352}"/>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solidFill>
                  <a:srgbClr val="000080"/>
                </a:solidFill>
                <a:latin typeface="Consolas"/>
                <a:ea typeface="Segoe UI Emoji" panose="020B0502040204020203" pitchFamily="34" charset="0"/>
                <a:cs typeface="Consolas" panose="020B0609020204030204" pitchFamily="49" charset="0"/>
              </a:rPr>
              <a:t>Token</a:t>
            </a:r>
            <a:r>
              <a:rPr lang="en-US" err="1">
                <a:latin typeface="Consolas"/>
                <a:ea typeface="Segoe UI Emoji" panose="020B0502040204020203" pitchFamily="34" charset="0"/>
                <a:cs typeface="Consolas" panose="020B0609020204030204" pitchFamily="49" charset="0"/>
              </a:rPr>
              <a:t>.</a:t>
            </a:r>
            <a:r>
              <a:rPr lang="en-US" err="1">
                <a:solidFill>
                  <a:srgbClr val="000080"/>
                </a:solidFill>
                <a:latin typeface="Consolas"/>
                <a:ea typeface="Segoe UI Emoji" panose="020B0502040204020203" pitchFamily="34" charset="0"/>
                <a:cs typeface="Consolas" panose="020B0609020204030204" pitchFamily="49" charset="0"/>
              </a:rPr>
              <a:t>TYPE_STRING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9590984E-2DF8-BD4E-417C-4F2BD9565D6F}"/>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latin typeface="Consolas"/>
                <a:ea typeface="Segoe UI Emoji" panose="020B0502040204020203" pitchFamily="34" charset="0"/>
                <a:cs typeface="Consolas" panose="020B0609020204030204" pitchFamily="49" charset="0"/>
              </a:rPr>
              <a:t>Token.TYPE_STRING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check type!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7D07E914-568F-656A-7B59-93F94E453067}"/>
              </a:ext>
            </a:extLst>
          </p:cNvPr>
          <p:cNvSpPr txBox="1"/>
          <p:nvPr/>
        </p:nvSpPr>
        <p:spPr>
          <a:xfrm>
            <a:off x="457200" y="3934374"/>
            <a:ext cx="6450594" cy="954107"/>
          </a:xfrm>
          <a:prstGeom prst="rect">
            <a:avLst/>
          </a:prstGeom>
          <a:noFill/>
        </p:spPr>
        <p:txBody>
          <a:bodyPr wrap="square" rtlCol="0">
            <a:spAutoFit/>
          </a:bodyPr>
          <a:lstStyle/>
          <a:p>
            <a:r>
              <a:rPr lang="en-US" sz="2800">
                <a:solidFill>
                  <a:schemeClr val="accent2"/>
                </a:solidFill>
                <a:latin typeface="Comic Sans MS" panose="030F0902030302020204" pitchFamily="66" charset="0"/>
              </a:rPr>
              <a:t>this usage code makes me sad</a:t>
            </a:r>
            <a:r>
              <a:rPr lang="en-US" sz="2800">
                <a:latin typeface="Consolas"/>
                <a:ea typeface="Segoe UI Emoji" panose="020B0502040204020203" pitchFamily="34" charset="0"/>
                <a:cs typeface="Consolas" panose="020B0609020204030204" pitchFamily="49" charset="0"/>
              </a:rPr>
              <a:t> ☹️</a:t>
            </a:r>
            <a:endParaRPr lang="en-US" sz="2800">
              <a:solidFill>
                <a:schemeClr val="accent2"/>
              </a:solidFill>
              <a:latin typeface="Comic Sans MS" panose="030F0902030302020204" pitchFamily="66" charset="0"/>
            </a:endParaRPr>
          </a:p>
          <a:p>
            <a:r>
              <a:rPr lang="en-US" sz="2800">
                <a:solidFill>
                  <a:schemeClr val="accent2"/>
                </a:solidFill>
                <a:latin typeface="Comic Sans MS" panose="030F0902030302020204" pitchFamily="66" charset="0"/>
              </a:rPr>
              <a:t>let's write some </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b="1">
                <a:solidFill>
                  <a:schemeClr val="accent2"/>
                </a:solidFill>
                <a:latin typeface="Comic Sans MS" panose="030F0902030302020204" pitchFamily="66" charset="0"/>
              </a:rPr>
              <a:t>functions</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a:solidFill>
                  <a:schemeClr val="accent2"/>
                </a:solidFill>
                <a:latin typeface="Comic Sans MS" panose="030F0902030302020204" pitchFamily="66" charset="0"/>
              </a:rPr>
              <a:t>!</a:t>
            </a:r>
          </a:p>
        </p:txBody>
      </p:sp>
    </p:spTree>
    <p:extLst>
      <p:ext uri="{BB962C8B-B14F-4D97-AF65-F5344CB8AC3E}">
        <p14:creationId xmlns:p14="http://schemas.microsoft.com/office/powerpoint/2010/main" val="2034195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where did the Starter Code come from?</a:t>
            </a:r>
            <a:br>
              <a:rPr lang="en-US" sz="4800"/>
            </a:br>
            <a:r>
              <a:rPr lang="en-US" sz="2000"/>
              <a:t>(forgive me, I know this should have been on Wednesday)</a:t>
            </a:r>
            <a:endParaRPr lang="en-US" sz="4800"/>
          </a:p>
        </p:txBody>
      </p:sp>
    </p:spTree>
    <p:extLst>
      <p:ext uri="{BB962C8B-B14F-4D97-AF65-F5344CB8AC3E}">
        <p14:creationId xmlns:p14="http://schemas.microsoft.com/office/powerpoint/2010/main" val="1291221101"/>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D09E2-692C-303D-2B58-FB0D3B5983E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16110DA-331A-88A3-F0F0-3A261CED8765}"/>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1068E4F7-7130-F4D7-5440-4551EF6C2102}"/>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p:txBody>
      </p:sp>
      <p:sp>
        <p:nvSpPr>
          <p:cNvPr id="4" name="TextBox 3">
            <a:extLst>
              <a:ext uri="{FF2B5EF4-FFF2-40B4-BE49-F238E27FC236}">
                <a16:creationId xmlns:a16="http://schemas.microsoft.com/office/drawing/2014/main" id="{4385F81D-2965-DF5A-A6C3-BC77FC6D9D1E}"/>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a:t>
            </a:r>
            <a:r>
              <a:rPr lang="en-US" err="1">
                <a:latin typeface="Consolas"/>
                <a:ea typeface="Segoe UI Emoji" panose="020B0502040204020203" pitchFamily="34" charset="0"/>
                <a:cs typeface="Consolas" panose="020B0609020204030204" pitchFamily="49" charset="0"/>
              </a:rPr>
              <a:t>token.getString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04BFD269-5A0C-98AC-8D46-5B640866784C}"/>
              </a:ext>
            </a:extLst>
          </p:cNvPr>
          <p:cNvSpPr txBox="1"/>
          <p:nvPr/>
        </p:nvSpPr>
        <p:spPr>
          <a:xfrm>
            <a:off x="457200" y="3934374"/>
            <a:ext cx="6450594" cy="954107"/>
          </a:xfrm>
          <a:prstGeom prst="rect">
            <a:avLst/>
          </a:prstGeom>
          <a:noFill/>
        </p:spPr>
        <p:txBody>
          <a:bodyPr wrap="square" rtlCol="0">
            <a:spAutoFit/>
          </a:bodyPr>
          <a:lstStyle/>
          <a:p>
            <a:endParaRPr lang="en-US" sz="2800">
              <a:solidFill>
                <a:schemeClr val="accent2"/>
              </a:solidFill>
              <a:latin typeface="Comic Sans MS" panose="030F0902030302020204" pitchFamily="66" charset="0"/>
            </a:endParaRPr>
          </a:p>
          <a:p>
            <a:pPr algn="r"/>
            <a:r>
              <a:rPr lang="en-US" sz="2800">
                <a:solidFill>
                  <a:schemeClr val="accent2"/>
                </a:solidFill>
                <a:latin typeface="Comic Sans MS" panose="030F0902030302020204" pitchFamily="66" charset="0"/>
              </a:rPr>
              <a:t>all better </a:t>
            </a:r>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Tree>
    <p:extLst>
      <p:ext uri="{BB962C8B-B14F-4D97-AF65-F5344CB8AC3E}">
        <p14:creationId xmlns:p14="http://schemas.microsoft.com/office/powerpoint/2010/main" val="1904806580"/>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50F78-5D3B-CC77-82B7-4FB0748C180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79128F6-31E7-0F54-3A2E-7D2352874EA9}"/>
              </a:ext>
            </a:extLst>
          </p:cNvPr>
          <p:cNvSpPr>
            <a:spLocks noGrp="1"/>
          </p:cNvSpPr>
          <p:nvPr>
            <p:ph type="title"/>
          </p:nvPr>
        </p:nvSpPr>
        <p:spPr/>
        <p:txBody>
          <a:bodyPr/>
          <a:lstStyle/>
          <a:p>
            <a:r>
              <a:rPr lang="en-US" err="1"/>
              <a:t>tl;dr</a:t>
            </a:r>
            <a:endParaRPr lang="en-US"/>
          </a:p>
        </p:txBody>
      </p:sp>
    </p:spTree>
    <p:extLst>
      <p:ext uri="{BB962C8B-B14F-4D97-AF65-F5344CB8AC3E}">
        <p14:creationId xmlns:p14="http://schemas.microsoft.com/office/powerpoint/2010/main" val="963507356"/>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853FF-7C56-F07B-4490-637866E53FB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6BAD0E6-3E15-52B1-3BD5-D35B6C9C9206}"/>
              </a:ext>
            </a:extLst>
          </p:cNvPr>
          <p:cNvSpPr>
            <a:spLocks noGrp="1"/>
          </p:cNvSpPr>
          <p:nvPr>
            <p:ph type="title"/>
          </p:nvPr>
        </p:nvSpPr>
        <p:spPr/>
        <p:txBody>
          <a:bodyPr/>
          <a:lstStyle/>
          <a:p>
            <a:r>
              <a:rPr lang="en-US"/>
              <a:t>use these functions 🙂👍</a:t>
            </a:r>
          </a:p>
        </p:txBody>
      </p:sp>
      <p:pic>
        <p:nvPicPr>
          <p:cNvPr id="5" name="Picture 4">
            <a:extLst>
              <a:ext uri="{FF2B5EF4-FFF2-40B4-BE49-F238E27FC236}">
                <a16:creationId xmlns:a16="http://schemas.microsoft.com/office/drawing/2014/main" id="{E640E944-5494-64FA-8349-3426F543DD85}"/>
              </a:ext>
            </a:extLst>
          </p:cNvPr>
          <p:cNvPicPr>
            <a:picLocks noChangeAspect="1"/>
          </p:cNvPicPr>
          <p:nvPr/>
        </p:nvPicPr>
        <p:blipFill>
          <a:blip r:embed="rId2"/>
          <a:stretch>
            <a:fillRect/>
          </a:stretch>
        </p:blipFill>
        <p:spPr>
          <a:xfrm>
            <a:off x="1113679" y="1086416"/>
            <a:ext cx="6916641" cy="3802168"/>
          </a:xfrm>
          <a:prstGeom prst="rect">
            <a:avLst/>
          </a:prstGeom>
        </p:spPr>
      </p:pic>
    </p:spTree>
    <p:extLst>
      <p:ext uri="{BB962C8B-B14F-4D97-AF65-F5344CB8AC3E}">
        <p14:creationId xmlns:p14="http://schemas.microsoft.com/office/powerpoint/2010/main" val="854625164"/>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33153D-521F-788D-0F6E-91893620339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9CCAC4D-C33D-0CAB-899B-99179A69DC5E}"/>
              </a:ext>
            </a:extLst>
          </p:cNvPr>
          <p:cNvSpPr>
            <a:spLocks noGrp="1"/>
          </p:cNvSpPr>
          <p:nvPr>
            <p:ph type="title"/>
          </p:nvPr>
        </p:nvSpPr>
        <p:spPr/>
        <p:txBody>
          <a:bodyPr/>
          <a:lstStyle/>
          <a:p>
            <a:r>
              <a:rPr lang="en-US"/>
              <a:t>and these functions!! 🙂👍</a:t>
            </a:r>
          </a:p>
        </p:txBody>
      </p:sp>
      <p:pic>
        <p:nvPicPr>
          <p:cNvPr id="2" name="Picture 1">
            <a:extLst>
              <a:ext uri="{FF2B5EF4-FFF2-40B4-BE49-F238E27FC236}">
                <a16:creationId xmlns:a16="http://schemas.microsoft.com/office/drawing/2014/main" id="{80CEF2D2-F34F-B388-360E-55893034707E}"/>
              </a:ext>
            </a:extLst>
          </p:cNvPr>
          <p:cNvPicPr>
            <a:picLocks noChangeAspect="1"/>
          </p:cNvPicPr>
          <p:nvPr/>
        </p:nvPicPr>
        <p:blipFill>
          <a:blip r:embed="rId2"/>
          <a:stretch>
            <a:fillRect/>
          </a:stretch>
        </p:blipFill>
        <p:spPr>
          <a:xfrm>
            <a:off x="1501743" y="922084"/>
            <a:ext cx="6140513" cy="4061306"/>
          </a:xfrm>
          <a:prstGeom prst="rect">
            <a:avLst/>
          </a:prstGeom>
        </p:spPr>
      </p:pic>
    </p:spTree>
    <p:extLst>
      <p:ext uri="{BB962C8B-B14F-4D97-AF65-F5344CB8AC3E}">
        <p14:creationId xmlns:p14="http://schemas.microsoft.com/office/powerpoint/2010/main" val="919626311"/>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657A1-75FE-40A8-77F2-CC94F89B1CB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F130477-6A06-D9BF-D5C5-D1AB5B8211B6}"/>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31BB8009-903E-2A68-7D01-F5633D8BE4F3}"/>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stack.size</a:t>
            </a:r>
            <a:r>
              <a:rPr lang="en-US">
                <a:latin typeface="Consolas"/>
                <a:ea typeface="Segoe UI Emoji" panose="020B0502040204020203" pitchFamily="34" charset="0"/>
                <a:cs typeface="Consolas" panose="020B0609020204030204" pitchFamily="49" charset="0"/>
              </a:rPr>
              <a:t>() &gt;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_</a:t>
            </a:r>
            <a:r>
              <a:rPr lang="en-US" err="1">
                <a:latin typeface="Consolas"/>
                <a:ea typeface="Segoe UI Emoji" panose="020B0502040204020203" pitchFamily="34" charset="0"/>
                <a:cs typeface="Consolas" panose="020B0609020204030204" pitchFamily="49" charset="0"/>
              </a:rPr>
              <a:t>stack.pop</a:t>
            </a:r>
            <a:r>
              <a:rPr lang="en-US">
                <a:latin typeface="Consolas"/>
                <a:ea typeface="Segoe UI Emoji" panose="020B0502040204020203" pitchFamily="34" charset="0"/>
                <a:cs typeface="Consolas" panose="020B0609020204030204" pitchFamily="49" charset="0"/>
              </a:rPr>
              <a:t>();</a:t>
            </a: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token.getDouble</a:t>
            </a:r>
            <a:r>
              <a:rPr lang="en-US">
                <a:latin typeface="Consolas"/>
                <a:ea typeface="Segoe UI Emoji" panose="020B0502040204020203" pitchFamily="34" charset="0"/>
                <a:cs typeface="Consolas" panose="020B0609020204030204" pitchFamily="49" charset="0"/>
              </a:rPr>
              <a:t>();</a:t>
            </a:r>
          </a:p>
        </p:txBody>
      </p:sp>
      <p:sp>
        <p:nvSpPr>
          <p:cNvPr id="5" name="TextBox 4">
            <a:extLst>
              <a:ext uri="{FF2B5EF4-FFF2-40B4-BE49-F238E27FC236}">
                <a16:creationId xmlns:a16="http://schemas.microsoft.com/office/drawing/2014/main" id="{0822A1AE-475B-1414-8E02-7070864414B0}"/>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8" name="TextBox 7">
            <a:extLst>
              <a:ext uri="{FF2B5EF4-FFF2-40B4-BE49-F238E27FC236}">
                <a16:creationId xmlns:a16="http://schemas.microsoft.com/office/drawing/2014/main" id="{C1143B3A-55A6-FFFB-1849-345A5BEAF9A8}"/>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_</a:t>
            </a: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417785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8" grpId="0" animBg="1"/>
    </p:bldLst>
  </p:timing>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99A25-83A6-002D-0555-6EFA58EBA6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54B63B0-1186-CA4D-B03C-62A3C18B7682}"/>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D78294D9-69DC-6ED9-B2A3-F9E744F93DEE}"/>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stackPopDouble</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F2E6D6AC-4509-B1FD-EA83-BFDFCE0E54AC}"/>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5" name="TextBox 4">
            <a:extLst>
              <a:ext uri="{FF2B5EF4-FFF2-40B4-BE49-F238E27FC236}">
                <a16:creationId xmlns:a16="http://schemas.microsoft.com/office/drawing/2014/main" id="{0BF8BCE7-50F1-4840-BBE9-D0EC36F96F55}"/>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888555234"/>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01E2A-438F-D201-68C9-3204EC2010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113EBE-AF07-2EA5-BED4-CD018A5E23C1}"/>
              </a:ext>
            </a:extLst>
          </p:cNvPr>
          <p:cNvSpPr>
            <a:spLocks noGrp="1"/>
          </p:cNvSpPr>
          <p:nvPr>
            <p:ph type="title"/>
          </p:nvPr>
        </p:nvSpPr>
        <p:spPr/>
        <p:txBody>
          <a:bodyPr/>
          <a:lstStyle/>
          <a:p>
            <a:r>
              <a:rPr lang="en-US"/>
              <a:t>midsemester feedback</a:t>
            </a:r>
          </a:p>
        </p:txBody>
      </p:sp>
    </p:spTree>
    <p:extLst>
      <p:ext uri="{BB962C8B-B14F-4D97-AF65-F5344CB8AC3E}">
        <p14:creationId xmlns:p14="http://schemas.microsoft.com/office/powerpoint/2010/main" val="1051907988"/>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14C74-F933-BF75-D33B-28271A313EC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D42EEF4-03F8-DF6A-A3F4-9F8681208A33}"/>
              </a:ext>
            </a:extLst>
          </p:cNvPr>
          <p:cNvSpPr>
            <a:spLocks noGrp="1"/>
          </p:cNvSpPr>
          <p:nvPr>
            <p:ph type="title"/>
          </p:nvPr>
        </p:nvSpPr>
        <p:spPr/>
        <p:txBody>
          <a:bodyPr/>
          <a:lstStyle/>
          <a:p>
            <a:r>
              <a:rPr lang="en-US" sz="2400"/>
              <a:t>do you </a:t>
            </a:r>
            <a:r>
              <a:rPr lang="en-US" sz="2400" i="1"/>
              <a:t>want</a:t>
            </a:r>
            <a:r>
              <a:rPr lang="en-US" sz="2400"/>
              <a:t> to give midsemester feedback?</a:t>
            </a:r>
          </a:p>
        </p:txBody>
      </p:sp>
    </p:spTree>
    <p:extLst>
      <p:ext uri="{BB962C8B-B14F-4D97-AF65-F5344CB8AC3E}">
        <p14:creationId xmlns:p14="http://schemas.microsoft.com/office/powerpoint/2010/main" val="2051762563"/>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55899-F408-E8C9-C7B1-0B0CD4B220BD}"/>
            </a:ext>
          </a:extLst>
        </p:cNvPr>
        <p:cNvGrpSpPr/>
        <p:nvPr/>
      </p:nvGrpSpPr>
      <p:grpSpPr>
        <a:xfrm>
          <a:off x="0" y="0"/>
          <a:ext cx="0" cy="0"/>
          <a:chOff x="0" y="0"/>
          <a:chExt cx="0" cy="0"/>
        </a:xfrm>
      </p:grpSpPr>
      <p:pic>
        <p:nvPicPr>
          <p:cNvPr id="1032" name="Picture 8" descr="The true meaning of life is to plant trees, under whose shade you do not  expect to sit.&quot; _ Nelson Henderso… | True meaning of life, Trees to plant,  Meaning of life">
            <a:extLst>
              <a:ext uri="{FF2B5EF4-FFF2-40B4-BE49-F238E27FC236}">
                <a16:creationId xmlns:a16="http://schemas.microsoft.com/office/drawing/2014/main" id="{E9051CF6-FC36-58DA-E099-B05A629F72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350" y="-388839"/>
            <a:ext cx="12139750" cy="75873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4F27306-A9B2-DDE9-F908-13F96874C588}"/>
              </a:ext>
            </a:extLst>
          </p:cNvPr>
          <p:cNvSpPr txBox="1"/>
          <p:nvPr/>
        </p:nvSpPr>
        <p:spPr>
          <a:xfrm>
            <a:off x="2253343" y="2283816"/>
            <a:ext cx="6509657" cy="2862322"/>
          </a:xfrm>
          <a:prstGeom prst="rect">
            <a:avLst/>
          </a:prstGeom>
          <a:solidFill>
            <a:schemeClr val="tx1">
              <a:alpha val="85000"/>
            </a:schemeClr>
          </a:solidFill>
        </p:spPr>
        <p:txBody>
          <a:bodyPr wrap="square" rtlCol="0">
            <a:spAutoFit/>
          </a:bodyPr>
          <a:lstStyle/>
          <a:p>
            <a:r>
              <a:rPr lang="en-US" sz="3600">
                <a:solidFill>
                  <a:schemeClr val="tx2">
                    <a:lumMod val="20000"/>
                    <a:lumOff val="80000"/>
                  </a:schemeClr>
                </a:solidFill>
                <a:latin typeface="Comic Sans MS" panose="030F0702030302020204" pitchFamily="66" charset="0"/>
              </a:rPr>
              <a:t>help improve cs136</a:t>
            </a:r>
          </a:p>
          <a:p>
            <a:pPr algn="ctr"/>
            <a:r>
              <a:rPr lang="en-US" sz="3600">
                <a:solidFill>
                  <a:schemeClr val="tx2">
                    <a:lumMod val="20000"/>
                    <a:lumOff val="80000"/>
                  </a:schemeClr>
                </a:solidFill>
                <a:latin typeface="Comic Sans MS" panose="030F0702030302020204" pitchFamily="66" charset="0"/>
              </a:rPr>
              <a:t>even though</a:t>
            </a:r>
          </a:p>
          <a:p>
            <a:endParaRPr lang="en-US" sz="3600">
              <a:solidFill>
                <a:schemeClr val="tx2">
                  <a:lumMod val="20000"/>
                  <a:lumOff val="80000"/>
                </a:schemeClr>
              </a:solidFill>
              <a:latin typeface="Comic Sans MS" panose="030F0702030302020204" pitchFamily="66" charset="0"/>
            </a:endParaRPr>
          </a:p>
          <a:p>
            <a:pPr algn="r"/>
            <a:r>
              <a:rPr lang="en-US" sz="3600">
                <a:solidFill>
                  <a:schemeClr val="tx2">
                    <a:lumMod val="20000"/>
                    <a:lumOff val="80000"/>
                  </a:schemeClr>
                </a:solidFill>
                <a:latin typeface="Comic Sans MS" panose="030F0702030302020204" pitchFamily="66" charset="0"/>
              </a:rPr>
              <a:t>you're never going to</a:t>
            </a:r>
          </a:p>
          <a:p>
            <a:pPr algn="r"/>
            <a:r>
              <a:rPr lang="en-US" sz="3600">
                <a:solidFill>
                  <a:schemeClr val="tx2">
                    <a:lumMod val="20000"/>
                    <a:lumOff val="80000"/>
                  </a:schemeClr>
                </a:solidFill>
                <a:latin typeface="Comic Sans MS" panose="030F0702030302020204" pitchFamily="66" charset="0"/>
              </a:rPr>
              <a:t>take it again</a:t>
            </a:r>
          </a:p>
        </p:txBody>
      </p:sp>
    </p:spTree>
    <p:extLst>
      <p:ext uri="{BB962C8B-B14F-4D97-AF65-F5344CB8AC3E}">
        <p14:creationId xmlns:p14="http://schemas.microsoft.com/office/powerpoint/2010/main" val="15115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9E356-16F4-BEF3-0DCC-D49B17B2F6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86FC6B-0991-07C2-352B-90471DF54FE5}"/>
              </a:ext>
            </a:extLst>
          </p:cNvPr>
          <p:cNvSpPr>
            <a:spLocks noGrp="1"/>
          </p:cNvSpPr>
          <p:nvPr>
            <p:ph type="title"/>
          </p:nvPr>
        </p:nvSpPr>
        <p:spPr>
          <a:xfrm>
            <a:off x="457200" y="254916"/>
            <a:ext cx="8229600" cy="667168"/>
          </a:xfrm>
        </p:spPr>
        <p:txBody>
          <a:bodyPr/>
          <a:lstStyle/>
          <a:p>
            <a:r>
              <a:rPr lang="en-US" err="1">
                <a:latin typeface="+mj-lt"/>
              </a:rPr>
              <a:t>tinyurl.com</a:t>
            </a:r>
            <a:r>
              <a:rPr lang="en-US">
                <a:latin typeface="+mj-lt"/>
              </a:rPr>
              <a:t>/yf725rdk</a:t>
            </a:r>
          </a:p>
        </p:txBody>
      </p:sp>
      <p:pic>
        <p:nvPicPr>
          <p:cNvPr id="4" name="Picture 3">
            <a:extLst>
              <a:ext uri="{FF2B5EF4-FFF2-40B4-BE49-F238E27FC236}">
                <a16:creationId xmlns:a16="http://schemas.microsoft.com/office/drawing/2014/main" id="{8190518C-E0FA-B735-9DA5-2F2B4274936C}"/>
              </a:ext>
            </a:extLst>
          </p:cNvPr>
          <p:cNvPicPr>
            <a:picLocks noChangeAspect="1"/>
          </p:cNvPicPr>
          <p:nvPr/>
        </p:nvPicPr>
        <p:blipFill>
          <a:blip r:embed="rId2"/>
          <a:stretch>
            <a:fillRect/>
          </a:stretch>
        </p:blipFill>
        <p:spPr>
          <a:xfrm>
            <a:off x="2681195" y="1149790"/>
            <a:ext cx="3781610" cy="3781610"/>
          </a:xfrm>
          <a:prstGeom prst="rect">
            <a:avLst/>
          </a:prstGeom>
        </p:spPr>
      </p:pic>
    </p:spTree>
    <p:extLst>
      <p:ext uri="{BB962C8B-B14F-4D97-AF65-F5344CB8AC3E}">
        <p14:creationId xmlns:p14="http://schemas.microsoft.com/office/powerpoint/2010/main" val="680929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9BDA19-FF3A-D624-F106-18C114047C73}"/>
              </a:ext>
            </a:extLst>
          </p:cNvPr>
          <p:cNvSpPr>
            <a:spLocks noGrp="1"/>
          </p:cNvSpPr>
          <p:nvPr>
            <p:ph type="title"/>
          </p:nvPr>
        </p:nvSpPr>
        <p:spPr/>
        <p:txBody>
          <a:bodyPr/>
          <a:lstStyle/>
          <a:p>
            <a:r>
              <a:rPr lang="en-US" sz="4000"/>
              <a:t>the big decision in the Starter Code is that we're going to chop the program into a list of "tokens"</a:t>
            </a:r>
            <a:br>
              <a:rPr lang="en-US" sz="4000"/>
            </a:br>
            <a:br>
              <a:rPr lang="en-US" sz="4000"/>
            </a:br>
            <a:r>
              <a:rPr lang="en-US" sz="4000"/>
              <a:t>and each token could be a </a:t>
            </a:r>
            <a:r>
              <a:rPr lang="en-US" sz="4000" err="1"/>
              <a:t>boolean</a:t>
            </a:r>
            <a:r>
              <a:rPr lang="en-US" sz="4000"/>
              <a:t>, double, String, or list</a:t>
            </a:r>
          </a:p>
        </p:txBody>
      </p:sp>
    </p:spTree>
    <p:extLst>
      <p:ext uri="{BB962C8B-B14F-4D97-AF65-F5344CB8AC3E}">
        <p14:creationId xmlns:p14="http://schemas.microsoft.com/office/powerpoint/2010/main" val="447380909"/>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396548" cy="4524315"/>
          </a:xfrm>
          <a:prstGeom prst="rect">
            <a:avLst/>
          </a:prstGeom>
          <a:noFill/>
        </p:spPr>
        <p:txBody>
          <a:bodyPr wrap="square" rtlCol="0" anchor="ctr">
            <a:spAutoFit/>
          </a:bodyPr>
          <a:lstStyle/>
          <a:p>
            <a:r>
              <a:rPr lang="en-US" sz="3200" b="1">
                <a:solidFill>
                  <a:schemeClr val="accent3"/>
                </a:solidFill>
              </a:rPr>
              <a:t>ANNOUNCEMENTS</a:t>
            </a:r>
            <a:br>
              <a:rPr lang="en-US" sz="2400" b="1">
                <a:solidFill>
                  <a:schemeClr val="accent3"/>
                </a:solidFill>
              </a:rPr>
            </a:br>
            <a:r>
              <a:rPr lang="en-US" sz="2400">
                <a:solidFill>
                  <a:schemeClr val="accent3"/>
                </a:solidFill>
              </a:rPr>
              <a:t>today is </a:t>
            </a:r>
            <a:r>
              <a:rPr lang="en-US" sz="2400" b="1">
                <a:solidFill>
                  <a:schemeClr val="accent3"/>
                </a:solidFill>
              </a:rPr>
              <a:t>No Laptop For the First Half of Lecture Monday</a:t>
            </a:r>
            <a:r>
              <a:rPr lang="en-US" sz="2400">
                <a:solidFill>
                  <a:schemeClr val="accent3"/>
                </a:solidFill>
              </a:rPr>
              <a:t>!</a:t>
            </a:r>
          </a:p>
          <a:p>
            <a:r>
              <a:rPr lang="en-US" sz="2400">
                <a:solidFill>
                  <a:schemeClr val="accent3"/>
                </a:solidFill>
              </a:rPr>
              <a:t>today is </a:t>
            </a:r>
            <a:r>
              <a:rPr lang="en-US" sz="2400" b="1">
                <a:solidFill>
                  <a:schemeClr val="accent3"/>
                </a:solidFill>
              </a:rPr>
              <a:t>Prof. Bill Jannen Is Visiting LEC-02 Monday</a:t>
            </a:r>
            <a:r>
              <a:rPr lang="en-US" sz="2400">
                <a:solidFill>
                  <a:schemeClr val="accent3"/>
                </a:solidFill>
              </a:rPr>
              <a:t>!</a:t>
            </a: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sym typeface="Wingdings" pitchFamily="2" charset="2"/>
              </a:rPr>
              <a:t>long, long, ago, many people owned a large, physical book called a </a:t>
            </a:r>
            <a:r>
              <a:rPr kumimoji="0" lang="en-US" sz="20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r>
              <a:rPr lang="en-US" sz="2400">
                <a:solidFill>
                  <a:schemeClr val="accent2"/>
                </a:solidFill>
                <a:sym typeface="Wingdings" pitchFamily="2" charset="2"/>
              </a:rPr>
              <a:t>Dictionary</a:t>
            </a:r>
            <a:r>
              <a:rPr kumimoji="0" lang="en-US" sz="24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endParaRPr lang="en-US" sz="2400">
              <a:solidFill>
                <a:schemeClr val="accent2"/>
              </a:solidFill>
              <a:sym typeface="Wingdings" pitchFamily="2" charset="2"/>
            </a:endParaRPr>
          </a:p>
          <a:p>
            <a:r>
              <a:rPr lang="en-US" sz="2400">
                <a:solidFill>
                  <a:schemeClr val="accent2"/>
                </a:solidFill>
                <a:sym typeface="Wingdings" pitchFamily="2" charset="2"/>
              </a:rPr>
              <a:t>    - what was it used for?</a:t>
            </a:r>
          </a:p>
          <a:p>
            <a:r>
              <a:rPr lang="en-US" sz="2400">
                <a:solidFill>
                  <a:schemeClr val="accent2"/>
                </a:solidFill>
                <a:sym typeface="Wingdings" pitchFamily="2" charset="2"/>
              </a:rPr>
              <a:t>    - did you know there were different kinds of dictionaries?</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maps (dictionaries, tables)</a:t>
            </a:r>
          </a:p>
        </p:txBody>
      </p:sp>
    </p:spTree>
    <p:extLst>
      <p:ext uri="{BB962C8B-B14F-4D97-AF65-F5344CB8AC3E}">
        <p14:creationId xmlns:p14="http://schemas.microsoft.com/office/powerpoint/2010/main" val="1366404684"/>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581022365"/>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E61D64-C71C-A24C-A9C4-2C0A9261CC49}"/>
              </a:ext>
            </a:extLst>
          </p:cNvPr>
          <p:cNvSpPr txBox="1"/>
          <p:nvPr/>
        </p:nvSpPr>
        <p:spPr>
          <a:xfrm>
            <a:off x="1430968" y="753370"/>
            <a:ext cx="7901799"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dictionary;</a:t>
            </a:r>
          </a:p>
          <a:p>
            <a:pPr lvl="0"/>
            <a:r>
              <a:rPr lang="en-US" sz="2000">
                <a:solidFill>
                  <a:srgbClr val="007B00"/>
                </a:solidFill>
                <a:latin typeface="Consolas"/>
              </a:rPr>
              <a:t>// {Dog=A cute, four-legged mammal, </a:t>
            </a:r>
            <a:r>
              <a:rPr lang="en-US" sz="2000">
                <a:solidFill>
                  <a:srgbClr val="BFBFBF"/>
                </a:solidFill>
                <a:latin typeface="Consolas"/>
              </a:rPr>
              <a:t>...</a:t>
            </a:r>
            <a:r>
              <a:rPr lang="en-US" sz="2000">
                <a:solidFill>
                  <a:srgbClr val="007B00"/>
                </a:solidFill>
                <a:latin typeface="Consolas"/>
              </a:rPr>
              <a:t>}</a:t>
            </a:r>
          </a:p>
        </p:txBody>
      </p:sp>
      <p:sp>
        <p:nvSpPr>
          <p:cNvPr id="4" name="TextBox 3">
            <a:extLst>
              <a:ext uri="{FF2B5EF4-FFF2-40B4-BE49-F238E27FC236}">
                <a16:creationId xmlns:a16="http://schemas.microsoft.com/office/drawing/2014/main" id="{D58ACC7A-5D71-F5A2-CF2B-DC57DC070220}"/>
              </a:ext>
            </a:extLst>
          </p:cNvPr>
          <p:cNvSpPr txBox="1"/>
          <p:nvPr/>
        </p:nvSpPr>
        <p:spPr>
          <a:xfrm>
            <a:off x="1430969" y="2235436"/>
            <a:ext cx="7477018"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a:t>
            </a:r>
            <a:r>
              <a:rPr lang="en-US" sz="2000" err="1">
                <a:latin typeface="+mj-lt"/>
              </a:rPr>
              <a:t>englishToSpanishDictionary</a:t>
            </a:r>
            <a:r>
              <a:rPr lang="en-US" sz="2000">
                <a:latin typeface="+mj-lt"/>
              </a:rPr>
              <a:t>;</a:t>
            </a:r>
          </a:p>
          <a:p>
            <a:r>
              <a:rPr lang="en-US" sz="2000">
                <a:solidFill>
                  <a:srgbClr val="007B00"/>
                </a:solidFill>
                <a:latin typeface="+mj-lt"/>
              </a:rPr>
              <a:t>// {</a:t>
            </a:r>
            <a:r>
              <a:rPr lang="en-US" sz="2000" err="1">
                <a:solidFill>
                  <a:srgbClr val="007B00"/>
                </a:solidFill>
                <a:latin typeface="Consolas"/>
              </a:rPr>
              <a:t>Gato</a:t>
            </a:r>
            <a:r>
              <a:rPr lang="en-US" sz="2000">
                <a:solidFill>
                  <a:srgbClr val="007B00"/>
                </a:solidFill>
                <a:latin typeface="Consolas"/>
              </a:rPr>
              <a:t>=Cat, </a:t>
            </a:r>
            <a:r>
              <a:rPr lang="en-US" sz="2000" err="1">
                <a:solidFill>
                  <a:srgbClr val="007B00"/>
                </a:solidFill>
                <a:latin typeface="+mj-lt"/>
              </a:rPr>
              <a:t>Perro</a:t>
            </a:r>
            <a:r>
              <a:rPr lang="en-US" sz="2000">
                <a:solidFill>
                  <a:srgbClr val="007B00"/>
                </a:solidFill>
                <a:latin typeface="+mj-lt"/>
              </a:rPr>
              <a:t>=Dog, </a:t>
            </a:r>
            <a:r>
              <a:rPr lang="en-US" sz="2000">
                <a:solidFill>
                  <a:srgbClr val="BFBFBF"/>
                </a:solidFill>
                <a:latin typeface="+mj-lt"/>
              </a:rPr>
              <a:t>...</a:t>
            </a:r>
            <a:r>
              <a:rPr lang="en-US" sz="2000">
                <a:solidFill>
                  <a:srgbClr val="007B00"/>
                </a:solidFill>
                <a:latin typeface="+mj-lt"/>
              </a:rPr>
              <a:t>}</a:t>
            </a:r>
          </a:p>
        </p:txBody>
      </p:sp>
      <p:sp>
        <p:nvSpPr>
          <p:cNvPr id="5" name="TextBox 4">
            <a:extLst>
              <a:ext uri="{FF2B5EF4-FFF2-40B4-BE49-F238E27FC236}">
                <a16:creationId xmlns:a16="http://schemas.microsoft.com/office/drawing/2014/main" id="{5A8B0648-EC1F-327E-BCF1-B08AC8F57B51}"/>
              </a:ext>
            </a:extLst>
          </p:cNvPr>
          <p:cNvSpPr txBox="1"/>
          <p:nvPr/>
        </p:nvSpPr>
        <p:spPr>
          <a:xfrm>
            <a:off x="1430968" y="3784389"/>
            <a:ext cx="7767963"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err="1">
                <a:solidFill>
                  <a:srgbClr val="000080"/>
                </a:solidFill>
                <a:latin typeface="+mj-lt"/>
              </a:rPr>
              <a:t>ArrayList</a:t>
            </a:r>
            <a:r>
              <a:rPr lang="en-US" sz="2000">
                <a:latin typeface="+mj-lt"/>
              </a:rPr>
              <a:t>&lt;</a:t>
            </a:r>
            <a:r>
              <a:rPr lang="en-US" sz="2000">
                <a:solidFill>
                  <a:srgbClr val="000080"/>
                </a:solidFill>
                <a:latin typeface="+mj-lt"/>
              </a:rPr>
              <a:t>String&gt;</a:t>
            </a:r>
            <a:r>
              <a:rPr lang="en-US" sz="2000">
                <a:latin typeface="+mj-lt"/>
              </a:rPr>
              <a:t>&gt; </a:t>
            </a:r>
            <a:r>
              <a:rPr lang="en-US" sz="2000" err="1">
                <a:latin typeface="+mj-lt"/>
              </a:rPr>
              <a:t>rhymingDictionary</a:t>
            </a:r>
            <a:r>
              <a:rPr lang="en-US" sz="2000">
                <a:latin typeface="+mj-lt"/>
              </a:rPr>
              <a:t>;</a:t>
            </a:r>
          </a:p>
          <a:p>
            <a:pPr lvl="0"/>
            <a:r>
              <a:rPr lang="en-US" sz="2000">
                <a:solidFill>
                  <a:srgbClr val="007B00"/>
                </a:solidFill>
                <a:latin typeface="Consolas"/>
              </a:rPr>
              <a:t>// {Dog=[Bog, Cog, Frog], </a:t>
            </a:r>
            <a:r>
              <a:rPr lang="en-US" sz="2000">
                <a:solidFill>
                  <a:srgbClr val="BFBFBF"/>
                </a:solidFill>
                <a:latin typeface="Consolas"/>
              </a:rPr>
              <a:t>...</a:t>
            </a:r>
            <a:r>
              <a:rPr lang="en-US" sz="2000">
                <a:solidFill>
                  <a:srgbClr val="007B00"/>
                </a:solidFill>
                <a:latin typeface="Consolas"/>
              </a:rPr>
              <a:t>}</a:t>
            </a:r>
          </a:p>
        </p:txBody>
      </p:sp>
      <p:pic>
        <p:nvPicPr>
          <p:cNvPr id="1026" name="Picture 2" descr="Websters Dictionary Of The English Language - Office Depot">
            <a:extLst>
              <a:ext uri="{FF2B5EF4-FFF2-40B4-BE49-F238E27FC236}">
                <a16:creationId xmlns:a16="http://schemas.microsoft.com/office/drawing/2014/main" id="{17C23192-B7DA-C1A4-8271-DD5ABCBA6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46" y="423669"/>
            <a:ext cx="1383557" cy="15073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azon.com: Merriam-Webster Webster's Spanish-English Dictionary for  Students, Second Edition (English and Spanish Edition): 9781596951655:  Editors of Merriam-Webster, Merriam-Webster: Office Products">
            <a:extLst>
              <a:ext uri="{FF2B5EF4-FFF2-40B4-BE49-F238E27FC236}">
                <a16:creationId xmlns:a16="http://schemas.microsoft.com/office/drawing/2014/main" id="{1EE58A2E-79EB-C29E-C48D-CE6B71D12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733" y="1912715"/>
            <a:ext cx="995362" cy="14813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ster's Rhyming Dictionary">
            <a:extLst>
              <a:ext uri="{FF2B5EF4-FFF2-40B4-BE49-F238E27FC236}">
                <a16:creationId xmlns:a16="http://schemas.microsoft.com/office/drawing/2014/main" id="{A50B03A7-4901-E836-4319-1F52323FA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2" y="3479929"/>
            <a:ext cx="1507305" cy="1507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95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cGraw-Hill Dictionary of Misspelled and Easily Confused Words:  9780071459853: David, Downing, Deborah, Williams K.: Books - Amazon.com">
            <a:extLst>
              <a:ext uri="{FF2B5EF4-FFF2-40B4-BE49-F238E27FC236}">
                <a16:creationId xmlns:a16="http://schemas.microsoft.com/office/drawing/2014/main" id="{84ACEB26-F20D-4D7E-50F2-6579DB15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3" y="0"/>
            <a:ext cx="34305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255165"/>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oogle - Wikipedia">
            <a:extLst>
              <a:ext uri="{FF2B5EF4-FFF2-40B4-BE49-F238E27FC236}">
                <a16:creationId xmlns:a16="http://schemas.microsoft.com/office/drawing/2014/main" id="{D258A017-A7F7-095E-83AF-9F47F475D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3938"/>
            <a:ext cx="9144000" cy="3094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100818"/>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a:t>
            </a:r>
          </a:p>
        </p:txBody>
      </p:sp>
    </p:spTree>
    <p:extLst>
      <p:ext uri="{BB962C8B-B14F-4D97-AF65-F5344CB8AC3E}">
        <p14:creationId xmlns:p14="http://schemas.microsoft.com/office/powerpoint/2010/main" val="3696145451"/>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 interface</a:t>
            </a:r>
          </a:p>
        </p:txBody>
      </p:sp>
    </p:spTree>
    <p:extLst>
      <p:ext uri="{BB962C8B-B14F-4D97-AF65-F5344CB8AC3E}">
        <p14:creationId xmlns:p14="http://schemas.microsoft.com/office/powerpoint/2010/main" val="573872711"/>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map</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pair</a:t>
            </a:r>
            <a:r>
              <a:rPr lang="en-US"/>
              <a:t> is two things</a:t>
            </a:r>
          </a:p>
          <a:p>
            <a:endParaRPr lang="en-US"/>
          </a:p>
          <a:p>
            <a:r>
              <a:rPr lang="en-US"/>
              <a:t>a </a:t>
            </a:r>
            <a:r>
              <a:rPr lang="en-US" b="1"/>
              <a:t>map</a:t>
            </a:r>
            <a:r>
              <a:rPr lang="en-US"/>
              <a:t> (</a:t>
            </a:r>
            <a:r>
              <a:rPr lang="en-US" b="1"/>
              <a:t>dictionary</a:t>
            </a:r>
            <a:r>
              <a:rPr lang="en-US"/>
              <a:t>, </a:t>
            </a:r>
            <a:r>
              <a:rPr lang="en-US" b="1"/>
              <a:t>table</a:t>
            </a:r>
            <a:r>
              <a:rPr lang="en-US"/>
              <a:t>) stores </a:t>
            </a:r>
            <a:r>
              <a:rPr lang="en-US" b="1"/>
              <a:t>key-value pairs</a:t>
            </a:r>
          </a:p>
          <a:p>
            <a:pPr lvl="1"/>
            <a:r>
              <a:rPr lang="en-US"/>
              <a:t>a map is used to </a:t>
            </a:r>
            <a:r>
              <a:rPr lang="en-US" b="1"/>
              <a:t>lookup</a:t>
            </a:r>
            <a:r>
              <a:rPr lang="en-US"/>
              <a:t> a key's value</a:t>
            </a:r>
          </a:p>
          <a:p>
            <a:pPr lvl="1"/>
            <a:r>
              <a:rPr lang="en-US"/>
              <a:t>a map in Java's standard library is </a:t>
            </a:r>
            <a:r>
              <a:rPr lang="en-US">
                <a:solidFill>
                  <a:srgbClr val="000080"/>
                </a:solidFill>
                <a:latin typeface="+mj-lt"/>
              </a:rPr>
              <a:t>HashMap</a:t>
            </a:r>
            <a:r>
              <a:rPr lang="en-US">
                <a:latin typeface="+mj-lt"/>
              </a:rPr>
              <a:t>&lt;</a:t>
            </a:r>
            <a:r>
              <a:rPr lang="en-US" err="1">
                <a:solidFill>
                  <a:srgbClr val="000080"/>
                </a:solidFill>
                <a:latin typeface="+mj-lt"/>
              </a:rPr>
              <a:t>KeyType</a:t>
            </a:r>
            <a:r>
              <a:rPr lang="en-US">
                <a:latin typeface="+mj-lt"/>
              </a:rPr>
              <a:t>, </a:t>
            </a:r>
            <a:r>
              <a:rPr lang="en-US" err="1">
                <a:solidFill>
                  <a:srgbClr val="000080"/>
                </a:solidFill>
                <a:latin typeface="+mj-lt"/>
              </a:rPr>
              <a:t>ValueType</a:t>
            </a:r>
            <a:r>
              <a:rPr lang="en-US">
                <a:latin typeface="+mj-lt"/>
              </a:rPr>
              <a:t>&gt;</a:t>
            </a:r>
          </a:p>
          <a:p>
            <a:pPr lvl="2"/>
            <a:r>
              <a:rPr lang="en-US" sz="1800">
                <a:solidFill>
                  <a:srgbClr val="000080"/>
                </a:solidFill>
                <a:latin typeface="+mj-lt"/>
              </a:rPr>
              <a:t>HashMap</a:t>
            </a:r>
            <a:r>
              <a:rPr lang="en-US" sz="1800">
                <a:latin typeface="+mj-lt"/>
              </a:rPr>
              <a:t>&lt;</a:t>
            </a:r>
            <a:r>
              <a:rPr lang="en-US" sz="1800">
                <a:solidFill>
                  <a:srgbClr val="000080"/>
                </a:solidFill>
                <a:latin typeface="+mj-lt"/>
              </a:rPr>
              <a:t>String</a:t>
            </a:r>
            <a:r>
              <a:rPr lang="en-US" sz="1800">
                <a:latin typeface="+mj-lt"/>
              </a:rPr>
              <a:t>, </a:t>
            </a:r>
            <a:r>
              <a:rPr lang="en-US" sz="1800" err="1">
                <a:solidFill>
                  <a:srgbClr val="000080"/>
                </a:solidFill>
                <a:latin typeface="+mj-lt"/>
              </a:rPr>
              <a:t>ArrayList</a:t>
            </a:r>
            <a:r>
              <a:rPr lang="en-US" sz="1800">
                <a:latin typeface="+mj-lt"/>
              </a:rPr>
              <a:t>&lt;</a:t>
            </a:r>
            <a:r>
              <a:rPr lang="en-US" sz="1800">
                <a:solidFill>
                  <a:srgbClr val="000080"/>
                </a:solidFill>
                <a:latin typeface="+mj-lt"/>
              </a:rPr>
              <a:t>String&gt;</a:t>
            </a:r>
            <a:r>
              <a:rPr lang="en-US" sz="1800">
                <a:latin typeface="+mj-lt"/>
              </a:rPr>
              <a:t>&gt; </a:t>
            </a:r>
            <a:r>
              <a:rPr lang="en-US" sz="1800" err="1">
                <a:latin typeface="+mj-lt"/>
              </a:rPr>
              <a:t>rhymingDictionary</a:t>
            </a:r>
            <a:r>
              <a:rPr lang="en-US" sz="1800">
                <a:latin typeface="+mj-lt"/>
              </a:rPr>
              <a:t>;</a:t>
            </a:r>
          </a:p>
        </p:txBody>
      </p:sp>
    </p:spTree>
    <p:extLst>
      <p:ext uri="{BB962C8B-B14F-4D97-AF65-F5344CB8AC3E}">
        <p14:creationId xmlns:p14="http://schemas.microsoft.com/office/powerpoint/2010/main" val="2407464883"/>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522630"/>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23209797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Python, a variable's type is </a:t>
            </a:r>
            <a:r>
              <a:rPr lang="en-US" b="1"/>
              <a:t>dynamic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1223688"/>
            <a:ext cx="8229600" cy="369331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000FF"/>
                </a:solidFill>
                <a:latin typeface="Consolas"/>
                <a:ea typeface="Segoe UI Emoji" panose="020B0502040204020203" pitchFamily="34" charset="0"/>
                <a:cs typeface="Consolas" panose="020B0609020204030204" pitchFamily="49" charset="0"/>
              </a:rPr>
              <a:t>True</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'bool'&gt;</a:t>
            </a:r>
          </a:p>
          <a:p>
            <a:pPr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'float'&gt;</a:t>
            </a:r>
          </a:p>
          <a:p>
            <a:pPr defTabSz="342886">
              <a:spcBef>
                <a:spcPct val="20000"/>
              </a:spcBef>
              <a:buClr>
                <a:srgbClr val="FFFFFF">
                  <a:lumMod val="65000"/>
                </a:srgbClr>
              </a:buClr>
            </a:pPr>
            <a:endParaRPr lang="en-US">
              <a:solidFill>
                <a:srgbClr val="007B00"/>
              </a:solidFill>
              <a:latin typeface="Consolas"/>
              <a:ea typeface="Segoe UI Emoji" panose="020B0502040204020203" pitchFamily="34" charset="0"/>
              <a:cs typeface="Consolas" panose="020B0609020204030204" pitchFamily="49" charset="0"/>
            </a:endParaRPr>
          </a:p>
          <a:p>
            <a:pP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'str'&gt;</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CB5B5"/>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"add"</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'list'&gt;</a:t>
            </a:r>
          </a:p>
        </p:txBody>
      </p:sp>
    </p:spTree>
    <p:extLst>
      <p:ext uri="{BB962C8B-B14F-4D97-AF65-F5344CB8AC3E}">
        <p14:creationId xmlns:p14="http://schemas.microsoft.com/office/powerpoint/2010/main" val="39175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657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64709175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98325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250552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map</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Put</a:t>
            </a:r>
            <a:r>
              <a:rPr lang="en-US">
                <a:solidFill>
                  <a:srgbClr val="007B00"/>
                </a:solidFill>
                <a:effectLst/>
                <a:latin typeface="+mj-lt"/>
              </a:rPr>
              <a:t> (</a:t>
            </a:r>
            <a:r>
              <a:rPr lang="en-US" b="1">
                <a:solidFill>
                  <a:srgbClr val="007B00"/>
                </a:solidFill>
                <a:effectLst/>
                <a:latin typeface="+mj-lt"/>
              </a:rPr>
              <a:t>add</a:t>
            </a:r>
            <a:r>
              <a:rPr lang="en-US">
                <a:solidFill>
                  <a:srgbClr val="007B00"/>
                </a:solidFill>
                <a:latin typeface="+mj-lt"/>
              </a:rPr>
              <a:t>,</a:t>
            </a:r>
            <a:r>
              <a:rPr lang="en-US" b="1">
                <a:solidFill>
                  <a:srgbClr val="007B00"/>
                </a:solidFill>
                <a:latin typeface="+mj-lt"/>
              </a:rPr>
              <a:t> insert</a:t>
            </a:r>
            <a:r>
              <a:rPr lang="en-US">
                <a:solidFill>
                  <a:srgbClr val="007B00"/>
                </a:solidFill>
                <a:effectLst/>
                <a:latin typeface="+mj-lt"/>
              </a:rPr>
              <a:t>) a new key-value pair into the map.</a:t>
            </a:r>
            <a:br>
              <a:rPr lang="en-US">
                <a:solidFill>
                  <a:srgbClr val="007B00"/>
                </a:solidFill>
                <a:effectLst/>
                <a:latin typeface="+mj-lt"/>
              </a:rPr>
            </a:br>
            <a:r>
              <a:rPr lang="en-US">
                <a:solidFill>
                  <a:srgbClr val="007B00"/>
                </a:solidFill>
                <a:effectLst/>
                <a:latin typeface="+mj-lt"/>
              </a:rPr>
              <a:t>// NOTE: Can also be used to update a key's value.</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 </a:t>
            </a:r>
            <a:r>
              <a:rPr lang="en-US" err="1">
                <a:solidFill>
                  <a:srgbClr val="000080"/>
                </a:solidFill>
                <a:effectLst/>
                <a:latin typeface="+mj-lt"/>
              </a:rPr>
              <a:t>ValueType</a:t>
            </a:r>
            <a:r>
              <a:rPr lang="en-US">
                <a:effectLst/>
                <a:latin typeface="+mj-lt"/>
              </a:rPr>
              <a:t> value</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Get</a:t>
            </a:r>
            <a:r>
              <a:rPr lang="en-US">
                <a:solidFill>
                  <a:srgbClr val="007B00"/>
                </a:solidFill>
                <a:effectLst/>
                <a:latin typeface="+mj-lt"/>
              </a:rPr>
              <a:t> (</a:t>
            </a:r>
            <a:r>
              <a:rPr lang="en-US" b="1">
                <a:solidFill>
                  <a:srgbClr val="007B00"/>
                </a:solidFill>
                <a:latin typeface="+mj-lt"/>
              </a:rPr>
              <a:t>lookup</a:t>
            </a:r>
            <a:r>
              <a:rPr lang="en-US">
                <a:solidFill>
                  <a:srgbClr val="007B00"/>
                </a:solidFill>
                <a:effectLst/>
                <a:latin typeface="+mj-lt"/>
              </a:rPr>
              <a:t>) a key's </a:t>
            </a:r>
            <a:r>
              <a:rPr lang="en-US">
                <a:solidFill>
                  <a:srgbClr val="007B00"/>
                </a:solidFill>
                <a:latin typeface="+mj-lt"/>
              </a:rPr>
              <a:t>value in the map.</a:t>
            </a:r>
            <a:br>
              <a:rPr lang="en-US">
                <a:solidFill>
                  <a:srgbClr val="000080"/>
                </a:solidFill>
                <a:effectLst/>
                <a:latin typeface="+mj-lt"/>
              </a:rPr>
            </a:br>
            <a:r>
              <a:rPr lang="en-US" err="1">
                <a:solidFill>
                  <a:srgbClr val="000080"/>
                </a:solidFill>
                <a:latin typeface="+mj-lt"/>
              </a:rPr>
              <a:t>ValueType</a:t>
            </a:r>
            <a:r>
              <a:rPr lang="en-US">
                <a:latin typeface="+mj-lt"/>
              </a:rPr>
              <a:t> </a:t>
            </a:r>
            <a:r>
              <a:rPr lang="en-US">
                <a:effectLst/>
                <a:latin typeface="+mj-lt"/>
              </a:rPr>
              <a:t>get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Get the (unordered) set of all keys.</a:t>
            </a:r>
            <a:br>
              <a:rPr lang="en-US">
                <a:solidFill>
                  <a:srgbClr val="007B00"/>
                </a:solidFill>
                <a:effectLst/>
                <a:latin typeface="+mj-lt"/>
              </a:rPr>
            </a:br>
            <a:r>
              <a:rPr lang="en-US">
                <a:solidFill>
                  <a:srgbClr val="007B00"/>
                </a:solidFill>
                <a:effectLst/>
                <a:latin typeface="+mj-lt"/>
              </a:rPr>
              <a:t>// NOTE: Use this to iterate through all keys.</a:t>
            </a:r>
            <a:br>
              <a:rPr lang="en-US">
                <a:solidFill>
                  <a:srgbClr val="007B00"/>
                </a:solidFill>
                <a:effectLst/>
                <a:latin typeface="+mj-lt"/>
              </a:rPr>
            </a:br>
            <a:r>
              <a:rPr lang="en-US">
                <a:solidFill>
                  <a:srgbClr val="007B00"/>
                </a:solidFill>
                <a:effectLst/>
                <a:latin typeface="+mj-lt"/>
              </a:rPr>
              <a:t>//       for (</a:t>
            </a:r>
            <a:r>
              <a:rPr lang="en-US" err="1">
                <a:solidFill>
                  <a:srgbClr val="007B00"/>
                </a:solidFill>
                <a:effectLst/>
                <a:latin typeface="+mj-lt"/>
              </a:rPr>
              <a:t>KeyType</a:t>
            </a:r>
            <a:r>
              <a:rPr lang="en-US">
                <a:solidFill>
                  <a:srgbClr val="007B00"/>
                </a:solidFill>
                <a:effectLst/>
                <a:latin typeface="+mj-lt"/>
              </a:rPr>
              <a:t> key : </a:t>
            </a:r>
            <a:r>
              <a:rPr lang="en-US" err="1">
                <a:solidFill>
                  <a:srgbClr val="007B00"/>
                </a:solidFill>
                <a:effectLst/>
                <a:latin typeface="+mj-lt"/>
              </a:rPr>
              <a:t>map.keySet</a:t>
            </a:r>
            <a:r>
              <a:rPr lang="en-US">
                <a:solidFill>
                  <a:srgbClr val="007B00"/>
                </a:solidFill>
                <a:effectLst/>
                <a:latin typeface="+mj-lt"/>
              </a:rPr>
              <a:t>()) { ... }</a:t>
            </a:r>
            <a:br>
              <a:rPr lang="en-US">
                <a:solidFill>
                  <a:srgbClr val="000080"/>
                </a:solidFill>
                <a:effectLst/>
                <a:latin typeface="+mj-lt"/>
              </a:rPr>
            </a:br>
            <a:r>
              <a:rPr lang="en-US">
                <a:solidFill>
                  <a:srgbClr val="000080"/>
                </a:solidFill>
                <a:effectLst/>
                <a:latin typeface="+mj-lt"/>
              </a:rPr>
              <a:t>Set&lt;</a:t>
            </a:r>
            <a:r>
              <a:rPr lang="en-US" err="1">
                <a:solidFill>
                  <a:srgbClr val="000080"/>
                </a:solidFill>
                <a:effectLst/>
                <a:latin typeface="+mj-lt"/>
              </a:rPr>
              <a:t>KeyType</a:t>
            </a:r>
            <a:r>
              <a:rPr lang="en-US">
                <a:solidFill>
                  <a:srgbClr val="000080"/>
                </a:solidFill>
                <a:effectLst/>
                <a:latin typeface="+mj-lt"/>
              </a:rPr>
              <a:t>&gt;</a:t>
            </a:r>
            <a:r>
              <a:rPr lang="en-US">
                <a:latin typeface="+mj-lt"/>
              </a:rPr>
              <a:t> </a:t>
            </a:r>
            <a:r>
              <a:rPr lang="en-US" err="1">
                <a:effectLst/>
                <a:latin typeface="+mj-lt"/>
              </a:rPr>
              <a:t>keySet</a:t>
            </a:r>
            <a:r>
              <a:rPr lang="en-US">
                <a:latin typeface="+mj-lt"/>
              </a:rPr>
              <a:t>();</a:t>
            </a:r>
          </a:p>
        </p:txBody>
      </p:sp>
    </p:spTree>
    <p:extLst>
      <p:ext uri="{BB962C8B-B14F-4D97-AF65-F5344CB8AC3E}">
        <p14:creationId xmlns:p14="http://schemas.microsoft.com/office/powerpoint/2010/main" val="3990147331"/>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motivating example</a:t>
            </a:r>
          </a:p>
        </p:txBody>
      </p:sp>
    </p:spTree>
    <p:extLst>
      <p:ext uri="{BB962C8B-B14F-4D97-AF65-F5344CB8AC3E}">
        <p14:creationId xmlns:p14="http://schemas.microsoft.com/office/powerpoint/2010/main" val="1101933910"/>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00762A-DC35-0E87-5C87-5945885FF963}"/>
              </a:ext>
            </a:extLst>
          </p:cNvPr>
          <p:cNvSpPr>
            <a:spLocks noGrp="1"/>
          </p:cNvSpPr>
          <p:nvPr>
            <p:ph type="title"/>
          </p:nvPr>
        </p:nvSpPr>
        <p:spPr>
          <a:noFill/>
        </p:spPr>
        <p:txBody>
          <a:bodyPr/>
          <a:lstStyle/>
          <a:p>
            <a:r>
              <a:rPr lang="en-US" sz="2800"/>
              <a:t>Pokémon</a:t>
            </a:r>
            <a:endParaRPr lang="en-US" sz="2800" b="1"/>
          </a:p>
        </p:txBody>
      </p:sp>
      <p:sp>
        <p:nvSpPr>
          <p:cNvPr id="5" name="Content Placeholder 4">
            <a:extLst>
              <a:ext uri="{FF2B5EF4-FFF2-40B4-BE49-F238E27FC236}">
                <a16:creationId xmlns:a16="http://schemas.microsoft.com/office/drawing/2014/main" id="{12DFC81B-3493-959B-0207-B0D945DF59BA}"/>
              </a:ext>
            </a:extLst>
          </p:cNvPr>
          <p:cNvSpPr>
            <a:spLocks noGrp="1"/>
          </p:cNvSpPr>
          <p:nvPr>
            <p:ph sz="quarter" idx="10"/>
          </p:nvPr>
        </p:nvSpPr>
        <p:spPr>
          <a:noFill/>
        </p:spPr>
        <p:txBody>
          <a:bodyPr/>
          <a:lstStyle/>
          <a:p>
            <a:r>
              <a:rPr lang="en-US" sz="1800"/>
              <a:t>there are 151 </a:t>
            </a:r>
            <a:r>
              <a:rPr lang="en-US" sz="1800" b="1"/>
              <a:t>Pokémon</a:t>
            </a:r>
            <a:endParaRPr lang="en-US" sz="1400" b="1"/>
          </a:p>
          <a:p>
            <a:r>
              <a:rPr kumimoji="0" lang="en-US" sz="180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each has its own </a:t>
            </a:r>
            <a:r>
              <a:rPr kumimoji="0" lang="en-US" sz="18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number</a:t>
            </a:r>
            <a:endParaRPr lang="en-US" b="1">
              <a:solidFill>
                <a:srgbClr val="000000"/>
              </a:solidFill>
              <a:latin typeface="Arial"/>
              <a:cs typeface="+mj-cs"/>
            </a:endParaRPr>
          </a:p>
          <a:p>
            <a:pPr marL="685786" lvl="1" indent="-342900">
              <a:buFont typeface="+mj-lt"/>
              <a:buAutoNum type="arabicPeriod"/>
            </a:pPr>
            <a:r>
              <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Bulbasaur</a:t>
            </a:r>
          </a:p>
          <a:p>
            <a:pPr marL="685786" lvl="1" indent="-342900">
              <a:buFont typeface="+mj-lt"/>
              <a:buAutoNum type="arabicPeriod"/>
            </a:pPr>
            <a:r>
              <a:rPr kumimoji="0" lang="en-US" i="0" u="none" strike="noStrike" kern="1200" cap="none" spc="0" normalizeH="0" baseline="0" noProof="0" err="1">
                <a:ln>
                  <a:noFill/>
                </a:ln>
                <a:solidFill>
                  <a:srgbClr val="000000"/>
                </a:solidFill>
                <a:effectLst/>
                <a:uLnTx/>
                <a:uFillTx/>
                <a:latin typeface="Arial"/>
                <a:ea typeface="Segoe UI Emoji" panose="020B0502040204020203" pitchFamily="34" charset="0"/>
                <a:cs typeface="+mj-cs"/>
              </a:rPr>
              <a:t>Ivysaur</a:t>
            </a:r>
            <a:endPar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a:p>
            <a:pPr marL="685786" lvl="1" indent="-342900">
              <a:buFont typeface="+mj-lt"/>
              <a:buAutoNum type="arabicPeriod"/>
            </a:pPr>
            <a:r>
              <a:rPr lang="en-US" err="1">
                <a:solidFill>
                  <a:srgbClr val="000000"/>
                </a:solidFill>
                <a:latin typeface="Arial"/>
                <a:cs typeface="+mj-cs"/>
              </a:rPr>
              <a:t>Venusaur</a:t>
            </a:r>
            <a:endParaRPr lang="en-US">
              <a:solidFill>
                <a:srgbClr val="000000"/>
              </a:solidFill>
              <a:latin typeface="Arial"/>
              <a:cs typeface="+mj-cs"/>
            </a:endParaRPr>
          </a:p>
          <a:p>
            <a:pPr marL="685786" lvl="1" indent="-342900">
              <a:buFont typeface="+mj-lt"/>
              <a:buAutoNum type="arabicPeriod"/>
            </a:pPr>
            <a:r>
              <a:rPr lang="en-US">
                <a:solidFill>
                  <a:srgbClr val="000000"/>
                </a:solidFill>
                <a:latin typeface="Arial"/>
                <a:cs typeface="+mj-cs"/>
              </a:rPr>
              <a:t>Charmander</a:t>
            </a:r>
          </a:p>
          <a:p>
            <a:pPr marL="685786" lvl="1" indent="-342900">
              <a:buFont typeface="+mj-lt"/>
              <a:buAutoNum type="arabicPeriod"/>
            </a:pPr>
            <a:r>
              <a:rPr lang="en-US">
                <a:solidFill>
                  <a:srgbClr val="BFBFBF"/>
                </a:solidFill>
                <a:latin typeface="Arial"/>
                <a:cs typeface="+mj-cs"/>
              </a:rPr>
              <a:t>...</a:t>
            </a:r>
            <a:endParaRPr lang="en-US">
              <a:solidFill>
                <a:srgbClr val="BFBFBF"/>
              </a:solidFill>
            </a:endParaRPr>
          </a:p>
        </p:txBody>
      </p:sp>
      <p:pic>
        <p:nvPicPr>
          <p:cNvPr id="6" name="Picture 2" descr="Classic Pokemon Red and Blue Sprites All 151 First Generation image 1">
            <a:extLst>
              <a:ext uri="{FF2B5EF4-FFF2-40B4-BE49-F238E27FC236}">
                <a16:creationId xmlns:a16="http://schemas.microsoft.com/office/drawing/2014/main" id="{7856367C-7E66-C468-2552-62E2C1579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9994" y="1004590"/>
            <a:ext cx="5564005" cy="408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827025"/>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1</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2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3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4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016178856"/>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8187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_names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return</a:t>
            </a:r>
            <a:r>
              <a:rPr lang="en-US">
                <a:latin typeface="Consolas"/>
                <a:ea typeface="Segoe UI Emoji" panose="020B0502040204020203" pitchFamily="34" charset="0"/>
                <a:cs typeface="Consolas" panose="020B0609020204030204" pitchFamily="49" charset="0"/>
              </a:rPr>
              <a:t> _names[number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3246389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922084"/>
            <a:ext cx="5963194" cy="4025717"/>
          </a:xfrm>
          <a:prstGeom prst="rect">
            <a:avLst/>
          </a:prstGeom>
          <a:noFill/>
          <a:ln>
            <a:noFill/>
          </a:ln>
        </p:spPr>
        <p:txBody>
          <a:bodyPr wrap="square" rtlCol="0">
            <a:spAutoFit/>
          </a:bodyPr>
          <a:lstStyle/>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class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type;</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boolean</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valueIfTypeBoolean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valueIfTypeDouble</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ArrayList</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&gt; _</a:t>
            </a:r>
            <a:r>
              <a:rPr lang="en-US" err="1">
                <a:latin typeface="Consolas"/>
                <a:ea typeface="Segoe UI Emoji" panose="020B0502040204020203" pitchFamily="34" charset="0"/>
                <a:cs typeface="Consolas" panose="020B0609020204030204" pitchFamily="49" charset="0"/>
              </a:rPr>
              <a:t>valueIfTypeList</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TYPE_BOOLEAN = 0;</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TYPE_DOUBLE = 1;</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TYPE_STRING = 2;</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TYPE_LIST = 3;</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graphicFrame>
        <p:nvGraphicFramePr>
          <p:cNvPr id="4" name="Table 3">
            <a:extLst>
              <a:ext uri="{FF2B5EF4-FFF2-40B4-BE49-F238E27FC236}">
                <a16:creationId xmlns:a16="http://schemas.microsoft.com/office/drawing/2014/main" id="{B17FF78C-C33A-6FB4-4A12-C3586EB498B9}"/>
              </a:ext>
            </a:extLst>
          </p:cNvPr>
          <p:cNvGraphicFramePr>
            <a:graphicFrameLocks noGrp="1"/>
          </p:cNvGraphicFramePr>
          <p:nvPr>
            <p:extLst>
              <p:ext uri="{D42A27DB-BD31-4B8C-83A1-F6EECF244321}">
                <p14:modId xmlns:p14="http://schemas.microsoft.com/office/powerpoint/2010/main" val="19676579"/>
              </p:ext>
            </p:extLst>
          </p:nvPr>
        </p:nvGraphicFramePr>
        <p:xfrm>
          <a:off x="4833257" y="1129693"/>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Tree>
    <p:extLst>
      <p:ext uri="{BB962C8B-B14F-4D97-AF65-F5344CB8AC3E}">
        <p14:creationId xmlns:p14="http://schemas.microsoft.com/office/powerpoint/2010/main" val="394054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3261688910"/>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104102434"/>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b="1"/>
              <a:t>lesson:</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something like 0, 1, 2, 3, ...</a:t>
            </a:r>
            <a:br>
              <a:rPr lang="en-US" sz="3600">
                <a:sym typeface="Wingdings" pitchFamily="2" charset="2"/>
              </a:rPr>
            </a:br>
            <a:br>
              <a:rPr lang="en-US" sz="3600">
                <a:sym typeface="Wingdings" pitchFamily="2" charset="2"/>
              </a:rPr>
            </a:br>
            <a:r>
              <a:rPr lang="en-US" sz="3600">
                <a:sym typeface="Wingdings" pitchFamily="2" charset="2"/>
              </a:rPr>
              <a:t>...then you can just use an array 🙂👍</a:t>
            </a:r>
            <a:r>
              <a:rPr lang="en-US" sz="3600"/>
              <a:t> </a:t>
            </a:r>
            <a:endParaRPr lang="en-US" sz="3600" b="1"/>
          </a:p>
        </p:txBody>
      </p:sp>
    </p:spTree>
    <p:extLst>
      <p:ext uri="{BB962C8B-B14F-4D97-AF65-F5344CB8AC3E}">
        <p14:creationId xmlns:p14="http://schemas.microsoft.com/office/powerpoint/2010/main" val="3620956067"/>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err="1"/>
              <a:t>buuut</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a:t>
            </a:r>
            <a:r>
              <a:rPr lang="en-US" sz="3600" i="1">
                <a:sym typeface="Wingdings" pitchFamily="2" charset="2"/>
              </a:rPr>
              <a:t>nothing</a:t>
            </a:r>
            <a:r>
              <a:rPr lang="en-US" sz="3600">
                <a:sym typeface="Wingdings" pitchFamily="2" charset="2"/>
              </a:rPr>
              <a:t> like 0, 1, 2, 3, ...</a:t>
            </a:r>
            <a:br>
              <a:rPr lang="en-US" sz="3600">
                <a:sym typeface="Wingdings" pitchFamily="2" charset="2"/>
              </a:rPr>
            </a:br>
            <a:br>
              <a:rPr lang="en-US" sz="3600">
                <a:sym typeface="Wingdings" pitchFamily="2" charset="2"/>
              </a:rPr>
            </a:br>
            <a:r>
              <a:rPr lang="en-US" sz="3600">
                <a:sym typeface="Wingdings" pitchFamily="2" charset="2"/>
              </a:rPr>
              <a:t>...then you're going to want a </a:t>
            </a:r>
            <a:r>
              <a:rPr lang="en-US" sz="3600" b="1">
                <a:sym typeface="Wingdings" pitchFamily="2" charset="2"/>
              </a:rPr>
              <a:t>map</a:t>
            </a:r>
            <a:r>
              <a:rPr lang="en-US" sz="3600">
                <a:sym typeface="Wingdings" pitchFamily="2" charset="2"/>
              </a:rPr>
              <a:t> 🗺️</a:t>
            </a:r>
            <a:r>
              <a:rPr lang="en-US" sz="3600"/>
              <a:t> </a:t>
            </a:r>
            <a:endParaRPr lang="en-US" sz="3600" b="1"/>
          </a:p>
        </p:txBody>
      </p:sp>
    </p:spTree>
    <p:extLst>
      <p:ext uri="{BB962C8B-B14F-4D97-AF65-F5344CB8AC3E}">
        <p14:creationId xmlns:p14="http://schemas.microsoft.com/office/powerpoint/2010/main" val="1292833707"/>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1</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2</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3</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4</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
        <p:nvSpPr>
          <p:cNvPr id="3" name="Title 2">
            <a:extLst>
              <a:ext uri="{FF2B5EF4-FFF2-40B4-BE49-F238E27FC236}">
                <a16:creationId xmlns:a16="http://schemas.microsoft.com/office/drawing/2014/main" id="{11EC96D2-A4A2-1323-1572-0C103716AB0D}"/>
              </a:ext>
            </a:extLst>
          </p:cNvPr>
          <p:cNvSpPr txBox="1">
            <a:spLocks/>
          </p:cNvSpPr>
          <p:nvPr/>
        </p:nvSpPr>
        <p:spPr>
          <a:xfrm>
            <a:off x="3366654" y="922084"/>
            <a:ext cx="5569527" cy="801228"/>
          </a:xfrm>
          <a:prstGeom prst="rect">
            <a:avLst/>
          </a:prstGeom>
        </p:spPr>
        <p:txBody>
          <a:bodyPr vert="horz" lIns="91440" tIns="45720" rIns="91440" bIns="45720" rtlCol="0" anchor="ctr">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algn="l"/>
            <a:r>
              <a:rPr lang="en-US" sz="1800" b="1">
                <a:solidFill>
                  <a:srgbClr val="00D26A"/>
                </a:solidFill>
              </a:rPr>
              <a:t>🗺️ solve this problem using a</a:t>
            </a:r>
          </a:p>
          <a:p>
            <a:pPr algn="l"/>
            <a:r>
              <a:rPr lang="en-US" sz="1800" b="1">
                <a:solidFill>
                  <a:srgbClr val="00D26A"/>
                </a:solidFill>
              </a:rPr>
              <a:t>HashMap&lt;</a:t>
            </a:r>
            <a:r>
              <a:rPr lang="en-US" sz="1800" b="1" err="1">
                <a:solidFill>
                  <a:srgbClr val="00D26A"/>
                </a:solidFill>
              </a:rPr>
              <a:t>KeyType</a:t>
            </a:r>
            <a:r>
              <a:rPr lang="en-US" sz="1800" b="1">
                <a:solidFill>
                  <a:srgbClr val="00D26A"/>
                </a:solidFill>
              </a:rPr>
              <a:t>, </a:t>
            </a:r>
            <a:r>
              <a:rPr lang="en-US" sz="1800" b="1" err="1">
                <a:solidFill>
                  <a:srgbClr val="00D26A"/>
                </a:solidFill>
              </a:rPr>
              <a:t>ValueType</a:t>
            </a:r>
            <a:r>
              <a:rPr lang="en-US" sz="1800" b="1">
                <a:solidFill>
                  <a:srgbClr val="00D26A"/>
                </a:solidFill>
              </a:rPr>
              <a:t>&gt;</a:t>
            </a:r>
          </a:p>
        </p:txBody>
      </p:sp>
      <p:sp>
        <p:nvSpPr>
          <p:cNvPr id="4" name="Content Placeholder 3">
            <a:extLst>
              <a:ext uri="{FF2B5EF4-FFF2-40B4-BE49-F238E27FC236}">
                <a16:creationId xmlns:a16="http://schemas.microsoft.com/office/drawing/2014/main" id="{0E86BD02-AB76-A9EF-1BE4-CAE5DCDE094A}"/>
              </a:ext>
            </a:extLst>
          </p:cNvPr>
          <p:cNvSpPr txBox="1">
            <a:spLocks/>
          </p:cNvSpPr>
          <p:nvPr/>
        </p:nvSpPr>
        <p:spPr>
          <a:xfrm>
            <a:off x="3366654" y="1811774"/>
            <a:ext cx="5569527" cy="1519951"/>
          </a:xfrm>
          <a:prstGeom prst="rect">
            <a:avLst/>
          </a:prstGeom>
        </p:spPr>
        <p:txBody>
          <a:bodyPr>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r>
              <a:rPr lang="en-US" sz="1300">
                <a:solidFill>
                  <a:srgbClr val="007B00"/>
                </a:solidFill>
                <a:latin typeface="+mj-lt"/>
              </a:rPr>
              <a:t>// </a:t>
            </a:r>
            <a:r>
              <a:rPr lang="en-US" sz="1300" b="1">
                <a:solidFill>
                  <a:srgbClr val="007B00"/>
                </a:solidFill>
                <a:latin typeface="+mj-lt"/>
              </a:rPr>
              <a:t>Put</a:t>
            </a:r>
            <a:r>
              <a:rPr lang="en-US" sz="1300">
                <a:solidFill>
                  <a:srgbClr val="007B00"/>
                </a:solidFill>
                <a:latin typeface="+mj-lt"/>
              </a:rPr>
              <a:t> (</a:t>
            </a:r>
            <a:r>
              <a:rPr lang="en-US" sz="1300" b="1">
                <a:solidFill>
                  <a:srgbClr val="007B00"/>
                </a:solidFill>
                <a:latin typeface="+mj-lt"/>
              </a:rPr>
              <a:t>add</a:t>
            </a:r>
            <a:r>
              <a:rPr lang="en-US" sz="1300">
                <a:solidFill>
                  <a:srgbClr val="007B00"/>
                </a:solidFill>
                <a:latin typeface="+mj-lt"/>
              </a:rPr>
              <a:t>,</a:t>
            </a:r>
            <a:r>
              <a:rPr lang="en-US" sz="1300" b="1">
                <a:solidFill>
                  <a:srgbClr val="007B00"/>
                </a:solidFill>
                <a:latin typeface="+mj-lt"/>
              </a:rPr>
              <a:t> insert</a:t>
            </a:r>
            <a:r>
              <a:rPr lang="en-US" sz="1300">
                <a:solidFill>
                  <a:srgbClr val="007B00"/>
                </a:solidFill>
                <a:latin typeface="+mj-lt"/>
              </a:rPr>
              <a:t>) a new key-value pair into the map.</a:t>
            </a:r>
            <a:br>
              <a:rPr lang="en-US" sz="1300">
                <a:solidFill>
                  <a:srgbClr val="007B00"/>
                </a:solidFill>
                <a:latin typeface="+mj-lt"/>
              </a:rPr>
            </a:br>
            <a:r>
              <a:rPr lang="en-US" sz="1300">
                <a:solidFill>
                  <a:srgbClr val="007B00"/>
                </a:solidFill>
                <a:latin typeface="+mj-lt"/>
              </a:rPr>
              <a:t>// NOTE: Can also be used to update a given key's value.</a:t>
            </a:r>
            <a:br>
              <a:rPr lang="en-US" sz="1300">
                <a:solidFill>
                  <a:srgbClr val="000080"/>
                </a:solidFill>
                <a:latin typeface="+mj-lt"/>
              </a:rPr>
            </a:br>
            <a:r>
              <a:rPr lang="en-US" sz="1300">
                <a:solidFill>
                  <a:srgbClr val="000080"/>
                </a:solidFill>
                <a:latin typeface="+mj-lt"/>
              </a:rPr>
              <a:t>void</a:t>
            </a:r>
            <a:r>
              <a:rPr lang="en-US" sz="1300">
                <a:latin typeface="+mj-lt"/>
              </a:rPr>
              <a:t> put(</a:t>
            </a:r>
            <a:r>
              <a:rPr lang="en-US" sz="1300" err="1">
                <a:solidFill>
                  <a:srgbClr val="000080"/>
                </a:solidFill>
                <a:latin typeface="+mj-lt"/>
              </a:rPr>
              <a:t>KeyType</a:t>
            </a:r>
            <a:r>
              <a:rPr lang="en-US" sz="1300">
                <a:latin typeface="+mj-lt"/>
              </a:rPr>
              <a:t> key, </a:t>
            </a:r>
            <a:r>
              <a:rPr lang="en-US" sz="1300" err="1">
                <a:solidFill>
                  <a:srgbClr val="000080"/>
                </a:solidFill>
                <a:latin typeface="+mj-lt"/>
              </a:rPr>
              <a:t>ValueType</a:t>
            </a:r>
            <a:r>
              <a:rPr lang="en-US" sz="1300">
                <a:latin typeface="+mj-lt"/>
              </a:rPr>
              <a:t> value); </a:t>
            </a:r>
          </a:p>
          <a:p>
            <a:pPr lvl="1"/>
            <a:endParaRPr lang="en-US" sz="1300">
              <a:latin typeface="+mj-lt"/>
            </a:endParaRPr>
          </a:p>
          <a:p>
            <a:r>
              <a:rPr lang="en-US" sz="1300">
                <a:solidFill>
                  <a:srgbClr val="007B00"/>
                </a:solidFill>
                <a:latin typeface="+mj-lt"/>
              </a:rPr>
              <a:t>// </a:t>
            </a:r>
            <a:r>
              <a:rPr lang="en-US" sz="1300" b="1">
                <a:solidFill>
                  <a:srgbClr val="007B00"/>
                </a:solidFill>
                <a:latin typeface="+mj-lt"/>
              </a:rPr>
              <a:t>Get</a:t>
            </a:r>
            <a:r>
              <a:rPr lang="en-US" sz="1300">
                <a:solidFill>
                  <a:srgbClr val="007B00"/>
                </a:solidFill>
                <a:latin typeface="+mj-lt"/>
              </a:rPr>
              <a:t> (</a:t>
            </a:r>
            <a:r>
              <a:rPr lang="en-US" sz="1300" b="1">
                <a:solidFill>
                  <a:srgbClr val="007B00"/>
                </a:solidFill>
                <a:latin typeface="+mj-lt"/>
              </a:rPr>
              <a:t>look up</a:t>
            </a:r>
            <a:r>
              <a:rPr lang="en-US" sz="1300">
                <a:solidFill>
                  <a:srgbClr val="007B00"/>
                </a:solidFill>
                <a:latin typeface="+mj-lt"/>
              </a:rPr>
              <a:t>) a key's value in the map.</a:t>
            </a:r>
            <a:br>
              <a:rPr lang="en-US" sz="1300">
                <a:solidFill>
                  <a:srgbClr val="000080"/>
                </a:solidFill>
                <a:latin typeface="+mj-lt"/>
              </a:rPr>
            </a:br>
            <a:r>
              <a:rPr lang="en-US" sz="1300" err="1">
                <a:solidFill>
                  <a:srgbClr val="000080"/>
                </a:solidFill>
                <a:latin typeface="+mj-lt"/>
              </a:rPr>
              <a:t>ValueType</a:t>
            </a:r>
            <a:r>
              <a:rPr lang="en-US" sz="1300">
                <a:latin typeface="+mj-lt"/>
              </a:rPr>
              <a:t> get(</a:t>
            </a:r>
            <a:r>
              <a:rPr lang="en-US" sz="1300" err="1">
                <a:solidFill>
                  <a:srgbClr val="000080"/>
                </a:solidFill>
                <a:latin typeface="+mj-lt"/>
              </a:rPr>
              <a:t>KeyType</a:t>
            </a:r>
            <a:r>
              <a:rPr lang="en-US" sz="1300">
                <a:latin typeface="+mj-lt"/>
              </a:rPr>
              <a:t> key);</a:t>
            </a:r>
          </a:p>
        </p:txBody>
      </p:sp>
      <p:sp>
        <p:nvSpPr>
          <p:cNvPr id="6" name="Title 2">
            <a:extLst>
              <a:ext uri="{FF2B5EF4-FFF2-40B4-BE49-F238E27FC236}">
                <a16:creationId xmlns:a16="http://schemas.microsoft.com/office/drawing/2014/main" id="{B0802C61-6742-8439-9D5A-09DD3F26F8EB}"/>
              </a:ext>
            </a:extLst>
          </p:cNvPr>
          <p:cNvSpPr txBox="1">
            <a:spLocks/>
          </p:cNvSpPr>
          <p:nvPr/>
        </p:nvSpPr>
        <p:spPr>
          <a:xfrm>
            <a:off x="3366654" y="3331724"/>
            <a:ext cx="5569527" cy="1556859"/>
          </a:xfrm>
          <a:prstGeom prst="rect">
            <a:avLst/>
          </a:prstGeom>
        </p:spPr>
        <p:txBody>
          <a:bodyPr vert="horz" lIns="91440" tIns="45720" rIns="91440" bIns="45720" rtlCol="0" anchor="t">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342900" indent="-342900" algn="l">
              <a:buFont typeface="+mj-lt"/>
              <a:buAutoNum type="arabicPeriod"/>
            </a:pPr>
            <a:r>
              <a:rPr lang="en-US" sz="1800">
                <a:solidFill>
                  <a:srgbClr val="00D26A"/>
                </a:solidFill>
              </a:rPr>
              <a:t>what </a:t>
            </a:r>
            <a:r>
              <a:rPr lang="en-US" sz="1800" b="1">
                <a:solidFill>
                  <a:srgbClr val="00D26A"/>
                </a:solidFill>
              </a:rPr>
              <a:t>data structures</a:t>
            </a:r>
            <a:r>
              <a:rPr lang="en-US" sz="1800">
                <a:solidFill>
                  <a:srgbClr val="00D26A"/>
                </a:solidFill>
              </a:rPr>
              <a:t> will you need?</a:t>
            </a:r>
          </a:p>
          <a:p>
            <a:pPr marL="342900" indent="-342900" algn="l">
              <a:buFont typeface="+mj-lt"/>
              <a:buAutoNum type="arabicPeriod"/>
            </a:pPr>
            <a:r>
              <a:rPr lang="en-US" sz="1800">
                <a:solidFill>
                  <a:srgbClr val="00D26A"/>
                </a:solidFill>
              </a:rPr>
              <a:t>how will you </a:t>
            </a:r>
            <a:r>
              <a:rPr lang="en-US" sz="1800" b="1">
                <a:solidFill>
                  <a:srgbClr val="00D26A"/>
                </a:solidFill>
              </a:rPr>
              <a:t>set them up</a:t>
            </a:r>
            <a:r>
              <a:rPr lang="en-US" sz="1800">
                <a:solidFill>
                  <a:srgbClr val="00D26A"/>
                </a:solidFill>
              </a:rPr>
              <a:t>?</a:t>
            </a:r>
          </a:p>
          <a:p>
            <a:pPr marL="342900" indent="-342900" algn="l">
              <a:buFont typeface="+mj-lt"/>
              <a:buAutoNum type="arabicPeriod"/>
            </a:pPr>
            <a:r>
              <a:rPr lang="en-US" sz="1800">
                <a:solidFill>
                  <a:srgbClr val="00D26A"/>
                </a:solidFill>
              </a:rPr>
              <a:t>how will you </a:t>
            </a:r>
            <a:r>
              <a:rPr lang="en-US" sz="1800" b="1">
                <a:solidFill>
                  <a:srgbClr val="00D26A"/>
                </a:solidFill>
              </a:rPr>
              <a:t>use them</a:t>
            </a:r>
            <a:r>
              <a:rPr lang="en-US" sz="1800">
                <a:solidFill>
                  <a:srgbClr val="00D26A"/>
                </a:solidFill>
              </a:rPr>
              <a:t>?</a:t>
            </a:r>
          </a:p>
          <a:p>
            <a:pPr marL="342900" indent="-342900" algn="l">
              <a:buFont typeface="+mj-lt"/>
              <a:buAutoNum type="arabicPeriod"/>
            </a:pPr>
            <a:endParaRPr lang="en-US" sz="1800">
              <a:solidFill>
                <a:schemeClr val="accent5">
                  <a:lumMod val="50000"/>
                </a:schemeClr>
              </a:solidFill>
            </a:endParaRPr>
          </a:p>
        </p:txBody>
      </p:sp>
    </p:spTree>
    <p:extLst>
      <p:ext uri="{BB962C8B-B14F-4D97-AF65-F5344CB8AC3E}">
        <p14:creationId xmlns:p14="http://schemas.microsoft.com/office/powerpoint/2010/main" val="10639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972183"/>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data structures</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Integer</a:t>
            </a:r>
            <a:r>
              <a:rPr lang="en-US">
                <a:latin typeface="Consolas"/>
                <a:ea typeface="Segoe UI Emoji" panose="020B0502040204020203" pitchFamily="34" charset="0"/>
                <a:cs typeface="Consolas" panose="020B0609020204030204" pitchFamily="49" charset="0"/>
              </a:rPr>
              <a:t>&gt; </a:t>
            </a: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969D5157-5E0A-CBC3-9DEC-15C550DBB00C}"/>
              </a:ext>
            </a:extLst>
          </p:cNvPr>
          <p:cNvSpPr txBox="1"/>
          <p:nvPr/>
        </p:nvSpPr>
        <p:spPr>
          <a:xfrm>
            <a:off x="457200" y="1713700"/>
            <a:ext cx="8229600" cy="2363724"/>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setup</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 = new </a:t>
            </a: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&lt;&gt;();</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for</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&lt; </a:t>
            </a:r>
            <a:r>
              <a:rPr lang="en-US" err="1">
                <a:latin typeface="Consolas"/>
                <a:ea typeface="Segoe UI Emoji" panose="020B0502040204020203" pitchFamily="34" charset="0"/>
                <a:cs typeface="Consolas" panose="020B0609020204030204" pitchFamily="49" charset="0"/>
              </a:rPr>
              <a:t>names.length</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 Bulbasaur = 1</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numberFromName.put</a:t>
            </a:r>
            <a:r>
              <a:rPr lang="en-US">
                <a:latin typeface="Consolas"/>
                <a:ea typeface="Segoe UI Emoji" panose="020B0502040204020203" pitchFamily="34" charset="0"/>
                <a:cs typeface="Consolas" panose="020B0609020204030204" pitchFamily="49" charset="0"/>
              </a:rPr>
              <a:t>(names[</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6AA33156-3792-777E-BD30-DB861089309E}"/>
              </a:ext>
            </a:extLst>
          </p:cNvPr>
          <p:cNvSpPr txBox="1"/>
          <p:nvPr/>
        </p:nvSpPr>
        <p:spPr>
          <a:xfrm>
            <a:off x="457200" y="4109371"/>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usage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name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 </a:t>
            </a:r>
            <a:r>
              <a:rPr lang="en-US" err="1">
                <a:latin typeface="Consolas"/>
                <a:ea typeface="Segoe UI Emoji" panose="020B0502040204020203" pitchFamily="34" charset="0"/>
                <a:cs typeface="Consolas" panose="020B0609020204030204" pitchFamily="49" charset="0"/>
              </a:rPr>
              <a:t>numberFromName.get</a:t>
            </a:r>
            <a:r>
              <a:rPr lang="en-US">
                <a:latin typeface="Consolas"/>
                <a:ea typeface="Segoe UI Emoji" panose="020B0502040204020203" pitchFamily="34" charset="0"/>
                <a:cs typeface="Consolas" panose="020B0609020204030204" pitchFamily="49" charset="0"/>
              </a:rPr>
              <a:t>(name);</a:t>
            </a:r>
          </a:p>
        </p:txBody>
      </p:sp>
    </p:spTree>
    <p:extLst>
      <p:ext uri="{BB962C8B-B14F-4D97-AF65-F5344CB8AC3E}">
        <p14:creationId xmlns:p14="http://schemas.microsoft.com/office/powerpoint/2010/main" val="345528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4" grpId="0" animBg="1"/>
    </p:bldLst>
  </p:timing>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9C4140-D551-6969-6E4A-3AB828D054D5}"/>
              </a:ext>
            </a:extLst>
          </p:cNvPr>
          <p:cNvSpPr>
            <a:spLocks noGrp="1"/>
          </p:cNvSpPr>
          <p:nvPr>
            <p:ph type="title"/>
          </p:nvPr>
        </p:nvSpPr>
        <p:spPr/>
        <p:txBody>
          <a:bodyPr/>
          <a:lstStyle/>
          <a:p>
            <a:r>
              <a:rPr lang="en-US" sz="4000"/>
              <a:t>let's implement </a:t>
            </a:r>
            <a:r>
              <a:rPr lang="en-US" sz="4000" err="1">
                <a:latin typeface="Consolas"/>
                <a:ea typeface="Segoe UI Emoji" panose="020B0502040204020203" pitchFamily="34" charset="0"/>
                <a:cs typeface="Consolas" panose="020B0609020204030204" pitchFamily="49" charset="0"/>
              </a:rPr>
              <a:t>numberFromName</a:t>
            </a:r>
            <a:br>
              <a:rPr lang="en-US" sz="4000"/>
            </a:br>
            <a:r>
              <a:rPr lang="en-US" sz="1800"/>
              <a:t>TODO (Jim): use </a:t>
            </a:r>
            <a:r>
              <a:rPr lang="en-US" sz="1800" err="1">
                <a:latin typeface="+mj-lt"/>
              </a:rPr>
              <a:t>keySet</a:t>
            </a:r>
            <a:r>
              <a:rPr lang="en-US" sz="1800">
                <a:latin typeface="+mj-lt"/>
              </a:rPr>
              <a:t>()</a:t>
            </a:r>
            <a:r>
              <a:rPr lang="en-US" sz="1800"/>
              <a:t> method in test code</a:t>
            </a:r>
            <a:endParaRPr lang="en-US" sz="4000"/>
          </a:p>
        </p:txBody>
      </p:sp>
    </p:spTree>
    <p:extLst>
      <p:ext uri="{BB962C8B-B14F-4D97-AF65-F5344CB8AC3E}">
        <p14:creationId xmlns:p14="http://schemas.microsoft.com/office/powerpoint/2010/main" val="101567914"/>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25E40A-C5CC-4698-9D10-2FCBC4DC7CB6}"/>
              </a:ext>
            </a:extLst>
          </p:cNvPr>
          <p:cNvSpPr>
            <a:spLocks noGrp="1"/>
          </p:cNvSpPr>
          <p:nvPr>
            <p:ph type="title"/>
          </p:nvPr>
        </p:nvSpPr>
        <p:spPr/>
        <p:txBody>
          <a:bodyPr/>
          <a:lstStyle/>
          <a:p>
            <a:r>
              <a:rPr lang="en-US" err="1">
                <a:latin typeface="+mj-lt"/>
              </a:rPr>
              <a:t>PokemonExample</a:t>
            </a:r>
            <a:endParaRPr lang="en-US">
              <a:latin typeface="+mj-lt"/>
            </a:endParaRPr>
          </a:p>
        </p:txBody>
      </p:sp>
      <p:sp>
        <p:nvSpPr>
          <p:cNvPr id="4" name="Content Placeholder 3">
            <a:extLst>
              <a:ext uri="{FF2B5EF4-FFF2-40B4-BE49-F238E27FC236}">
                <a16:creationId xmlns:a16="http://schemas.microsoft.com/office/drawing/2014/main" id="{C962F88D-4C24-F1DF-065C-DCC9A6FA76E1}"/>
              </a:ext>
            </a:extLst>
          </p:cNvPr>
          <p:cNvSpPr>
            <a:spLocks noGrp="1"/>
          </p:cNvSpPr>
          <p:nvPr>
            <p:ph sz="quarter" idx="10"/>
          </p:nvPr>
        </p:nvSpPr>
        <p:spPr/>
        <p:txBody>
          <a:bodyPr>
            <a:noAutofit/>
          </a:bodyPr>
          <a:lstStyle/>
          <a:p>
            <a:pPr marL="0" indent="0">
              <a:buNone/>
            </a:pPr>
            <a:r>
              <a:rPr lang="en-US" sz="1050">
                <a:latin typeface="Consolas" panose="020B0609020204030204" pitchFamily="49" charset="0"/>
                <a:cs typeface="Consolas" panose="020B0609020204030204" pitchFamily="49" charset="0"/>
              </a:rPr>
              <a:t>import </a:t>
            </a:r>
            <a:r>
              <a:rPr lang="en-US" sz="1050" err="1">
                <a:latin typeface="Consolas" panose="020B0609020204030204" pitchFamily="49" charset="0"/>
                <a:cs typeface="Consolas" panose="020B0609020204030204" pitchFamily="49" charset="0"/>
              </a:rPr>
              <a:t>java.util</a:t>
            </a:r>
            <a:r>
              <a:rPr lang="en-US" sz="1050">
                <a:latin typeface="Consolas" panose="020B0609020204030204" pitchFamily="49" charset="0"/>
                <a:cs typeface="Consolas" panose="020B0609020204030204" pitchFamily="49" charset="0"/>
              </a:rPr>
              <a:t>.*;</a:t>
            </a:r>
          </a:p>
          <a:p>
            <a:pPr marL="0" indent="0">
              <a:buNone/>
            </a:pPr>
            <a:endParaRPr lang="en-US" sz="1050">
              <a:latin typeface="Consolas" panose="020B0609020204030204" pitchFamily="49" charset="0"/>
              <a:cs typeface="Consolas" panose="020B0609020204030204" pitchFamily="49" charset="0"/>
            </a:endParaRPr>
          </a:p>
          <a:p>
            <a:pPr marL="0" indent="0">
              <a:buNone/>
            </a:pPr>
            <a:r>
              <a:rPr lang="en-US" sz="1050">
                <a:latin typeface="Consolas" panose="020B0609020204030204" pitchFamily="49" charset="0"/>
                <a:cs typeface="Consolas" panose="020B0609020204030204" pitchFamily="49" charset="0"/>
              </a:rPr>
              <a:t>class </a:t>
            </a:r>
            <a:r>
              <a:rPr lang="en-US" sz="1050" err="1">
                <a:latin typeface="Consolas" panose="020B0609020204030204" pitchFamily="49" charset="0"/>
                <a:cs typeface="Consolas" panose="020B0609020204030204" pitchFamily="49" charset="0"/>
              </a:rPr>
              <a:t>PokemonExample</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public static void main(String[] arguments) {</a:t>
            </a:r>
          </a:p>
          <a:p>
            <a:pPr marL="0" indent="0">
              <a:buNone/>
            </a:pPr>
            <a:r>
              <a:rPr lang="en-US" sz="1050">
                <a:latin typeface="Consolas" panose="020B0609020204030204" pitchFamily="49" charset="0"/>
                <a:cs typeface="Consolas" panose="020B0609020204030204" pitchFamily="49" charset="0"/>
              </a:rPr>
              <a:t>        // setup</a:t>
            </a:r>
          </a:p>
          <a:p>
            <a:pPr marL="0" indent="0">
              <a:buNone/>
            </a:pPr>
            <a:r>
              <a:rPr lang="en-US" sz="1050">
                <a:latin typeface="Consolas" panose="020B0609020204030204" pitchFamily="49" charset="0"/>
                <a:cs typeface="Consolas" panose="020B0609020204030204" pitchFamily="49" charset="0"/>
              </a:rPr>
              <a:t>        HashMap&lt;String, Integer&gt; </a:t>
            </a:r>
            <a:r>
              <a:rPr lang="en-US" sz="1050" err="1">
                <a:latin typeface="Consolas" panose="020B0609020204030204" pitchFamily="49" charset="0"/>
                <a:cs typeface="Consolas" panose="020B0609020204030204" pitchFamily="49" charset="0"/>
              </a:rPr>
              <a:t>numberFromName</a:t>
            </a:r>
            <a:r>
              <a:rPr lang="en-US" sz="1050">
                <a:latin typeface="Consolas" panose="020B0609020204030204" pitchFamily="49" charset="0"/>
                <a:cs typeface="Consolas" panose="020B0609020204030204" pitchFamily="49" charset="0"/>
              </a:rPr>
              <a:t> = new HashMap&lt;&gt;();</a:t>
            </a:r>
          </a:p>
          <a:p>
            <a:pPr marL="0" indent="0">
              <a:buNone/>
            </a:pPr>
            <a:r>
              <a:rPr lang="en-US" sz="1050">
                <a:latin typeface="Consolas" panose="020B0609020204030204" pitchFamily="49" charset="0"/>
                <a:cs typeface="Consolas" panose="020B0609020204030204" pitchFamily="49" charset="0"/>
              </a:rPr>
              <a:t>        String[] names = { "Bulbasaur", "</a:t>
            </a:r>
            <a:r>
              <a:rPr lang="en-US" sz="1050" err="1">
                <a:latin typeface="Consolas" panose="020B0609020204030204" pitchFamily="49" charset="0"/>
                <a:cs typeface="Consolas" panose="020B0609020204030204" pitchFamily="49" charset="0"/>
              </a:rPr>
              <a:t>Ivysaur</a:t>
            </a: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Venusaur</a:t>
            </a:r>
            <a:r>
              <a:rPr lang="en-US" sz="1050">
                <a:latin typeface="Consolas" panose="020B0609020204030204" pitchFamily="49" charset="0"/>
                <a:cs typeface="Consolas" panose="020B0609020204030204" pitchFamily="49" charset="0"/>
              </a:rPr>
              <a:t>", ... };</a:t>
            </a:r>
          </a:p>
          <a:p>
            <a:pPr marL="0" indent="0">
              <a:buNone/>
            </a:pPr>
            <a:r>
              <a:rPr lang="en-US" sz="1050">
                <a:latin typeface="Consolas" panose="020B0609020204030204" pitchFamily="49" charset="0"/>
                <a:cs typeface="Consolas" panose="020B0609020204030204" pitchFamily="49" charset="0"/>
              </a:rPr>
              <a:t>        for (int number = 0; number &lt; </a:t>
            </a:r>
            <a:r>
              <a:rPr lang="en-US" sz="1050" err="1">
                <a:latin typeface="Consolas" panose="020B0609020204030204" pitchFamily="49" charset="0"/>
                <a:cs typeface="Consolas" panose="020B0609020204030204" pitchFamily="49" charset="0"/>
              </a:rPr>
              <a:t>names.length</a:t>
            </a:r>
            <a:r>
              <a:rPr lang="en-US" sz="1050">
                <a:latin typeface="Consolas" panose="020B0609020204030204" pitchFamily="49" charset="0"/>
                <a:cs typeface="Consolas" panose="020B0609020204030204" pitchFamily="49" charset="0"/>
              </a:rPr>
              <a:t>; number++)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numberFromName.put</a:t>
            </a:r>
            <a:r>
              <a:rPr lang="en-US" sz="1050">
                <a:latin typeface="Consolas" panose="020B0609020204030204" pitchFamily="49" charset="0"/>
                <a:cs typeface="Consolas" panose="020B0609020204030204" pitchFamily="49" charset="0"/>
              </a:rPr>
              <a:t>(names[number], number + 1);</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 usage</a:t>
            </a:r>
          </a:p>
          <a:p>
            <a:pPr marL="0" indent="0">
              <a:buNone/>
            </a:pPr>
            <a:r>
              <a:rPr lang="en-US" sz="1050">
                <a:latin typeface="Consolas" panose="020B0609020204030204" pitchFamily="49" charset="0"/>
                <a:cs typeface="Consolas" panose="020B0609020204030204" pitchFamily="49" charset="0"/>
              </a:rPr>
              <a:t>        for (String name : </a:t>
            </a:r>
            <a:r>
              <a:rPr lang="en-US" sz="1050" err="1">
                <a:latin typeface="Consolas" panose="020B0609020204030204" pitchFamily="49" charset="0"/>
                <a:cs typeface="Consolas" panose="020B0609020204030204" pitchFamily="49" charset="0"/>
              </a:rPr>
              <a:t>numberFromName.keySet</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System.out.println</a:t>
            </a:r>
            <a:r>
              <a:rPr lang="en-US" sz="1050">
                <a:latin typeface="Consolas" panose="020B0609020204030204" pitchFamily="49" charset="0"/>
                <a:cs typeface="Consolas" panose="020B0609020204030204" pitchFamily="49" charset="0"/>
              </a:rPr>
              <a:t>(name + " -&gt; " + </a:t>
            </a:r>
            <a:r>
              <a:rPr lang="en-US" sz="1050" err="1">
                <a:latin typeface="Consolas" panose="020B0609020204030204" pitchFamily="49" charset="0"/>
                <a:cs typeface="Consolas" panose="020B0609020204030204" pitchFamily="49" charset="0"/>
              </a:rPr>
              <a:t>numberFromName.get</a:t>
            </a:r>
            <a:r>
              <a:rPr lang="en-US" sz="1050">
                <a:latin typeface="Consolas" panose="020B0609020204030204" pitchFamily="49" charset="0"/>
                <a:cs typeface="Consolas" panose="020B0609020204030204" pitchFamily="49" charset="0"/>
              </a:rPr>
              <a:t>(name));</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a:t>
            </a:r>
          </a:p>
        </p:txBody>
      </p:sp>
      <p:sp>
        <p:nvSpPr>
          <p:cNvPr id="5" name="Content Placeholder 3">
            <a:extLst>
              <a:ext uri="{FF2B5EF4-FFF2-40B4-BE49-F238E27FC236}">
                <a16:creationId xmlns:a16="http://schemas.microsoft.com/office/drawing/2014/main" id="{D35D1587-9A22-498C-226F-FE8D32C69D6D}"/>
              </a:ext>
            </a:extLst>
          </p:cNvPr>
          <p:cNvSpPr txBox="1">
            <a:spLocks/>
          </p:cNvSpPr>
          <p:nvPr/>
        </p:nvSpPr>
        <p:spPr>
          <a:xfrm>
            <a:off x="6305550" y="1063229"/>
            <a:ext cx="3200400" cy="4080271"/>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System Font Regular"/>
              <a:buNone/>
            </a:pPr>
            <a:r>
              <a:rPr lang="en-US" sz="1050" err="1">
                <a:solidFill>
                  <a:srgbClr val="007B00"/>
                </a:solidFill>
              </a:rPr>
              <a:t>Mewtwo</a:t>
            </a:r>
            <a:r>
              <a:rPr lang="en-US" sz="1050">
                <a:solidFill>
                  <a:srgbClr val="007B00"/>
                </a:solidFill>
              </a:rPr>
              <a:t> -&gt; 150</a:t>
            </a:r>
          </a:p>
          <a:p>
            <a:pPr marL="0" indent="0">
              <a:buFont typeface="System Font Regular"/>
              <a:buNone/>
            </a:pPr>
            <a:r>
              <a:rPr lang="en-US" sz="1050" err="1">
                <a:solidFill>
                  <a:srgbClr val="007B00"/>
                </a:solidFill>
              </a:rPr>
              <a:t>Raichu</a:t>
            </a:r>
            <a:r>
              <a:rPr lang="en-US" sz="1050">
                <a:solidFill>
                  <a:srgbClr val="007B00"/>
                </a:solidFill>
              </a:rPr>
              <a:t> -&gt; 26</a:t>
            </a:r>
          </a:p>
          <a:p>
            <a:pPr marL="0" indent="0">
              <a:buFont typeface="System Font Regular"/>
              <a:buNone/>
            </a:pPr>
            <a:r>
              <a:rPr lang="en-US" sz="1050" err="1">
                <a:solidFill>
                  <a:srgbClr val="007B00"/>
                </a:solidFill>
              </a:rPr>
              <a:t>Arbok</a:t>
            </a:r>
            <a:r>
              <a:rPr lang="en-US" sz="1050">
                <a:solidFill>
                  <a:srgbClr val="007B00"/>
                </a:solidFill>
              </a:rPr>
              <a:t> -&gt; 24</a:t>
            </a:r>
          </a:p>
          <a:p>
            <a:pPr marL="0" indent="0">
              <a:buFont typeface="System Font Regular"/>
              <a:buNone/>
            </a:pPr>
            <a:r>
              <a:rPr lang="en-US" sz="1050">
                <a:solidFill>
                  <a:srgbClr val="007B00"/>
                </a:solidFill>
              </a:rPr>
              <a:t>Kabuto -&gt; 140</a:t>
            </a:r>
          </a:p>
          <a:p>
            <a:pPr marL="0" indent="0">
              <a:buFont typeface="System Font Regular"/>
              <a:buNone/>
            </a:pPr>
            <a:r>
              <a:rPr lang="en-US" sz="1050">
                <a:solidFill>
                  <a:srgbClr val="007B00"/>
                </a:solidFill>
              </a:rPr>
              <a:t>Charmander -&gt; 4</a:t>
            </a:r>
          </a:p>
          <a:p>
            <a:pPr marL="0" indent="0">
              <a:buFont typeface="System Font Regular"/>
              <a:buNone/>
            </a:pPr>
            <a:r>
              <a:rPr lang="en-US" sz="1050" err="1">
                <a:solidFill>
                  <a:srgbClr val="007B00"/>
                </a:solidFill>
              </a:rPr>
              <a:t>Charmeleon</a:t>
            </a:r>
            <a:r>
              <a:rPr lang="en-US" sz="1050">
                <a:solidFill>
                  <a:srgbClr val="007B00"/>
                </a:solidFill>
              </a:rPr>
              <a:t> -&gt; 5</a:t>
            </a:r>
          </a:p>
          <a:p>
            <a:pPr marL="0" indent="0">
              <a:buFont typeface="System Font Regular"/>
              <a:buNone/>
            </a:pPr>
            <a:r>
              <a:rPr lang="en-US" sz="1050" err="1">
                <a:solidFill>
                  <a:srgbClr val="007B00"/>
                </a:solidFill>
              </a:rPr>
              <a:t>Shellder</a:t>
            </a:r>
            <a:r>
              <a:rPr lang="en-US" sz="1050">
                <a:solidFill>
                  <a:srgbClr val="007B00"/>
                </a:solidFill>
              </a:rPr>
              <a:t> -&gt; 90</a:t>
            </a:r>
          </a:p>
          <a:p>
            <a:pPr marL="0" indent="0">
              <a:buFont typeface="System Font Regular"/>
              <a:buNone/>
            </a:pPr>
            <a:r>
              <a:rPr lang="en-US" sz="1050" err="1">
                <a:solidFill>
                  <a:srgbClr val="007B00"/>
                </a:solidFill>
              </a:rPr>
              <a:t>Fearow</a:t>
            </a:r>
            <a:r>
              <a:rPr lang="en-US" sz="1050">
                <a:solidFill>
                  <a:srgbClr val="007B00"/>
                </a:solidFill>
              </a:rPr>
              <a:t> -&gt; 22</a:t>
            </a:r>
          </a:p>
          <a:p>
            <a:pPr marL="0" indent="0">
              <a:buFont typeface="System Font Regular"/>
              <a:buNone/>
            </a:pPr>
            <a:r>
              <a:rPr lang="en-US" sz="1050" err="1">
                <a:solidFill>
                  <a:srgbClr val="007B00"/>
                </a:solidFill>
              </a:rPr>
              <a:t>Kangaskhan</a:t>
            </a:r>
            <a:r>
              <a:rPr lang="en-US" sz="1050">
                <a:solidFill>
                  <a:srgbClr val="007B00"/>
                </a:solidFill>
              </a:rPr>
              <a:t> -&gt; 115</a:t>
            </a:r>
          </a:p>
          <a:p>
            <a:pPr marL="0" indent="0">
              <a:buFont typeface="System Font Regular"/>
              <a:buNone/>
            </a:pPr>
            <a:r>
              <a:rPr lang="en-US" sz="1050" err="1">
                <a:solidFill>
                  <a:srgbClr val="007B00"/>
                </a:solidFill>
              </a:rPr>
              <a:t>Mankey</a:t>
            </a:r>
            <a:r>
              <a:rPr lang="en-US" sz="1050">
                <a:solidFill>
                  <a:srgbClr val="007B00"/>
                </a:solidFill>
              </a:rPr>
              <a:t> -&gt; 56</a:t>
            </a:r>
          </a:p>
          <a:p>
            <a:pPr marL="0" indent="0">
              <a:buFont typeface="System Font Regular"/>
              <a:buNone/>
            </a:pPr>
            <a:r>
              <a:rPr lang="en-US" sz="1050" err="1">
                <a:solidFill>
                  <a:srgbClr val="007B00"/>
                </a:solidFill>
              </a:rPr>
              <a:t>Dodrio</a:t>
            </a:r>
            <a:r>
              <a:rPr lang="en-US" sz="1050">
                <a:solidFill>
                  <a:srgbClr val="007B00"/>
                </a:solidFill>
              </a:rPr>
              <a:t> -&gt; 85</a:t>
            </a:r>
          </a:p>
          <a:p>
            <a:pPr marL="0" indent="0">
              <a:buFont typeface="System Font Regular"/>
              <a:buNone/>
            </a:pPr>
            <a:r>
              <a:rPr lang="en-US" sz="1050" err="1">
                <a:solidFill>
                  <a:srgbClr val="007B00"/>
                </a:solidFill>
              </a:rPr>
              <a:t>Vaporeon</a:t>
            </a:r>
            <a:r>
              <a:rPr lang="en-US" sz="1050">
                <a:solidFill>
                  <a:srgbClr val="007B00"/>
                </a:solidFill>
              </a:rPr>
              <a:t> -&gt; 134</a:t>
            </a:r>
          </a:p>
          <a:p>
            <a:pPr marL="0" indent="0">
              <a:buFont typeface="System Font Regular"/>
              <a:buNone/>
            </a:pPr>
            <a:r>
              <a:rPr lang="en-US" sz="1050">
                <a:solidFill>
                  <a:srgbClr val="007B00"/>
                </a:solidFill>
              </a:rPr>
              <a:t>Golem -&gt; 76</a:t>
            </a:r>
          </a:p>
          <a:p>
            <a:pPr marL="0" indent="0">
              <a:buFont typeface="System Font Regular"/>
              <a:buNone/>
            </a:pPr>
            <a:r>
              <a:rPr lang="en-US" sz="1050" err="1">
                <a:solidFill>
                  <a:srgbClr val="007B00"/>
                </a:solidFill>
              </a:rPr>
              <a:t>Marowak</a:t>
            </a:r>
            <a:r>
              <a:rPr lang="en-US" sz="1050">
                <a:solidFill>
                  <a:srgbClr val="007B00"/>
                </a:solidFill>
              </a:rPr>
              <a:t> -&gt; 105</a:t>
            </a:r>
          </a:p>
          <a:p>
            <a:pPr marL="0" indent="0">
              <a:buFont typeface="System Font Regular"/>
              <a:buNone/>
            </a:pPr>
            <a:r>
              <a:rPr lang="en-US" sz="1050">
                <a:solidFill>
                  <a:srgbClr val="007B00"/>
                </a:solidFill>
              </a:rPr>
              <a:t>Pikachu -&gt; 25</a:t>
            </a:r>
          </a:p>
          <a:p>
            <a:pPr marL="0" indent="0">
              <a:buFont typeface="System Font Regular"/>
              <a:buNone/>
            </a:pPr>
            <a:r>
              <a:rPr lang="en-US" sz="1050" err="1">
                <a:solidFill>
                  <a:srgbClr val="007B00"/>
                </a:solidFill>
              </a:rPr>
              <a:t>Raticate</a:t>
            </a:r>
            <a:r>
              <a:rPr lang="en-US" sz="1050">
                <a:solidFill>
                  <a:srgbClr val="007B00"/>
                </a:solidFill>
              </a:rPr>
              <a:t> -&gt; 20</a:t>
            </a:r>
          </a:p>
          <a:p>
            <a:pPr marL="0" indent="0">
              <a:buFont typeface="System Font Regular"/>
              <a:buNone/>
            </a:pPr>
            <a:r>
              <a:rPr lang="en-US" sz="1050" err="1">
                <a:solidFill>
                  <a:srgbClr val="007B00"/>
                </a:solidFill>
              </a:rPr>
              <a:t>Kadabra</a:t>
            </a:r>
            <a:r>
              <a:rPr lang="en-US" sz="1050">
                <a:solidFill>
                  <a:srgbClr val="007B00"/>
                </a:solidFill>
              </a:rPr>
              <a:t> -&gt; 64</a:t>
            </a:r>
          </a:p>
          <a:p>
            <a:pPr marL="0" indent="0">
              <a:buFont typeface="System Font Regular"/>
              <a:buNone/>
            </a:pPr>
            <a:r>
              <a:rPr lang="en-US" sz="1050" err="1">
                <a:solidFill>
                  <a:srgbClr val="007B00"/>
                </a:solidFill>
              </a:rPr>
              <a:t>Primeape</a:t>
            </a:r>
            <a:r>
              <a:rPr lang="en-US" sz="1050">
                <a:solidFill>
                  <a:srgbClr val="007B00"/>
                </a:solidFill>
              </a:rPr>
              <a:t> -&gt; 57</a:t>
            </a:r>
          </a:p>
          <a:p>
            <a:pPr marL="0" indent="0">
              <a:buFont typeface="System Font Regular"/>
              <a:buNone/>
            </a:pPr>
            <a:r>
              <a:rPr lang="en-US" sz="1050" err="1">
                <a:solidFill>
                  <a:srgbClr val="007B00"/>
                </a:solidFill>
              </a:rPr>
              <a:t>Venomoth</a:t>
            </a:r>
            <a:r>
              <a:rPr lang="en-US" sz="1050">
                <a:solidFill>
                  <a:srgbClr val="007B00"/>
                </a:solidFill>
              </a:rPr>
              <a:t> -&gt; 49</a:t>
            </a:r>
          </a:p>
          <a:p>
            <a:pPr marL="0" indent="0">
              <a:buFont typeface="System Font Regular"/>
              <a:buNone/>
            </a:pPr>
            <a:r>
              <a:rPr lang="en-US" sz="1050" err="1">
                <a:solidFill>
                  <a:srgbClr val="007B00"/>
                </a:solidFill>
              </a:rPr>
              <a:t>Magikarp</a:t>
            </a:r>
            <a:r>
              <a:rPr lang="en-US" sz="1050">
                <a:solidFill>
                  <a:srgbClr val="007B00"/>
                </a:solidFill>
              </a:rPr>
              <a:t> -&gt; 129</a:t>
            </a:r>
          </a:p>
          <a:p>
            <a:pPr marL="0" indent="0">
              <a:buFont typeface="System Font Regular"/>
              <a:buNone/>
            </a:pPr>
            <a:r>
              <a:rPr lang="en-US" sz="1050" err="1">
                <a:solidFill>
                  <a:srgbClr val="007B00"/>
                </a:solidFill>
              </a:rPr>
              <a:t>Pidgeotto</a:t>
            </a:r>
            <a:r>
              <a:rPr lang="en-US" sz="1050">
                <a:solidFill>
                  <a:srgbClr val="007B00"/>
                </a:solidFill>
              </a:rPr>
              <a:t> -&gt; 17</a:t>
            </a:r>
          </a:p>
          <a:p>
            <a:pPr marL="0" indent="0">
              <a:buFont typeface="System Font Regular"/>
              <a:buNone/>
            </a:pPr>
            <a:r>
              <a:rPr lang="en-US" sz="1050" err="1">
                <a:solidFill>
                  <a:srgbClr val="007B00"/>
                </a:solidFill>
              </a:rPr>
              <a:t>Slowbro</a:t>
            </a:r>
            <a:r>
              <a:rPr lang="en-US" sz="1050">
                <a:solidFill>
                  <a:srgbClr val="007B00"/>
                </a:solidFill>
              </a:rPr>
              <a:t> -&gt; 80</a:t>
            </a:r>
          </a:p>
          <a:p>
            <a:pPr marL="0" indent="0">
              <a:buFont typeface="System Font Regular"/>
              <a:buNone/>
            </a:pPr>
            <a:r>
              <a:rPr lang="en-US" sz="1050" err="1">
                <a:solidFill>
                  <a:srgbClr val="007B00"/>
                </a:solidFill>
              </a:rPr>
              <a:t>Gastly</a:t>
            </a:r>
            <a:r>
              <a:rPr lang="en-US" sz="1050">
                <a:solidFill>
                  <a:srgbClr val="007B00"/>
                </a:solidFill>
              </a:rPr>
              <a:t> -&gt; 92</a:t>
            </a:r>
          </a:p>
          <a:p>
            <a:pPr marL="0" indent="0">
              <a:buFont typeface="System Font Regular"/>
              <a:buNone/>
            </a:pPr>
            <a:r>
              <a:rPr lang="en-US" sz="1050">
                <a:solidFill>
                  <a:srgbClr val="007B00"/>
                </a:solidFill>
              </a:rPr>
              <a:t>Magneton -&gt; 82</a:t>
            </a:r>
          </a:p>
          <a:p>
            <a:pPr marL="0" indent="0">
              <a:buFont typeface="System Font Regular"/>
              <a:buNone/>
            </a:pPr>
            <a:r>
              <a:rPr lang="en-US" sz="1050" err="1">
                <a:solidFill>
                  <a:srgbClr val="007B00"/>
                </a:solidFill>
              </a:rPr>
              <a:t>Jolteon</a:t>
            </a:r>
            <a:r>
              <a:rPr lang="en-US" sz="1050">
                <a:solidFill>
                  <a:srgbClr val="007B00"/>
                </a:solidFill>
              </a:rPr>
              <a:t> -&gt; 135</a:t>
            </a:r>
          </a:p>
          <a:p>
            <a:pPr marL="0" indent="0">
              <a:buFont typeface="System Font Regular"/>
              <a:buNone/>
            </a:pPr>
            <a:r>
              <a:rPr lang="en-US" sz="1050" err="1">
                <a:solidFill>
                  <a:srgbClr val="007B00"/>
                </a:solidFill>
              </a:rPr>
              <a:t>Metapod</a:t>
            </a:r>
            <a:r>
              <a:rPr lang="en-US" sz="1050">
                <a:solidFill>
                  <a:srgbClr val="007B00"/>
                </a:solidFill>
              </a:rPr>
              <a:t> -&gt; 11</a:t>
            </a:r>
          </a:p>
          <a:p>
            <a:pPr marL="0" indent="0">
              <a:buFont typeface="System Font Regular"/>
              <a:buNone/>
            </a:pPr>
            <a:r>
              <a:rPr lang="en-US" sz="1050" err="1">
                <a:solidFill>
                  <a:srgbClr val="007B00"/>
                </a:solidFill>
              </a:rPr>
              <a:t>Diglett</a:t>
            </a:r>
            <a:r>
              <a:rPr lang="en-US" sz="1050">
                <a:solidFill>
                  <a:srgbClr val="007B00"/>
                </a:solidFill>
              </a:rPr>
              <a:t> -&gt; 50</a:t>
            </a:r>
          </a:p>
          <a:p>
            <a:pPr marL="0" indent="0">
              <a:buFont typeface="System Font Regular"/>
              <a:buNone/>
            </a:pPr>
            <a:r>
              <a:rPr lang="en-US" sz="1050" err="1">
                <a:solidFill>
                  <a:srgbClr val="007B00"/>
                </a:solidFill>
              </a:rPr>
              <a:t>Eevee</a:t>
            </a:r>
            <a:r>
              <a:rPr lang="en-US" sz="1050">
                <a:solidFill>
                  <a:srgbClr val="007B00"/>
                </a:solidFill>
              </a:rPr>
              <a:t> -&gt; 133</a:t>
            </a:r>
          </a:p>
          <a:p>
            <a:pPr marL="0" indent="0">
              <a:buFont typeface="System Font Regular"/>
              <a:buNone/>
            </a:pPr>
            <a:r>
              <a:rPr lang="en-US" sz="1050" err="1">
                <a:solidFill>
                  <a:srgbClr val="007B00"/>
                </a:solidFill>
              </a:rPr>
              <a:t>Caterpie</a:t>
            </a:r>
            <a:r>
              <a:rPr lang="en-US" sz="1050">
                <a:solidFill>
                  <a:srgbClr val="007B00"/>
                </a:solidFill>
              </a:rPr>
              <a:t> -&gt; 10</a:t>
            </a:r>
          </a:p>
          <a:p>
            <a:pPr marL="0" indent="0">
              <a:buFont typeface="System Font Regular"/>
              <a:buNone/>
            </a:pPr>
            <a:r>
              <a:rPr lang="en-US" sz="1050" err="1">
                <a:solidFill>
                  <a:srgbClr val="007B00"/>
                </a:solidFill>
              </a:rPr>
              <a:t>Goldeen</a:t>
            </a:r>
            <a:r>
              <a:rPr lang="en-US" sz="1050">
                <a:solidFill>
                  <a:srgbClr val="007B00"/>
                </a:solidFill>
              </a:rPr>
              <a:t> -&gt; 118</a:t>
            </a:r>
          </a:p>
          <a:p>
            <a:pPr marL="0" indent="0">
              <a:buFont typeface="System Font Regular"/>
              <a:buNone/>
            </a:pPr>
            <a:r>
              <a:rPr lang="en-US" sz="1050" err="1">
                <a:solidFill>
                  <a:srgbClr val="007B00"/>
                </a:solidFill>
              </a:rPr>
              <a:t>Abra</a:t>
            </a:r>
            <a:r>
              <a:rPr lang="en-US" sz="1050">
                <a:solidFill>
                  <a:srgbClr val="007B00"/>
                </a:solidFill>
              </a:rPr>
              <a:t> -&gt; 63</a:t>
            </a:r>
          </a:p>
          <a:p>
            <a:pPr marL="0" indent="0">
              <a:buFont typeface="System Font Regular"/>
              <a:buNone/>
            </a:pPr>
            <a:r>
              <a:rPr lang="en-US" sz="1050" err="1">
                <a:solidFill>
                  <a:srgbClr val="007B00"/>
                </a:solidFill>
              </a:rPr>
              <a:t>Blastoise</a:t>
            </a:r>
            <a:r>
              <a:rPr lang="en-US" sz="1050">
                <a:solidFill>
                  <a:srgbClr val="007B00"/>
                </a:solidFill>
              </a:rPr>
              <a:t> -&gt; 9</a:t>
            </a:r>
          </a:p>
          <a:p>
            <a:pPr marL="0" indent="0">
              <a:buFont typeface="System Font Regular"/>
              <a:buNone/>
            </a:pPr>
            <a:r>
              <a:rPr lang="en-US" sz="1050" err="1">
                <a:solidFill>
                  <a:srgbClr val="007B00"/>
                </a:solidFill>
              </a:rPr>
              <a:t>Magnemite</a:t>
            </a:r>
            <a:r>
              <a:rPr lang="en-US" sz="1050">
                <a:solidFill>
                  <a:srgbClr val="007B00"/>
                </a:solidFill>
              </a:rPr>
              <a:t> -&gt; 81</a:t>
            </a:r>
          </a:p>
          <a:p>
            <a:pPr marL="0" indent="0">
              <a:buFont typeface="System Font Regular"/>
              <a:buNone/>
            </a:pPr>
            <a:r>
              <a:rPr lang="en-US" sz="1050" err="1">
                <a:solidFill>
                  <a:srgbClr val="007B00"/>
                </a:solidFill>
              </a:rPr>
              <a:t>Pinsir</a:t>
            </a:r>
            <a:r>
              <a:rPr lang="en-US" sz="1050">
                <a:solidFill>
                  <a:srgbClr val="007B00"/>
                </a:solidFill>
              </a:rPr>
              <a:t> -&gt; 127</a:t>
            </a:r>
          </a:p>
          <a:p>
            <a:pPr marL="0" indent="0">
              <a:buFont typeface="System Font Regular"/>
              <a:buNone/>
            </a:pPr>
            <a:r>
              <a:rPr lang="en-US" sz="1050" err="1">
                <a:solidFill>
                  <a:srgbClr val="007B00"/>
                </a:solidFill>
              </a:rPr>
              <a:t>Machoke</a:t>
            </a:r>
            <a:r>
              <a:rPr lang="en-US" sz="1050">
                <a:solidFill>
                  <a:srgbClr val="007B00"/>
                </a:solidFill>
              </a:rPr>
              <a:t> -&gt; 67</a:t>
            </a:r>
          </a:p>
          <a:p>
            <a:pPr marL="0" indent="0">
              <a:buFont typeface="System Font Regular"/>
              <a:buNone/>
            </a:pPr>
            <a:r>
              <a:rPr lang="en-US" sz="1050" err="1">
                <a:solidFill>
                  <a:srgbClr val="007B00"/>
                </a:solidFill>
              </a:rPr>
              <a:t>Graveler</a:t>
            </a:r>
            <a:r>
              <a:rPr lang="en-US" sz="1050">
                <a:solidFill>
                  <a:srgbClr val="007B00"/>
                </a:solidFill>
              </a:rPr>
              <a:t> -&gt; 75</a:t>
            </a:r>
          </a:p>
          <a:p>
            <a:pPr marL="0" indent="0">
              <a:buFont typeface="System Font Regular"/>
              <a:buNone/>
            </a:pPr>
            <a:r>
              <a:rPr lang="en-US" sz="1050" err="1">
                <a:solidFill>
                  <a:srgbClr val="007B00"/>
                </a:solidFill>
              </a:rPr>
              <a:t>Meowth</a:t>
            </a:r>
            <a:r>
              <a:rPr lang="en-US" sz="1050">
                <a:solidFill>
                  <a:srgbClr val="007B00"/>
                </a:solidFill>
              </a:rPr>
              <a:t> -&gt; 52</a:t>
            </a:r>
          </a:p>
          <a:p>
            <a:pPr marL="0" indent="0">
              <a:buFont typeface="System Font Regular"/>
              <a:buNone/>
            </a:pPr>
            <a:r>
              <a:rPr lang="en-US" sz="1050" err="1">
                <a:solidFill>
                  <a:srgbClr val="007B00"/>
                </a:solidFill>
              </a:rPr>
              <a:t>Staryu</a:t>
            </a:r>
            <a:r>
              <a:rPr lang="en-US" sz="1050">
                <a:solidFill>
                  <a:srgbClr val="007B00"/>
                </a:solidFill>
              </a:rPr>
              <a:t> -&gt; 120</a:t>
            </a:r>
          </a:p>
          <a:p>
            <a:pPr marL="0" indent="0">
              <a:buFont typeface="System Font Regular"/>
              <a:buNone/>
            </a:pPr>
            <a:r>
              <a:rPr lang="en-US" sz="1050" err="1">
                <a:solidFill>
                  <a:srgbClr val="007B00"/>
                </a:solidFill>
              </a:rPr>
              <a:t>Gengar</a:t>
            </a:r>
            <a:r>
              <a:rPr lang="en-US" sz="1050">
                <a:solidFill>
                  <a:srgbClr val="007B00"/>
                </a:solidFill>
              </a:rPr>
              <a:t> -&gt; 94</a:t>
            </a:r>
          </a:p>
          <a:p>
            <a:pPr marL="0" indent="0">
              <a:buFont typeface="System Font Regular"/>
              <a:buNone/>
            </a:pPr>
            <a:r>
              <a:rPr lang="en-US" sz="1050" err="1">
                <a:solidFill>
                  <a:srgbClr val="007B00"/>
                </a:solidFill>
              </a:rPr>
              <a:t>Moltres</a:t>
            </a:r>
            <a:r>
              <a:rPr lang="en-US" sz="1050">
                <a:solidFill>
                  <a:srgbClr val="007B00"/>
                </a:solidFill>
              </a:rPr>
              <a:t> -&gt; 146</a:t>
            </a:r>
          </a:p>
          <a:p>
            <a:pPr marL="0" indent="0">
              <a:buFont typeface="System Font Regular"/>
              <a:buNone/>
            </a:pPr>
            <a:r>
              <a:rPr lang="en-US" sz="1050" err="1">
                <a:solidFill>
                  <a:srgbClr val="007B00"/>
                </a:solidFill>
              </a:rPr>
              <a:t>Dragonite</a:t>
            </a:r>
            <a:r>
              <a:rPr lang="en-US" sz="1050">
                <a:solidFill>
                  <a:srgbClr val="007B00"/>
                </a:solidFill>
              </a:rPr>
              <a:t> -&gt; 149</a:t>
            </a:r>
          </a:p>
          <a:p>
            <a:pPr marL="0" indent="0">
              <a:buFont typeface="System Font Regular"/>
              <a:buNone/>
            </a:pPr>
            <a:r>
              <a:rPr lang="en-US" sz="1050" err="1">
                <a:solidFill>
                  <a:srgbClr val="007B00"/>
                </a:solidFill>
              </a:rPr>
              <a:t>Golbat</a:t>
            </a:r>
            <a:r>
              <a:rPr lang="en-US" sz="1050">
                <a:solidFill>
                  <a:srgbClr val="007B00"/>
                </a:solidFill>
              </a:rPr>
              <a:t> -&gt; 42</a:t>
            </a:r>
          </a:p>
          <a:p>
            <a:pPr marL="0" indent="0">
              <a:buFont typeface="System Font Regular"/>
              <a:buNone/>
            </a:pPr>
            <a:r>
              <a:rPr lang="en-US" sz="1050">
                <a:solidFill>
                  <a:srgbClr val="007B00"/>
                </a:solidFill>
              </a:rPr>
              <a:t>Persian -&gt; 53</a:t>
            </a:r>
          </a:p>
          <a:p>
            <a:pPr marL="0" indent="0">
              <a:buFont typeface="System Font Regular"/>
              <a:buNone/>
            </a:pPr>
            <a:r>
              <a:rPr lang="en-US" sz="1050" err="1">
                <a:solidFill>
                  <a:srgbClr val="007B00"/>
                </a:solidFill>
              </a:rPr>
              <a:t>Dugtrio</a:t>
            </a:r>
            <a:r>
              <a:rPr lang="en-US" sz="1050">
                <a:solidFill>
                  <a:srgbClr val="007B00"/>
                </a:solidFill>
              </a:rPr>
              <a:t> -&gt; 51</a:t>
            </a:r>
          </a:p>
          <a:p>
            <a:pPr marL="0" indent="0">
              <a:buFont typeface="System Font Regular"/>
              <a:buNone/>
            </a:pPr>
            <a:r>
              <a:rPr lang="en-US" sz="1050" err="1">
                <a:solidFill>
                  <a:srgbClr val="007B00"/>
                </a:solidFill>
              </a:rPr>
              <a:t>Onix</a:t>
            </a:r>
            <a:r>
              <a:rPr lang="en-US" sz="1050">
                <a:solidFill>
                  <a:srgbClr val="007B00"/>
                </a:solidFill>
              </a:rPr>
              <a:t> -&gt; 95</a:t>
            </a:r>
          </a:p>
          <a:p>
            <a:pPr marL="0" indent="0">
              <a:buFont typeface="System Font Regular"/>
              <a:buNone/>
            </a:pPr>
            <a:r>
              <a:rPr lang="en-US" sz="1050" err="1">
                <a:solidFill>
                  <a:srgbClr val="007B00"/>
                </a:solidFill>
              </a:rPr>
              <a:t>Hypno</a:t>
            </a:r>
            <a:r>
              <a:rPr lang="en-US" sz="1050">
                <a:solidFill>
                  <a:srgbClr val="007B00"/>
                </a:solidFill>
              </a:rPr>
              <a:t> -&gt; 97</a:t>
            </a:r>
          </a:p>
          <a:p>
            <a:pPr marL="0" indent="0">
              <a:buFont typeface="System Font Regular"/>
              <a:buNone/>
            </a:pPr>
            <a:r>
              <a:rPr lang="en-US" sz="1050" err="1">
                <a:solidFill>
                  <a:srgbClr val="007B00"/>
                </a:solidFill>
              </a:rPr>
              <a:t>Machop</a:t>
            </a:r>
            <a:r>
              <a:rPr lang="en-US" sz="1050">
                <a:solidFill>
                  <a:srgbClr val="007B00"/>
                </a:solidFill>
              </a:rPr>
              <a:t> -&gt; 66</a:t>
            </a:r>
          </a:p>
          <a:p>
            <a:pPr marL="0" indent="0">
              <a:buFont typeface="System Font Regular"/>
              <a:buNone/>
            </a:pPr>
            <a:r>
              <a:rPr lang="en-US" sz="1050" err="1">
                <a:solidFill>
                  <a:srgbClr val="007B00"/>
                </a:solidFill>
              </a:rPr>
              <a:t>Victreebel</a:t>
            </a:r>
            <a:r>
              <a:rPr lang="en-US" sz="1050">
                <a:solidFill>
                  <a:srgbClr val="007B00"/>
                </a:solidFill>
              </a:rPr>
              <a:t> -&gt; 71</a:t>
            </a:r>
          </a:p>
          <a:p>
            <a:pPr marL="0" indent="0">
              <a:buFont typeface="System Font Regular"/>
              <a:buNone/>
            </a:pPr>
            <a:r>
              <a:rPr lang="en-US" sz="1050" err="1">
                <a:solidFill>
                  <a:srgbClr val="007B00"/>
                </a:solidFill>
              </a:rPr>
              <a:t>Krabby</a:t>
            </a:r>
            <a:r>
              <a:rPr lang="en-US" sz="1050">
                <a:solidFill>
                  <a:srgbClr val="007B00"/>
                </a:solidFill>
              </a:rPr>
              <a:t> -&gt; 98</a:t>
            </a:r>
          </a:p>
          <a:p>
            <a:pPr marL="0" indent="0">
              <a:buFont typeface="System Font Regular"/>
              <a:buNone/>
            </a:pPr>
            <a:r>
              <a:rPr lang="en-US" sz="1050">
                <a:solidFill>
                  <a:srgbClr val="007B00"/>
                </a:solidFill>
              </a:rPr>
              <a:t>Jynx -&gt; 124</a:t>
            </a:r>
          </a:p>
          <a:p>
            <a:pPr marL="0" indent="0">
              <a:buFont typeface="System Font Regular"/>
              <a:buNone/>
            </a:pPr>
            <a:r>
              <a:rPr lang="en-US" sz="1050" err="1">
                <a:solidFill>
                  <a:srgbClr val="007B00"/>
                </a:solidFill>
              </a:rPr>
              <a:t>Seadra</a:t>
            </a:r>
            <a:r>
              <a:rPr lang="en-US" sz="1050">
                <a:solidFill>
                  <a:srgbClr val="007B00"/>
                </a:solidFill>
              </a:rPr>
              <a:t> -&gt; 117</a:t>
            </a:r>
          </a:p>
          <a:p>
            <a:pPr marL="0" indent="0">
              <a:buFont typeface="System Font Regular"/>
              <a:buNone/>
            </a:pPr>
            <a:r>
              <a:rPr lang="en-US" sz="1050" err="1">
                <a:solidFill>
                  <a:srgbClr val="007B00"/>
                </a:solidFill>
              </a:rPr>
              <a:t>Rhydon</a:t>
            </a:r>
            <a:r>
              <a:rPr lang="en-US" sz="1050">
                <a:solidFill>
                  <a:srgbClr val="007B00"/>
                </a:solidFill>
              </a:rPr>
              <a:t> -&gt; 112</a:t>
            </a:r>
          </a:p>
          <a:p>
            <a:pPr marL="0" indent="0">
              <a:buFont typeface="System Font Regular"/>
              <a:buNone/>
            </a:pPr>
            <a:r>
              <a:rPr lang="en-US" sz="1050">
                <a:solidFill>
                  <a:srgbClr val="007B00"/>
                </a:solidFill>
              </a:rPr>
              <a:t>Jigglypuff -&gt; 39</a:t>
            </a:r>
          </a:p>
          <a:p>
            <a:pPr marL="0" indent="0">
              <a:buFont typeface="System Font Regular"/>
              <a:buNone/>
            </a:pPr>
            <a:r>
              <a:rPr lang="en-US" sz="1050" err="1">
                <a:solidFill>
                  <a:srgbClr val="007B00"/>
                </a:solidFill>
              </a:rPr>
              <a:t>Machamp</a:t>
            </a:r>
            <a:r>
              <a:rPr lang="en-US" sz="1050">
                <a:solidFill>
                  <a:srgbClr val="007B00"/>
                </a:solidFill>
              </a:rPr>
              <a:t> -&gt; 68</a:t>
            </a:r>
          </a:p>
          <a:p>
            <a:pPr marL="0" indent="0">
              <a:buFont typeface="System Font Regular"/>
              <a:buNone/>
            </a:pPr>
            <a:r>
              <a:rPr lang="en-US" sz="1050" err="1">
                <a:solidFill>
                  <a:srgbClr val="007B00"/>
                </a:solidFill>
              </a:rPr>
              <a:t>Psyduck</a:t>
            </a:r>
            <a:r>
              <a:rPr lang="en-US" sz="1050">
                <a:solidFill>
                  <a:srgbClr val="007B00"/>
                </a:solidFill>
              </a:rPr>
              <a:t> -&gt; 54</a:t>
            </a:r>
          </a:p>
          <a:p>
            <a:pPr marL="0" indent="0">
              <a:buFont typeface="System Font Regular"/>
              <a:buNone/>
            </a:pPr>
            <a:r>
              <a:rPr lang="en-US" sz="1050" err="1">
                <a:solidFill>
                  <a:srgbClr val="007B00"/>
                </a:solidFill>
              </a:rPr>
              <a:t>Rapidash</a:t>
            </a:r>
            <a:r>
              <a:rPr lang="en-US" sz="1050">
                <a:solidFill>
                  <a:srgbClr val="007B00"/>
                </a:solidFill>
              </a:rPr>
              <a:t> -&gt; 78</a:t>
            </a:r>
          </a:p>
          <a:p>
            <a:pPr marL="0" indent="0">
              <a:buFont typeface="System Font Regular"/>
              <a:buNone/>
            </a:pPr>
            <a:r>
              <a:rPr lang="en-US" sz="1050" err="1">
                <a:solidFill>
                  <a:srgbClr val="007B00"/>
                </a:solidFill>
              </a:rPr>
              <a:t>Pidgey</a:t>
            </a:r>
            <a:r>
              <a:rPr lang="en-US" sz="1050">
                <a:solidFill>
                  <a:srgbClr val="007B00"/>
                </a:solidFill>
              </a:rPr>
              <a:t> -&gt; 16</a:t>
            </a:r>
          </a:p>
          <a:p>
            <a:pPr marL="0" indent="0">
              <a:buFont typeface="System Font Regular"/>
              <a:buNone/>
            </a:pPr>
            <a:r>
              <a:rPr lang="en-US" sz="1050" err="1">
                <a:solidFill>
                  <a:srgbClr val="007B00"/>
                </a:solidFill>
              </a:rPr>
              <a:t>Horsea</a:t>
            </a:r>
            <a:r>
              <a:rPr lang="en-US" sz="1050">
                <a:solidFill>
                  <a:srgbClr val="007B00"/>
                </a:solidFill>
              </a:rPr>
              <a:t> -&gt; 116</a:t>
            </a:r>
          </a:p>
          <a:p>
            <a:pPr marL="0" indent="0">
              <a:buFont typeface="System Font Regular"/>
              <a:buNone/>
            </a:pPr>
            <a:r>
              <a:rPr lang="en-US" sz="1050" err="1">
                <a:solidFill>
                  <a:srgbClr val="007B00"/>
                </a:solidFill>
              </a:rPr>
              <a:t>Poliwrath</a:t>
            </a:r>
            <a:r>
              <a:rPr lang="en-US" sz="1050">
                <a:solidFill>
                  <a:srgbClr val="007B00"/>
                </a:solidFill>
              </a:rPr>
              <a:t> -&gt; 62</a:t>
            </a:r>
          </a:p>
          <a:p>
            <a:pPr marL="0" indent="0">
              <a:buFont typeface="System Font Regular"/>
              <a:buNone/>
            </a:pPr>
            <a:r>
              <a:rPr lang="en-US" sz="1050" err="1">
                <a:solidFill>
                  <a:srgbClr val="007B00"/>
                </a:solidFill>
              </a:rPr>
              <a:t>Omastar</a:t>
            </a:r>
            <a:r>
              <a:rPr lang="en-US" sz="1050">
                <a:solidFill>
                  <a:srgbClr val="007B00"/>
                </a:solidFill>
              </a:rPr>
              <a:t> -&gt; 139</a:t>
            </a:r>
          </a:p>
          <a:p>
            <a:pPr marL="0" indent="0">
              <a:buFont typeface="System Font Regular"/>
              <a:buNone/>
            </a:pPr>
            <a:r>
              <a:rPr lang="en-US" sz="1050" err="1">
                <a:solidFill>
                  <a:srgbClr val="007B00"/>
                </a:solidFill>
              </a:rPr>
              <a:t>Clefairy</a:t>
            </a:r>
            <a:r>
              <a:rPr lang="en-US" sz="1050">
                <a:solidFill>
                  <a:srgbClr val="007B00"/>
                </a:solidFill>
              </a:rPr>
              <a:t> -&gt; 35</a:t>
            </a:r>
          </a:p>
          <a:p>
            <a:pPr marL="0" indent="0">
              <a:buFont typeface="System Font Regular"/>
              <a:buNone/>
            </a:pPr>
            <a:r>
              <a:rPr lang="en-US" sz="1050" err="1">
                <a:solidFill>
                  <a:srgbClr val="007B00"/>
                </a:solidFill>
              </a:rPr>
              <a:t>Exeggutor</a:t>
            </a:r>
            <a:r>
              <a:rPr lang="en-US" sz="1050">
                <a:solidFill>
                  <a:srgbClr val="007B00"/>
                </a:solidFill>
              </a:rPr>
              <a:t> -&gt; 103</a:t>
            </a:r>
          </a:p>
          <a:p>
            <a:pPr marL="0" indent="0">
              <a:buFont typeface="System Font Regular"/>
              <a:buNone/>
            </a:pPr>
            <a:r>
              <a:rPr lang="en-US" sz="1050" err="1">
                <a:solidFill>
                  <a:srgbClr val="007B00"/>
                </a:solidFill>
              </a:rPr>
              <a:t>Farfetch'd</a:t>
            </a:r>
            <a:r>
              <a:rPr lang="en-US" sz="1050">
                <a:solidFill>
                  <a:srgbClr val="007B00"/>
                </a:solidFill>
              </a:rPr>
              <a:t> -&gt; 83</a:t>
            </a:r>
          </a:p>
          <a:p>
            <a:pPr marL="0" indent="0">
              <a:buFont typeface="System Font Regular"/>
              <a:buNone/>
            </a:pPr>
            <a:r>
              <a:rPr lang="en-US" sz="1050" err="1">
                <a:solidFill>
                  <a:srgbClr val="007B00"/>
                </a:solidFill>
              </a:rPr>
              <a:t>Clefable</a:t>
            </a:r>
            <a:r>
              <a:rPr lang="en-US" sz="1050">
                <a:solidFill>
                  <a:srgbClr val="007B00"/>
                </a:solidFill>
              </a:rPr>
              <a:t> -&gt; 36</a:t>
            </a:r>
          </a:p>
          <a:p>
            <a:pPr marL="0" indent="0">
              <a:buFont typeface="System Font Regular"/>
              <a:buNone/>
            </a:pPr>
            <a:r>
              <a:rPr lang="en-US" sz="1050">
                <a:solidFill>
                  <a:srgbClr val="007B00"/>
                </a:solidFill>
              </a:rPr>
              <a:t>Oddish -&gt; 43</a:t>
            </a:r>
          </a:p>
          <a:p>
            <a:pPr marL="0" indent="0">
              <a:buFont typeface="System Font Regular"/>
              <a:buNone/>
            </a:pPr>
            <a:r>
              <a:rPr lang="en-US" sz="1050" err="1">
                <a:solidFill>
                  <a:srgbClr val="007B00"/>
                </a:solidFill>
              </a:rPr>
              <a:t>Weedle</a:t>
            </a:r>
            <a:r>
              <a:rPr lang="en-US" sz="1050">
                <a:solidFill>
                  <a:srgbClr val="007B00"/>
                </a:solidFill>
              </a:rPr>
              <a:t> -&gt; 13</a:t>
            </a:r>
          </a:p>
          <a:p>
            <a:pPr marL="0" indent="0">
              <a:buFont typeface="System Font Regular"/>
              <a:buNone/>
            </a:pPr>
            <a:r>
              <a:rPr lang="en-US" sz="1050">
                <a:solidFill>
                  <a:srgbClr val="007B00"/>
                </a:solidFill>
              </a:rPr>
              <a:t>Gloom -&gt; 44</a:t>
            </a:r>
          </a:p>
          <a:p>
            <a:pPr marL="0" indent="0">
              <a:buFont typeface="System Font Regular"/>
              <a:buNone/>
            </a:pPr>
            <a:r>
              <a:rPr lang="en-US" sz="1050" err="1">
                <a:solidFill>
                  <a:srgbClr val="007B00"/>
                </a:solidFill>
              </a:rPr>
              <a:t>Vileplume</a:t>
            </a:r>
            <a:r>
              <a:rPr lang="en-US" sz="1050">
                <a:solidFill>
                  <a:srgbClr val="007B00"/>
                </a:solidFill>
              </a:rPr>
              <a:t> -&gt; 45</a:t>
            </a:r>
          </a:p>
          <a:p>
            <a:pPr marL="0" indent="0">
              <a:buFont typeface="System Font Regular"/>
              <a:buNone/>
            </a:pPr>
            <a:r>
              <a:rPr lang="en-US" sz="1050" err="1">
                <a:solidFill>
                  <a:srgbClr val="007B00"/>
                </a:solidFill>
              </a:rPr>
              <a:t>Vulpix</a:t>
            </a:r>
            <a:r>
              <a:rPr lang="en-US" sz="1050">
                <a:solidFill>
                  <a:srgbClr val="007B00"/>
                </a:solidFill>
              </a:rPr>
              <a:t> -&gt; 37</a:t>
            </a:r>
          </a:p>
          <a:p>
            <a:pPr marL="0" indent="0">
              <a:buFont typeface="System Font Regular"/>
              <a:buNone/>
            </a:pPr>
            <a:r>
              <a:rPr lang="en-US" sz="1050">
                <a:solidFill>
                  <a:srgbClr val="007B00"/>
                </a:solidFill>
              </a:rPr>
              <a:t>Slowpoke -&gt; 79</a:t>
            </a:r>
          </a:p>
          <a:p>
            <a:pPr marL="0" indent="0">
              <a:buFont typeface="System Font Regular"/>
              <a:buNone/>
            </a:pPr>
            <a:r>
              <a:rPr lang="en-US" sz="1050" err="1">
                <a:solidFill>
                  <a:srgbClr val="007B00"/>
                </a:solidFill>
              </a:rPr>
              <a:t>Lickitung</a:t>
            </a:r>
            <a:r>
              <a:rPr lang="en-US" sz="1050">
                <a:solidFill>
                  <a:srgbClr val="007B00"/>
                </a:solidFill>
              </a:rPr>
              <a:t> -&gt; 108</a:t>
            </a:r>
          </a:p>
          <a:p>
            <a:pPr marL="0" indent="0">
              <a:buFont typeface="System Font Regular"/>
              <a:buNone/>
            </a:pPr>
            <a:r>
              <a:rPr lang="en-US" sz="1050" err="1">
                <a:solidFill>
                  <a:srgbClr val="007B00"/>
                </a:solidFill>
              </a:rPr>
              <a:t>Golduck</a:t>
            </a:r>
            <a:r>
              <a:rPr lang="en-US" sz="1050">
                <a:solidFill>
                  <a:srgbClr val="007B00"/>
                </a:solidFill>
              </a:rPr>
              <a:t> -&gt; 55</a:t>
            </a:r>
          </a:p>
          <a:p>
            <a:pPr marL="0" indent="0">
              <a:buFont typeface="System Font Regular"/>
              <a:buNone/>
            </a:pPr>
            <a:r>
              <a:rPr lang="en-US" sz="1050" err="1">
                <a:solidFill>
                  <a:srgbClr val="007B00"/>
                </a:solidFill>
              </a:rPr>
              <a:t>Tentacruel</a:t>
            </a:r>
            <a:r>
              <a:rPr lang="en-US" sz="1050">
                <a:solidFill>
                  <a:srgbClr val="007B00"/>
                </a:solidFill>
              </a:rPr>
              <a:t> -&gt; 73</a:t>
            </a:r>
          </a:p>
          <a:p>
            <a:pPr marL="0" indent="0">
              <a:buFont typeface="System Font Regular"/>
              <a:buNone/>
            </a:pPr>
            <a:r>
              <a:rPr lang="en-US" sz="1050" err="1">
                <a:solidFill>
                  <a:srgbClr val="007B00"/>
                </a:solidFill>
              </a:rPr>
              <a:t>Weezing</a:t>
            </a:r>
            <a:r>
              <a:rPr lang="en-US" sz="1050">
                <a:solidFill>
                  <a:srgbClr val="007B00"/>
                </a:solidFill>
              </a:rPr>
              <a:t> -&gt; 110</a:t>
            </a:r>
          </a:p>
          <a:p>
            <a:pPr marL="0" indent="0">
              <a:buFont typeface="System Font Regular"/>
              <a:buNone/>
            </a:pPr>
            <a:r>
              <a:rPr lang="en-US" sz="1050" err="1">
                <a:solidFill>
                  <a:srgbClr val="007B00"/>
                </a:solidFill>
              </a:rPr>
              <a:t>Zapdos</a:t>
            </a:r>
            <a:r>
              <a:rPr lang="en-US" sz="1050">
                <a:solidFill>
                  <a:srgbClr val="007B00"/>
                </a:solidFill>
              </a:rPr>
              <a:t> -&gt; 145</a:t>
            </a:r>
          </a:p>
          <a:p>
            <a:pPr marL="0" indent="0">
              <a:buFont typeface="System Font Regular"/>
              <a:buNone/>
            </a:pPr>
            <a:r>
              <a:rPr lang="en-US" sz="1050" err="1">
                <a:solidFill>
                  <a:srgbClr val="007B00"/>
                </a:solidFill>
              </a:rPr>
              <a:t>Doduo</a:t>
            </a:r>
            <a:r>
              <a:rPr lang="en-US" sz="1050">
                <a:solidFill>
                  <a:srgbClr val="007B00"/>
                </a:solidFill>
              </a:rPr>
              <a:t> -&gt; 84</a:t>
            </a:r>
          </a:p>
          <a:p>
            <a:pPr marL="0" indent="0">
              <a:buFont typeface="System Font Regular"/>
              <a:buNone/>
            </a:pPr>
            <a:r>
              <a:rPr lang="en-US" sz="1050">
                <a:solidFill>
                  <a:srgbClr val="007B00"/>
                </a:solidFill>
              </a:rPr>
              <a:t>Haunter -&gt; 93</a:t>
            </a:r>
          </a:p>
          <a:p>
            <a:pPr marL="0" indent="0">
              <a:buFont typeface="System Font Regular"/>
              <a:buNone/>
            </a:pPr>
            <a:r>
              <a:rPr lang="en-US" sz="1050" err="1">
                <a:solidFill>
                  <a:srgbClr val="007B00"/>
                </a:solidFill>
              </a:rPr>
              <a:t>Poliwhirl</a:t>
            </a:r>
            <a:r>
              <a:rPr lang="en-US" sz="1050">
                <a:solidFill>
                  <a:srgbClr val="007B00"/>
                </a:solidFill>
              </a:rPr>
              <a:t> -&gt; 61</a:t>
            </a:r>
          </a:p>
          <a:p>
            <a:pPr marL="0" indent="0">
              <a:buFont typeface="System Font Regular"/>
              <a:buNone/>
            </a:pPr>
            <a:r>
              <a:rPr lang="en-US" sz="1050">
                <a:solidFill>
                  <a:srgbClr val="007B00"/>
                </a:solidFill>
              </a:rPr>
              <a:t>Squirtle -&gt; 7</a:t>
            </a:r>
          </a:p>
          <a:p>
            <a:pPr marL="0" indent="0">
              <a:buFont typeface="System Font Regular"/>
              <a:buNone/>
            </a:pPr>
            <a:r>
              <a:rPr lang="en-US" sz="1050" err="1">
                <a:solidFill>
                  <a:srgbClr val="007B00"/>
                </a:solidFill>
              </a:rPr>
              <a:t>Omanyte</a:t>
            </a:r>
            <a:r>
              <a:rPr lang="en-US" sz="1050">
                <a:solidFill>
                  <a:srgbClr val="007B00"/>
                </a:solidFill>
              </a:rPr>
              <a:t> -&gt; 138</a:t>
            </a:r>
          </a:p>
          <a:p>
            <a:pPr marL="0" indent="0">
              <a:buFont typeface="System Font Regular"/>
              <a:buNone/>
            </a:pPr>
            <a:r>
              <a:rPr lang="en-US" sz="1050" err="1">
                <a:solidFill>
                  <a:srgbClr val="007B00"/>
                </a:solidFill>
              </a:rPr>
              <a:t>Wigglytuff</a:t>
            </a:r>
            <a:r>
              <a:rPr lang="en-US" sz="1050">
                <a:solidFill>
                  <a:srgbClr val="007B00"/>
                </a:solidFill>
              </a:rPr>
              <a:t> -&gt; 40</a:t>
            </a:r>
          </a:p>
          <a:p>
            <a:pPr marL="0" indent="0">
              <a:buFont typeface="System Font Regular"/>
              <a:buNone/>
            </a:pPr>
            <a:r>
              <a:rPr lang="en-US" sz="1050" err="1">
                <a:solidFill>
                  <a:srgbClr val="007B00"/>
                </a:solidFill>
              </a:rPr>
              <a:t>Arcanine</a:t>
            </a:r>
            <a:r>
              <a:rPr lang="en-US" sz="1050">
                <a:solidFill>
                  <a:srgbClr val="007B00"/>
                </a:solidFill>
              </a:rPr>
              <a:t> -&gt; 59</a:t>
            </a:r>
          </a:p>
          <a:p>
            <a:pPr marL="0" indent="0">
              <a:buFont typeface="System Font Regular"/>
              <a:buNone/>
            </a:pPr>
            <a:r>
              <a:rPr lang="en-US" sz="1050" err="1">
                <a:solidFill>
                  <a:srgbClr val="007B00"/>
                </a:solidFill>
              </a:rPr>
              <a:t>Hitmonlee</a:t>
            </a:r>
            <a:r>
              <a:rPr lang="en-US" sz="1050">
                <a:solidFill>
                  <a:srgbClr val="007B00"/>
                </a:solidFill>
              </a:rPr>
              <a:t> -&gt; 106</a:t>
            </a:r>
          </a:p>
          <a:p>
            <a:pPr marL="0" indent="0">
              <a:buFont typeface="System Font Regular"/>
              <a:buNone/>
            </a:pPr>
            <a:r>
              <a:rPr lang="en-US" sz="1050" err="1">
                <a:solidFill>
                  <a:srgbClr val="007B00"/>
                </a:solidFill>
              </a:rPr>
              <a:t>Kabutops</a:t>
            </a:r>
            <a:r>
              <a:rPr lang="en-US" sz="1050">
                <a:solidFill>
                  <a:srgbClr val="007B00"/>
                </a:solidFill>
              </a:rPr>
              <a:t> -&gt; 141</a:t>
            </a:r>
          </a:p>
          <a:p>
            <a:pPr marL="0" indent="0">
              <a:buFont typeface="System Font Regular"/>
              <a:buNone/>
            </a:pPr>
            <a:r>
              <a:rPr lang="en-US" sz="1050" err="1">
                <a:solidFill>
                  <a:srgbClr val="007B00"/>
                </a:solidFill>
              </a:rPr>
              <a:t>Sandshrew</a:t>
            </a:r>
            <a:r>
              <a:rPr lang="en-US" sz="1050">
                <a:solidFill>
                  <a:srgbClr val="007B00"/>
                </a:solidFill>
              </a:rPr>
              <a:t> -&gt; 27</a:t>
            </a:r>
          </a:p>
          <a:p>
            <a:pPr marL="0" indent="0">
              <a:buFont typeface="System Font Regular"/>
              <a:buNone/>
            </a:pPr>
            <a:r>
              <a:rPr lang="en-US" sz="1050" err="1">
                <a:solidFill>
                  <a:srgbClr val="007B00"/>
                </a:solidFill>
              </a:rPr>
              <a:t>Venusaur</a:t>
            </a:r>
            <a:r>
              <a:rPr lang="en-US" sz="1050">
                <a:solidFill>
                  <a:srgbClr val="007B00"/>
                </a:solidFill>
              </a:rPr>
              <a:t> -&gt; 3</a:t>
            </a:r>
          </a:p>
          <a:p>
            <a:pPr marL="0" indent="0">
              <a:buFont typeface="System Font Regular"/>
              <a:buNone/>
            </a:pPr>
            <a:r>
              <a:rPr lang="en-US" sz="1050" err="1">
                <a:solidFill>
                  <a:srgbClr val="007B00"/>
                </a:solidFill>
              </a:rPr>
              <a:t>Kakuna</a:t>
            </a:r>
            <a:r>
              <a:rPr lang="en-US" sz="1050">
                <a:solidFill>
                  <a:srgbClr val="007B00"/>
                </a:solidFill>
              </a:rPr>
              <a:t> -&gt; 14</a:t>
            </a:r>
          </a:p>
          <a:p>
            <a:pPr marL="0" indent="0">
              <a:buFont typeface="System Font Regular"/>
              <a:buNone/>
            </a:pPr>
            <a:r>
              <a:rPr lang="en-US" sz="1050">
                <a:solidFill>
                  <a:srgbClr val="007B00"/>
                </a:solidFill>
              </a:rPr>
              <a:t>Tangela -&gt; 114</a:t>
            </a:r>
          </a:p>
          <a:p>
            <a:pPr marL="0" indent="0">
              <a:buFont typeface="System Font Regular"/>
              <a:buNone/>
            </a:pPr>
            <a:r>
              <a:rPr lang="en-US" sz="1050" err="1">
                <a:solidFill>
                  <a:srgbClr val="007B00"/>
                </a:solidFill>
              </a:rPr>
              <a:t>Ekans</a:t>
            </a:r>
            <a:r>
              <a:rPr lang="en-US" sz="1050">
                <a:solidFill>
                  <a:srgbClr val="007B00"/>
                </a:solidFill>
              </a:rPr>
              <a:t> -&gt; 23</a:t>
            </a:r>
          </a:p>
          <a:p>
            <a:pPr marL="0" indent="0">
              <a:buFont typeface="System Font Regular"/>
              <a:buNone/>
            </a:pPr>
            <a:r>
              <a:rPr lang="en-US" sz="1050" err="1">
                <a:solidFill>
                  <a:srgbClr val="007B00"/>
                </a:solidFill>
              </a:rPr>
              <a:t>Wartortle</a:t>
            </a:r>
            <a:r>
              <a:rPr lang="en-US" sz="1050">
                <a:solidFill>
                  <a:srgbClr val="007B00"/>
                </a:solidFill>
              </a:rPr>
              <a:t> -&gt; 8</a:t>
            </a:r>
          </a:p>
          <a:p>
            <a:pPr marL="0" indent="0">
              <a:buFont typeface="System Font Regular"/>
              <a:buNone/>
            </a:pPr>
            <a:r>
              <a:rPr lang="en-US" sz="1050" err="1">
                <a:solidFill>
                  <a:srgbClr val="007B00"/>
                </a:solidFill>
              </a:rPr>
              <a:t>Venonat</a:t>
            </a:r>
            <a:r>
              <a:rPr lang="en-US" sz="1050">
                <a:solidFill>
                  <a:srgbClr val="007B00"/>
                </a:solidFill>
              </a:rPr>
              <a:t> -&gt; 48</a:t>
            </a:r>
          </a:p>
          <a:p>
            <a:pPr marL="0" indent="0">
              <a:buFont typeface="System Font Regular"/>
              <a:buNone/>
            </a:pPr>
            <a:r>
              <a:rPr lang="en-US" sz="1050" err="1">
                <a:solidFill>
                  <a:srgbClr val="007B00"/>
                </a:solidFill>
              </a:rPr>
              <a:t>Muk</a:t>
            </a:r>
            <a:r>
              <a:rPr lang="en-US" sz="1050">
                <a:solidFill>
                  <a:srgbClr val="007B00"/>
                </a:solidFill>
              </a:rPr>
              <a:t> -&gt; 89</a:t>
            </a:r>
          </a:p>
          <a:p>
            <a:pPr marL="0" indent="0">
              <a:buFont typeface="System Font Regular"/>
              <a:buNone/>
            </a:pPr>
            <a:r>
              <a:rPr lang="en-US" sz="1050" err="1">
                <a:solidFill>
                  <a:srgbClr val="007B00"/>
                </a:solidFill>
              </a:rPr>
              <a:t>Articuno</a:t>
            </a:r>
            <a:r>
              <a:rPr lang="en-US" sz="1050">
                <a:solidFill>
                  <a:srgbClr val="007B00"/>
                </a:solidFill>
              </a:rPr>
              <a:t> -&gt; 144</a:t>
            </a:r>
          </a:p>
          <a:p>
            <a:pPr marL="0" indent="0">
              <a:buFont typeface="System Font Regular"/>
              <a:buNone/>
            </a:pPr>
            <a:r>
              <a:rPr lang="en-US" sz="1050">
                <a:solidFill>
                  <a:srgbClr val="007B00"/>
                </a:solidFill>
              </a:rPr>
              <a:t>Electrode -&gt; 101</a:t>
            </a:r>
          </a:p>
          <a:p>
            <a:pPr marL="0" indent="0">
              <a:buFont typeface="System Font Regular"/>
              <a:buNone/>
            </a:pPr>
            <a:r>
              <a:rPr lang="en-US" sz="1050" err="1">
                <a:solidFill>
                  <a:srgbClr val="007B00"/>
                </a:solidFill>
              </a:rPr>
              <a:t>Electabuzz</a:t>
            </a:r>
            <a:r>
              <a:rPr lang="en-US" sz="1050">
                <a:solidFill>
                  <a:srgbClr val="007B00"/>
                </a:solidFill>
              </a:rPr>
              <a:t> -&gt; 125</a:t>
            </a:r>
          </a:p>
          <a:p>
            <a:pPr marL="0" indent="0">
              <a:buFont typeface="System Font Regular"/>
              <a:buNone/>
            </a:pPr>
            <a:r>
              <a:rPr lang="en-US" sz="1050" err="1">
                <a:solidFill>
                  <a:srgbClr val="007B00"/>
                </a:solidFill>
              </a:rPr>
              <a:t>Cubone</a:t>
            </a:r>
            <a:r>
              <a:rPr lang="en-US" sz="1050">
                <a:solidFill>
                  <a:srgbClr val="007B00"/>
                </a:solidFill>
              </a:rPr>
              <a:t> -&gt; 104</a:t>
            </a:r>
          </a:p>
          <a:p>
            <a:pPr marL="0" indent="0">
              <a:buFont typeface="System Font Regular"/>
              <a:buNone/>
            </a:pPr>
            <a:r>
              <a:rPr lang="en-US" sz="1050" err="1">
                <a:solidFill>
                  <a:srgbClr val="007B00"/>
                </a:solidFill>
              </a:rPr>
              <a:t>Nidoran</a:t>
            </a:r>
            <a:r>
              <a:rPr lang="en-US" sz="1050">
                <a:solidFill>
                  <a:srgbClr val="007B00"/>
                </a:solidFill>
              </a:rPr>
              <a:t>♀ -&gt; 29</a:t>
            </a:r>
          </a:p>
          <a:p>
            <a:pPr marL="0" indent="0">
              <a:buFont typeface="System Font Regular"/>
              <a:buNone/>
            </a:pPr>
            <a:r>
              <a:rPr lang="en-US" sz="1050" err="1">
                <a:solidFill>
                  <a:srgbClr val="007B00"/>
                </a:solidFill>
              </a:rPr>
              <a:t>Magmar</a:t>
            </a:r>
            <a:r>
              <a:rPr lang="en-US" sz="1050">
                <a:solidFill>
                  <a:srgbClr val="007B00"/>
                </a:solidFill>
              </a:rPr>
              <a:t> -&gt; 126</a:t>
            </a:r>
          </a:p>
          <a:p>
            <a:pPr marL="0" indent="0">
              <a:buFont typeface="System Font Regular"/>
              <a:buNone/>
            </a:pPr>
            <a:r>
              <a:rPr lang="en-US" sz="1050" err="1">
                <a:solidFill>
                  <a:srgbClr val="007B00"/>
                </a:solidFill>
              </a:rPr>
              <a:t>Nidoran</a:t>
            </a:r>
            <a:r>
              <a:rPr lang="en-US" sz="1050">
                <a:solidFill>
                  <a:srgbClr val="007B00"/>
                </a:solidFill>
              </a:rPr>
              <a:t>♂ -&gt; 32</a:t>
            </a:r>
          </a:p>
          <a:p>
            <a:pPr marL="0" indent="0">
              <a:buFont typeface="System Font Regular"/>
              <a:buNone/>
            </a:pPr>
            <a:r>
              <a:rPr lang="en-US" sz="1050" err="1">
                <a:solidFill>
                  <a:srgbClr val="007B00"/>
                </a:solidFill>
              </a:rPr>
              <a:t>Dewgong</a:t>
            </a:r>
            <a:r>
              <a:rPr lang="en-US" sz="1050">
                <a:solidFill>
                  <a:srgbClr val="007B00"/>
                </a:solidFill>
              </a:rPr>
              <a:t> -&gt; 87</a:t>
            </a:r>
          </a:p>
          <a:p>
            <a:pPr marL="0" indent="0">
              <a:buFont typeface="System Font Regular"/>
              <a:buNone/>
            </a:pPr>
            <a:r>
              <a:rPr lang="en-US" sz="1050" err="1">
                <a:solidFill>
                  <a:srgbClr val="007B00"/>
                </a:solidFill>
              </a:rPr>
              <a:t>Tauros</a:t>
            </a:r>
            <a:r>
              <a:rPr lang="en-US" sz="1050">
                <a:solidFill>
                  <a:srgbClr val="007B00"/>
                </a:solidFill>
              </a:rPr>
              <a:t> -&gt; 128</a:t>
            </a:r>
          </a:p>
          <a:p>
            <a:pPr marL="0" indent="0">
              <a:buFont typeface="System Font Regular"/>
              <a:buNone/>
            </a:pPr>
            <a:r>
              <a:rPr lang="en-US" sz="1050">
                <a:solidFill>
                  <a:srgbClr val="007B00"/>
                </a:solidFill>
              </a:rPr>
              <a:t>Mr. Mime -&gt; 122</a:t>
            </a:r>
          </a:p>
          <a:p>
            <a:pPr marL="0" indent="0">
              <a:buFont typeface="System Font Regular"/>
              <a:buNone/>
            </a:pPr>
            <a:r>
              <a:rPr lang="en-US" sz="1050" err="1">
                <a:solidFill>
                  <a:srgbClr val="007B00"/>
                </a:solidFill>
              </a:rPr>
              <a:t>Koffing</a:t>
            </a:r>
            <a:r>
              <a:rPr lang="en-US" sz="1050">
                <a:solidFill>
                  <a:srgbClr val="007B00"/>
                </a:solidFill>
              </a:rPr>
              <a:t> -&gt; 109</a:t>
            </a:r>
          </a:p>
          <a:p>
            <a:pPr marL="0" indent="0">
              <a:buFont typeface="System Font Regular"/>
              <a:buNone/>
            </a:pPr>
            <a:r>
              <a:rPr lang="en-US" sz="1050" err="1">
                <a:solidFill>
                  <a:srgbClr val="007B00"/>
                </a:solidFill>
              </a:rPr>
              <a:t>Starmie</a:t>
            </a:r>
            <a:r>
              <a:rPr lang="en-US" sz="1050">
                <a:solidFill>
                  <a:srgbClr val="007B00"/>
                </a:solidFill>
              </a:rPr>
              <a:t> -&gt; 121</a:t>
            </a:r>
          </a:p>
          <a:p>
            <a:pPr marL="0" indent="0">
              <a:buFont typeface="System Font Regular"/>
              <a:buNone/>
            </a:pPr>
            <a:r>
              <a:rPr lang="en-US" sz="1050">
                <a:solidFill>
                  <a:srgbClr val="007B00"/>
                </a:solidFill>
              </a:rPr>
              <a:t>Bulbasaur -&gt; 1</a:t>
            </a:r>
          </a:p>
          <a:p>
            <a:pPr marL="0" indent="0">
              <a:buFont typeface="System Font Regular"/>
              <a:buNone/>
            </a:pPr>
            <a:r>
              <a:rPr lang="en-US" sz="1050" err="1">
                <a:solidFill>
                  <a:srgbClr val="007B00"/>
                </a:solidFill>
              </a:rPr>
              <a:t>Gyarados</a:t>
            </a:r>
            <a:r>
              <a:rPr lang="en-US" sz="1050">
                <a:solidFill>
                  <a:srgbClr val="007B00"/>
                </a:solidFill>
              </a:rPr>
              <a:t> -&gt; 130</a:t>
            </a:r>
          </a:p>
          <a:p>
            <a:pPr marL="0" indent="0">
              <a:buFont typeface="System Font Regular"/>
              <a:buNone/>
            </a:pPr>
            <a:r>
              <a:rPr lang="en-US" sz="1050" err="1">
                <a:solidFill>
                  <a:srgbClr val="007B00"/>
                </a:solidFill>
              </a:rPr>
              <a:t>Nidoqueen</a:t>
            </a:r>
            <a:r>
              <a:rPr lang="en-US" sz="1050">
                <a:solidFill>
                  <a:srgbClr val="007B00"/>
                </a:solidFill>
              </a:rPr>
              <a:t> -&gt; 31</a:t>
            </a:r>
          </a:p>
          <a:p>
            <a:pPr marL="0" indent="0">
              <a:buFont typeface="System Font Regular"/>
              <a:buNone/>
            </a:pPr>
            <a:r>
              <a:rPr lang="en-US" sz="1050" err="1">
                <a:solidFill>
                  <a:srgbClr val="007B00"/>
                </a:solidFill>
              </a:rPr>
              <a:t>Seel</a:t>
            </a:r>
            <a:r>
              <a:rPr lang="en-US" sz="1050">
                <a:solidFill>
                  <a:srgbClr val="007B00"/>
                </a:solidFill>
              </a:rPr>
              <a:t> -&gt; 86</a:t>
            </a:r>
          </a:p>
          <a:p>
            <a:pPr marL="0" indent="0">
              <a:buFont typeface="System Font Regular"/>
              <a:buNone/>
            </a:pPr>
            <a:r>
              <a:rPr lang="en-US" sz="1050">
                <a:solidFill>
                  <a:srgbClr val="007B00"/>
                </a:solidFill>
              </a:rPr>
              <a:t>Mew -&gt; 151</a:t>
            </a:r>
          </a:p>
          <a:p>
            <a:pPr marL="0" indent="0">
              <a:buFont typeface="System Font Regular"/>
              <a:buNone/>
            </a:pPr>
            <a:r>
              <a:rPr lang="en-US" sz="1050">
                <a:solidFill>
                  <a:srgbClr val="007B00"/>
                </a:solidFill>
              </a:rPr>
              <a:t>Alakazam -&gt; 65</a:t>
            </a:r>
          </a:p>
          <a:p>
            <a:pPr marL="0" indent="0">
              <a:buFont typeface="System Font Regular"/>
              <a:buNone/>
            </a:pPr>
            <a:r>
              <a:rPr lang="en-US" sz="1050" err="1">
                <a:solidFill>
                  <a:srgbClr val="007B00"/>
                </a:solidFill>
              </a:rPr>
              <a:t>Nidoking</a:t>
            </a:r>
            <a:r>
              <a:rPr lang="en-US" sz="1050">
                <a:solidFill>
                  <a:srgbClr val="007B00"/>
                </a:solidFill>
              </a:rPr>
              <a:t> -&gt; 34</a:t>
            </a:r>
          </a:p>
          <a:p>
            <a:pPr marL="0" indent="0">
              <a:buFont typeface="System Font Regular"/>
              <a:buNone/>
            </a:pPr>
            <a:r>
              <a:rPr lang="en-US" sz="1050" err="1">
                <a:solidFill>
                  <a:srgbClr val="007B00"/>
                </a:solidFill>
              </a:rPr>
              <a:t>Drowzee</a:t>
            </a:r>
            <a:r>
              <a:rPr lang="en-US" sz="1050">
                <a:solidFill>
                  <a:srgbClr val="007B00"/>
                </a:solidFill>
              </a:rPr>
              <a:t> -&gt; 96</a:t>
            </a:r>
          </a:p>
          <a:p>
            <a:pPr marL="0" indent="0">
              <a:buFont typeface="System Font Regular"/>
              <a:buNone/>
            </a:pPr>
            <a:r>
              <a:rPr lang="en-US" sz="1050" err="1">
                <a:solidFill>
                  <a:srgbClr val="007B00"/>
                </a:solidFill>
              </a:rPr>
              <a:t>Seaking</a:t>
            </a:r>
            <a:r>
              <a:rPr lang="en-US" sz="1050">
                <a:solidFill>
                  <a:srgbClr val="007B00"/>
                </a:solidFill>
              </a:rPr>
              <a:t> -&gt; 119</a:t>
            </a:r>
          </a:p>
          <a:p>
            <a:pPr marL="0" indent="0">
              <a:buFont typeface="System Font Regular"/>
              <a:buNone/>
            </a:pPr>
            <a:r>
              <a:rPr lang="en-US" sz="1050" err="1">
                <a:solidFill>
                  <a:srgbClr val="007B00"/>
                </a:solidFill>
              </a:rPr>
              <a:t>Rattata</a:t>
            </a:r>
            <a:r>
              <a:rPr lang="en-US" sz="1050">
                <a:solidFill>
                  <a:srgbClr val="007B00"/>
                </a:solidFill>
              </a:rPr>
              <a:t> -&gt; 19</a:t>
            </a:r>
          </a:p>
          <a:p>
            <a:pPr marL="0" indent="0">
              <a:buFont typeface="System Font Regular"/>
              <a:buNone/>
            </a:pPr>
            <a:r>
              <a:rPr lang="en-US" sz="1050" err="1">
                <a:solidFill>
                  <a:srgbClr val="007B00"/>
                </a:solidFill>
              </a:rPr>
              <a:t>Sandslash</a:t>
            </a:r>
            <a:r>
              <a:rPr lang="en-US" sz="1050">
                <a:solidFill>
                  <a:srgbClr val="007B00"/>
                </a:solidFill>
              </a:rPr>
              <a:t> -&gt; 28</a:t>
            </a:r>
          </a:p>
          <a:p>
            <a:pPr marL="0" indent="0">
              <a:buFont typeface="System Font Regular"/>
              <a:buNone/>
            </a:pPr>
            <a:r>
              <a:rPr lang="en-US" sz="1050" err="1">
                <a:solidFill>
                  <a:srgbClr val="007B00"/>
                </a:solidFill>
              </a:rPr>
              <a:t>Tentacool</a:t>
            </a:r>
            <a:r>
              <a:rPr lang="en-US" sz="1050">
                <a:solidFill>
                  <a:srgbClr val="007B00"/>
                </a:solidFill>
              </a:rPr>
              <a:t> -&gt; 72</a:t>
            </a:r>
          </a:p>
          <a:p>
            <a:pPr marL="0" indent="0">
              <a:buFont typeface="System Font Regular"/>
              <a:buNone/>
            </a:pPr>
            <a:r>
              <a:rPr lang="en-US" sz="1050" err="1">
                <a:solidFill>
                  <a:srgbClr val="007B00"/>
                </a:solidFill>
              </a:rPr>
              <a:t>Grimer</a:t>
            </a:r>
            <a:r>
              <a:rPr lang="en-US" sz="1050">
                <a:solidFill>
                  <a:srgbClr val="007B00"/>
                </a:solidFill>
              </a:rPr>
              <a:t> -&gt; 88</a:t>
            </a:r>
          </a:p>
          <a:p>
            <a:pPr marL="0" indent="0">
              <a:buFont typeface="System Font Regular"/>
              <a:buNone/>
            </a:pPr>
            <a:r>
              <a:rPr lang="en-US" sz="1050" err="1">
                <a:solidFill>
                  <a:srgbClr val="007B00"/>
                </a:solidFill>
              </a:rPr>
              <a:t>Ponyta</a:t>
            </a:r>
            <a:r>
              <a:rPr lang="en-US" sz="1050">
                <a:solidFill>
                  <a:srgbClr val="007B00"/>
                </a:solidFill>
              </a:rPr>
              <a:t> -&gt; 77</a:t>
            </a:r>
          </a:p>
          <a:p>
            <a:pPr marL="0" indent="0">
              <a:buFont typeface="System Font Regular"/>
              <a:buNone/>
            </a:pPr>
            <a:r>
              <a:rPr lang="en-US" sz="1050" err="1">
                <a:solidFill>
                  <a:srgbClr val="007B00"/>
                </a:solidFill>
              </a:rPr>
              <a:t>Exeggcute</a:t>
            </a:r>
            <a:r>
              <a:rPr lang="en-US" sz="1050">
                <a:solidFill>
                  <a:srgbClr val="007B00"/>
                </a:solidFill>
              </a:rPr>
              <a:t> -&gt; 102</a:t>
            </a:r>
          </a:p>
          <a:p>
            <a:pPr marL="0" indent="0">
              <a:buFont typeface="System Font Regular"/>
              <a:buNone/>
            </a:pPr>
            <a:r>
              <a:rPr lang="en-US" sz="1050">
                <a:solidFill>
                  <a:srgbClr val="007B00"/>
                </a:solidFill>
              </a:rPr>
              <a:t>Ditto -&gt; 132</a:t>
            </a:r>
          </a:p>
          <a:p>
            <a:pPr marL="0" indent="0">
              <a:buFont typeface="System Font Regular"/>
              <a:buNone/>
            </a:pPr>
            <a:r>
              <a:rPr lang="en-US" sz="1050" err="1">
                <a:solidFill>
                  <a:srgbClr val="007B00"/>
                </a:solidFill>
              </a:rPr>
              <a:t>Flareon</a:t>
            </a:r>
            <a:r>
              <a:rPr lang="en-US" sz="1050">
                <a:solidFill>
                  <a:srgbClr val="007B00"/>
                </a:solidFill>
              </a:rPr>
              <a:t> -&gt; 136</a:t>
            </a:r>
          </a:p>
          <a:p>
            <a:pPr marL="0" indent="0">
              <a:buFont typeface="System Font Regular"/>
              <a:buNone/>
            </a:pPr>
            <a:r>
              <a:rPr lang="en-US" sz="1050" err="1">
                <a:solidFill>
                  <a:srgbClr val="007B00"/>
                </a:solidFill>
              </a:rPr>
              <a:t>Growlithe</a:t>
            </a:r>
            <a:r>
              <a:rPr lang="en-US" sz="1050">
                <a:solidFill>
                  <a:srgbClr val="007B00"/>
                </a:solidFill>
              </a:rPr>
              <a:t> -&gt; 58</a:t>
            </a:r>
          </a:p>
          <a:p>
            <a:pPr marL="0" indent="0">
              <a:buFont typeface="System Font Regular"/>
              <a:buNone/>
            </a:pPr>
            <a:r>
              <a:rPr lang="en-US" sz="1050" err="1">
                <a:solidFill>
                  <a:srgbClr val="007B00"/>
                </a:solidFill>
              </a:rPr>
              <a:t>Beedrill</a:t>
            </a:r>
            <a:r>
              <a:rPr lang="en-US" sz="1050">
                <a:solidFill>
                  <a:srgbClr val="007B00"/>
                </a:solidFill>
              </a:rPr>
              <a:t> -&gt; 15</a:t>
            </a:r>
          </a:p>
          <a:p>
            <a:pPr marL="0" indent="0">
              <a:buFont typeface="System Font Regular"/>
              <a:buNone/>
            </a:pPr>
            <a:r>
              <a:rPr lang="en-US" sz="1050" err="1">
                <a:solidFill>
                  <a:srgbClr val="007B00"/>
                </a:solidFill>
              </a:rPr>
              <a:t>Nidorina</a:t>
            </a:r>
            <a:r>
              <a:rPr lang="en-US" sz="1050">
                <a:solidFill>
                  <a:srgbClr val="007B00"/>
                </a:solidFill>
              </a:rPr>
              <a:t> -&gt; 30</a:t>
            </a:r>
          </a:p>
          <a:p>
            <a:pPr marL="0" indent="0">
              <a:buFont typeface="System Font Regular"/>
              <a:buNone/>
            </a:pPr>
            <a:r>
              <a:rPr lang="en-US" sz="1050" err="1">
                <a:solidFill>
                  <a:srgbClr val="007B00"/>
                </a:solidFill>
              </a:rPr>
              <a:t>Ivysaur</a:t>
            </a:r>
            <a:r>
              <a:rPr lang="en-US" sz="1050">
                <a:solidFill>
                  <a:srgbClr val="007B00"/>
                </a:solidFill>
              </a:rPr>
              <a:t> -&gt; 2</a:t>
            </a:r>
          </a:p>
          <a:p>
            <a:pPr marL="0" indent="0">
              <a:buFont typeface="System Font Regular"/>
              <a:buNone/>
            </a:pPr>
            <a:r>
              <a:rPr lang="en-US" sz="1050" err="1">
                <a:solidFill>
                  <a:srgbClr val="007B00"/>
                </a:solidFill>
              </a:rPr>
              <a:t>Cloyster</a:t>
            </a:r>
            <a:r>
              <a:rPr lang="en-US" sz="1050">
                <a:solidFill>
                  <a:srgbClr val="007B00"/>
                </a:solidFill>
              </a:rPr>
              <a:t> -&gt; 91</a:t>
            </a:r>
          </a:p>
          <a:p>
            <a:pPr marL="0" indent="0">
              <a:buFont typeface="System Font Regular"/>
              <a:buNone/>
            </a:pPr>
            <a:r>
              <a:rPr lang="en-US" sz="1050" err="1">
                <a:solidFill>
                  <a:srgbClr val="007B00"/>
                </a:solidFill>
              </a:rPr>
              <a:t>Kingler</a:t>
            </a:r>
            <a:r>
              <a:rPr lang="en-US" sz="1050">
                <a:solidFill>
                  <a:srgbClr val="007B00"/>
                </a:solidFill>
              </a:rPr>
              <a:t> -&gt; 99</a:t>
            </a:r>
          </a:p>
          <a:p>
            <a:pPr marL="0" indent="0">
              <a:buFont typeface="System Font Regular"/>
              <a:buNone/>
            </a:pPr>
            <a:r>
              <a:rPr lang="en-US" sz="1050" err="1">
                <a:solidFill>
                  <a:srgbClr val="007B00"/>
                </a:solidFill>
              </a:rPr>
              <a:t>Nidorino</a:t>
            </a:r>
            <a:r>
              <a:rPr lang="en-US" sz="1050">
                <a:solidFill>
                  <a:srgbClr val="007B00"/>
                </a:solidFill>
              </a:rPr>
              <a:t> -&gt; 33</a:t>
            </a:r>
          </a:p>
          <a:p>
            <a:pPr marL="0" indent="0">
              <a:buFont typeface="System Font Regular"/>
              <a:buNone/>
            </a:pPr>
            <a:r>
              <a:rPr lang="en-US" sz="1050" err="1">
                <a:solidFill>
                  <a:srgbClr val="007B00"/>
                </a:solidFill>
              </a:rPr>
              <a:t>Scyther</a:t>
            </a:r>
            <a:r>
              <a:rPr lang="en-US" sz="1050">
                <a:solidFill>
                  <a:srgbClr val="007B00"/>
                </a:solidFill>
              </a:rPr>
              <a:t> -&gt; 123</a:t>
            </a:r>
          </a:p>
          <a:p>
            <a:pPr marL="0" indent="0">
              <a:buFont typeface="System Font Regular"/>
              <a:buNone/>
            </a:pPr>
            <a:r>
              <a:rPr lang="en-US" sz="1050" err="1">
                <a:solidFill>
                  <a:srgbClr val="007B00"/>
                </a:solidFill>
              </a:rPr>
              <a:t>Dratini</a:t>
            </a:r>
            <a:r>
              <a:rPr lang="en-US" sz="1050">
                <a:solidFill>
                  <a:srgbClr val="007B00"/>
                </a:solidFill>
              </a:rPr>
              <a:t> -&gt; 147</a:t>
            </a:r>
          </a:p>
          <a:p>
            <a:pPr marL="0" indent="0">
              <a:buFont typeface="System Font Regular"/>
              <a:buNone/>
            </a:pPr>
            <a:r>
              <a:rPr lang="en-US" sz="1050" err="1">
                <a:solidFill>
                  <a:srgbClr val="007B00"/>
                </a:solidFill>
              </a:rPr>
              <a:t>Spearow</a:t>
            </a:r>
            <a:r>
              <a:rPr lang="en-US" sz="1050">
                <a:solidFill>
                  <a:srgbClr val="007B00"/>
                </a:solidFill>
              </a:rPr>
              <a:t> -&gt; 21</a:t>
            </a:r>
          </a:p>
          <a:p>
            <a:pPr marL="0" indent="0">
              <a:buFont typeface="System Font Regular"/>
              <a:buNone/>
            </a:pPr>
            <a:r>
              <a:rPr lang="en-US" sz="1050">
                <a:solidFill>
                  <a:srgbClr val="007B00"/>
                </a:solidFill>
              </a:rPr>
              <a:t>Charizard -&gt; 6</a:t>
            </a:r>
          </a:p>
          <a:p>
            <a:pPr marL="0" indent="0">
              <a:buFont typeface="System Font Regular"/>
              <a:buNone/>
            </a:pPr>
            <a:r>
              <a:rPr lang="en-US" sz="1050" err="1">
                <a:solidFill>
                  <a:srgbClr val="007B00"/>
                </a:solidFill>
              </a:rPr>
              <a:t>Hitmonchan</a:t>
            </a:r>
            <a:r>
              <a:rPr lang="en-US" sz="1050">
                <a:solidFill>
                  <a:srgbClr val="007B00"/>
                </a:solidFill>
              </a:rPr>
              <a:t> -&gt; 107</a:t>
            </a:r>
          </a:p>
          <a:p>
            <a:pPr marL="0" indent="0">
              <a:buFont typeface="System Font Regular"/>
              <a:buNone/>
            </a:pPr>
            <a:r>
              <a:rPr lang="en-US" sz="1050">
                <a:solidFill>
                  <a:srgbClr val="007B00"/>
                </a:solidFill>
              </a:rPr>
              <a:t>Paras -&gt; 46</a:t>
            </a:r>
          </a:p>
          <a:p>
            <a:pPr marL="0" indent="0">
              <a:buFont typeface="System Font Regular"/>
              <a:buNone/>
            </a:pPr>
            <a:r>
              <a:rPr lang="en-US" sz="1050" err="1">
                <a:solidFill>
                  <a:srgbClr val="007B00"/>
                </a:solidFill>
              </a:rPr>
              <a:t>Aerodactyl</a:t>
            </a:r>
            <a:r>
              <a:rPr lang="en-US" sz="1050">
                <a:solidFill>
                  <a:srgbClr val="007B00"/>
                </a:solidFill>
              </a:rPr>
              <a:t> -&gt; 142</a:t>
            </a:r>
          </a:p>
          <a:p>
            <a:pPr marL="0" indent="0">
              <a:buFont typeface="System Font Regular"/>
              <a:buNone/>
            </a:pPr>
            <a:r>
              <a:rPr lang="en-US" sz="1050" err="1">
                <a:solidFill>
                  <a:srgbClr val="007B00"/>
                </a:solidFill>
              </a:rPr>
              <a:t>Parasect</a:t>
            </a:r>
            <a:r>
              <a:rPr lang="en-US" sz="1050">
                <a:solidFill>
                  <a:srgbClr val="007B00"/>
                </a:solidFill>
              </a:rPr>
              <a:t> -&gt; 47</a:t>
            </a:r>
          </a:p>
          <a:p>
            <a:pPr marL="0" indent="0">
              <a:buFont typeface="System Font Regular"/>
              <a:buNone/>
            </a:pPr>
            <a:r>
              <a:rPr lang="en-US" sz="1050" err="1">
                <a:solidFill>
                  <a:srgbClr val="007B00"/>
                </a:solidFill>
              </a:rPr>
              <a:t>Butterfree</a:t>
            </a:r>
            <a:r>
              <a:rPr lang="en-US" sz="1050">
                <a:solidFill>
                  <a:srgbClr val="007B00"/>
                </a:solidFill>
              </a:rPr>
              <a:t> -&gt; 12</a:t>
            </a:r>
          </a:p>
          <a:p>
            <a:pPr marL="0" indent="0">
              <a:buFont typeface="System Font Regular"/>
              <a:buNone/>
            </a:pPr>
            <a:r>
              <a:rPr lang="en-US" sz="1050" err="1">
                <a:solidFill>
                  <a:srgbClr val="007B00"/>
                </a:solidFill>
              </a:rPr>
              <a:t>Snorlax</a:t>
            </a:r>
            <a:r>
              <a:rPr lang="en-US" sz="1050">
                <a:solidFill>
                  <a:srgbClr val="007B00"/>
                </a:solidFill>
              </a:rPr>
              <a:t> -&gt; 143</a:t>
            </a:r>
          </a:p>
          <a:p>
            <a:pPr marL="0" indent="0">
              <a:buFont typeface="System Font Regular"/>
              <a:buNone/>
            </a:pPr>
            <a:r>
              <a:rPr lang="en-US" sz="1050" err="1">
                <a:solidFill>
                  <a:srgbClr val="007B00"/>
                </a:solidFill>
              </a:rPr>
              <a:t>Weepinbell</a:t>
            </a:r>
            <a:r>
              <a:rPr lang="en-US" sz="1050">
                <a:solidFill>
                  <a:srgbClr val="007B00"/>
                </a:solidFill>
              </a:rPr>
              <a:t> -&gt; 70</a:t>
            </a:r>
          </a:p>
          <a:p>
            <a:pPr marL="0" indent="0">
              <a:buFont typeface="System Font Regular"/>
              <a:buNone/>
            </a:pPr>
            <a:r>
              <a:rPr lang="en-US" sz="1050" err="1">
                <a:solidFill>
                  <a:srgbClr val="007B00"/>
                </a:solidFill>
              </a:rPr>
              <a:t>Zubat</a:t>
            </a:r>
            <a:r>
              <a:rPr lang="en-US" sz="1050">
                <a:solidFill>
                  <a:srgbClr val="007B00"/>
                </a:solidFill>
              </a:rPr>
              <a:t> -&gt; 41</a:t>
            </a:r>
          </a:p>
          <a:p>
            <a:pPr marL="0" indent="0">
              <a:buFont typeface="System Font Regular"/>
              <a:buNone/>
            </a:pPr>
            <a:r>
              <a:rPr lang="en-US" sz="1050" err="1">
                <a:solidFill>
                  <a:srgbClr val="007B00"/>
                </a:solidFill>
              </a:rPr>
              <a:t>Chansey</a:t>
            </a:r>
            <a:r>
              <a:rPr lang="en-US" sz="1050">
                <a:solidFill>
                  <a:srgbClr val="007B00"/>
                </a:solidFill>
              </a:rPr>
              <a:t> -&gt; 113</a:t>
            </a:r>
          </a:p>
          <a:p>
            <a:pPr marL="0" indent="0">
              <a:buFont typeface="System Font Regular"/>
              <a:buNone/>
            </a:pPr>
            <a:r>
              <a:rPr lang="en-US" sz="1050" err="1">
                <a:solidFill>
                  <a:srgbClr val="007B00"/>
                </a:solidFill>
              </a:rPr>
              <a:t>Lapras</a:t>
            </a:r>
            <a:r>
              <a:rPr lang="en-US" sz="1050">
                <a:solidFill>
                  <a:srgbClr val="007B00"/>
                </a:solidFill>
              </a:rPr>
              <a:t> -&gt; 131</a:t>
            </a:r>
          </a:p>
          <a:p>
            <a:pPr marL="0" indent="0">
              <a:buFont typeface="System Font Regular"/>
              <a:buNone/>
            </a:pPr>
            <a:r>
              <a:rPr lang="en-US" sz="1050" err="1">
                <a:solidFill>
                  <a:srgbClr val="007B00"/>
                </a:solidFill>
              </a:rPr>
              <a:t>Voltorb</a:t>
            </a:r>
            <a:r>
              <a:rPr lang="en-US" sz="1050">
                <a:solidFill>
                  <a:srgbClr val="007B00"/>
                </a:solidFill>
              </a:rPr>
              <a:t> -&gt; 100</a:t>
            </a:r>
          </a:p>
          <a:p>
            <a:pPr marL="0" indent="0">
              <a:buFont typeface="System Font Regular"/>
              <a:buNone/>
            </a:pPr>
            <a:r>
              <a:rPr lang="en-US" sz="1050" err="1">
                <a:solidFill>
                  <a:srgbClr val="007B00"/>
                </a:solidFill>
              </a:rPr>
              <a:t>Dragonair</a:t>
            </a:r>
            <a:r>
              <a:rPr lang="en-US" sz="1050">
                <a:solidFill>
                  <a:srgbClr val="007B00"/>
                </a:solidFill>
              </a:rPr>
              <a:t> -&gt; 148</a:t>
            </a:r>
          </a:p>
          <a:p>
            <a:pPr marL="0" indent="0">
              <a:buFont typeface="System Font Regular"/>
              <a:buNone/>
            </a:pPr>
            <a:r>
              <a:rPr lang="en-US" sz="1050" err="1">
                <a:solidFill>
                  <a:srgbClr val="007B00"/>
                </a:solidFill>
              </a:rPr>
              <a:t>Ninetales</a:t>
            </a:r>
            <a:r>
              <a:rPr lang="en-US" sz="1050">
                <a:solidFill>
                  <a:srgbClr val="007B00"/>
                </a:solidFill>
              </a:rPr>
              <a:t> -&gt; 38</a:t>
            </a:r>
          </a:p>
          <a:p>
            <a:pPr marL="0" indent="0">
              <a:buFont typeface="System Font Regular"/>
              <a:buNone/>
            </a:pPr>
            <a:r>
              <a:rPr lang="en-US" sz="1050" err="1">
                <a:solidFill>
                  <a:srgbClr val="007B00"/>
                </a:solidFill>
              </a:rPr>
              <a:t>Bellsprout</a:t>
            </a:r>
            <a:r>
              <a:rPr lang="en-US" sz="1050">
                <a:solidFill>
                  <a:srgbClr val="007B00"/>
                </a:solidFill>
              </a:rPr>
              <a:t> -&gt; 69</a:t>
            </a:r>
          </a:p>
          <a:p>
            <a:pPr marL="0" indent="0">
              <a:buFont typeface="System Font Regular"/>
              <a:buNone/>
            </a:pPr>
            <a:r>
              <a:rPr lang="en-US" sz="1050" err="1">
                <a:solidFill>
                  <a:srgbClr val="007B00"/>
                </a:solidFill>
              </a:rPr>
              <a:t>Rhyhorn</a:t>
            </a:r>
            <a:r>
              <a:rPr lang="en-US" sz="1050">
                <a:solidFill>
                  <a:srgbClr val="007B00"/>
                </a:solidFill>
              </a:rPr>
              <a:t> -&gt; 111</a:t>
            </a:r>
          </a:p>
          <a:p>
            <a:pPr marL="0" indent="0">
              <a:buFont typeface="System Font Regular"/>
              <a:buNone/>
            </a:pPr>
            <a:r>
              <a:rPr lang="en-US" sz="1050" err="1">
                <a:solidFill>
                  <a:srgbClr val="007B00"/>
                </a:solidFill>
              </a:rPr>
              <a:t>Porygon</a:t>
            </a:r>
            <a:r>
              <a:rPr lang="en-US" sz="1050">
                <a:solidFill>
                  <a:srgbClr val="007B00"/>
                </a:solidFill>
              </a:rPr>
              <a:t> -&gt; 137</a:t>
            </a:r>
          </a:p>
          <a:p>
            <a:pPr marL="0" indent="0">
              <a:buFont typeface="System Font Regular"/>
              <a:buNone/>
            </a:pPr>
            <a:r>
              <a:rPr lang="en-US" sz="1050" err="1">
                <a:solidFill>
                  <a:srgbClr val="007B00"/>
                </a:solidFill>
              </a:rPr>
              <a:t>Geodude</a:t>
            </a:r>
            <a:r>
              <a:rPr lang="en-US" sz="1050">
                <a:solidFill>
                  <a:srgbClr val="007B00"/>
                </a:solidFill>
              </a:rPr>
              <a:t> -&gt; 74</a:t>
            </a:r>
          </a:p>
          <a:p>
            <a:pPr marL="0" indent="0">
              <a:buFont typeface="System Font Regular"/>
              <a:buNone/>
            </a:pPr>
            <a:r>
              <a:rPr lang="en-US" sz="1050" err="1">
                <a:solidFill>
                  <a:srgbClr val="007B00"/>
                </a:solidFill>
              </a:rPr>
              <a:t>Pidgeot</a:t>
            </a:r>
            <a:r>
              <a:rPr lang="en-US" sz="1050">
                <a:solidFill>
                  <a:srgbClr val="007B00"/>
                </a:solidFill>
              </a:rPr>
              <a:t> -&gt; 18</a:t>
            </a:r>
          </a:p>
          <a:p>
            <a:pPr marL="0" indent="0">
              <a:buFont typeface="System Font Regular"/>
              <a:buNone/>
            </a:pPr>
            <a:r>
              <a:rPr lang="en-US" sz="1050" err="1">
                <a:solidFill>
                  <a:srgbClr val="007B00"/>
                </a:solidFill>
              </a:rPr>
              <a:t>Poliwag</a:t>
            </a:r>
            <a:r>
              <a:rPr lang="en-US" sz="1050">
                <a:solidFill>
                  <a:srgbClr val="007B00"/>
                </a:solidFill>
              </a:rPr>
              <a:t> -&gt; 60</a:t>
            </a:r>
          </a:p>
        </p:txBody>
      </p:sp>
    </p:spTree>
    <p:extLst>
      <p:ext uri="{BB962C8B-B14F-4D97-AF65-F5344CB8AC3E}">
        <p14:creationId xmlns:p14="http://schemas.microsoft.com/office/powerpoint/2010/main" val="178189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 in other languages</a:t>
            </a:r>
          </a:p>
        </p:txBody>
      </p:sp>
    </p:spTree>
    <p:extLst>
      <p:ext uri="{BB962C8B-B14F-4D97-AF65-F5344CB8AC3E}">
        <p14:creationId xmlns:p14="http://schemas.microsoft.com/office/powerpoint/2010/main" val="1007225516"/>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has a built-in map (dictionary)</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928223"/>
            <a:ext cx="8229600" cy="1643527"/>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p>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p>
          <a:p>
            <a:pPr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B60E0E"/>
                </a:solidFill>
                <a:latin typeface="Consolas" panose="020B0609020204030204" pitchFamily="49" charset="0"/>
                <a:ea typeface="Segoe UI Emoji" panose="020B0502040204020203" pitchFamily="34" charset="0"/>
                <a:cs typeface="Consolas" panose="020B0609020204030204" pitchFamily="49" charset="0"/>
              </a:rPr>
              <a:t>Ivysaur</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endPar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1</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{'Bulbasaur': 1, '</a:t>
            </a:r>
            <a:r>
              <a:rPr lang="en-US" err="1">
                <a:solidFill>
                  <a:srgbClr val="007B00"/>
                </a:solidFill>
                <a:latin typeface="Consolas" panose="020B0609020204030204" pitchFamily="49" charset="0"/>
                <a:cs typeface="Consolas" panose="020B0609020204030204" pitchFamily="49" charset="0"/>
              </a:rPr>
              <a:t>Ivysaur</a:t>
            </a:r>
            <a:r>
              <a:rPr lang="en-US">
                <a:solidFill>
                  <a:srgbClr val="007B00"/>
                </a:solidFill>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BE02AC58-11C6-289D-0C35-9592CB3F8565}"/>
              </a:ext>
            </a:extLst>
          </p:cNvPr>
          <p:cNvSpPr txBox="1"/>
          <p:nvPr/>
        </p:nvSpPr>
        <p:spPr>
          <a:xfrm>
            <a:off x="457200" y="2857259"/>
            <a:ext cx="8229600" cy="1975926"/>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Map + Dynamic type = hmm...</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 {}</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True</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False</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'Jim'</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3</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map</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{True: False, 'Jim': 3, -1: {...}}</a:t>
            </a:r>
          </a:p>
        </p:txBody>
      </p:sp>
    </p:spTree>
    <p:extLst>
      <p:ext uri="{BB962C8B-B14F-4D97-AF65-F5344CB8AC3E}">
        <p14:creationId xmlns:p14="http://schemas.microsoft.com/office/powerpoint/2010/main" val="243428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1">
                <a:solidFill>
                  <a:srgbClr val="202122"/>
                </a:solidFill>
                <a:latin typeface="Arial" panose="020B0604020202020204" pitchFamily="34" charset="0"/>
              </a:rPr>
              <a:t>data</a:t>
            </a:r>
            <a:r>
              <a:rPr lang="en-US">
                <a:solidFill>
                  <a:srgbClr val="202122"/>
                </a:solidFill>
                <a:latin typeface="Arial" panose="020B0604020202020204" pitchFamily="34" charset="0"/>
              </a:rPr>
              <a:t> means numbers (and letters)</a:t>
            </a:r>
            <a:endParaRPr lang="en-US" b="1">
              <a:solidFill>
                <a:srgbClr val="202122"/>
              </a:solidFill>
              <a:latin typeface="Arial" panose="020B0604020202020204" pitchFamily="34" charset="0"/>
            </a:endParaRPr>
          </a:p>
          <a:p>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organizes your data</a:t>
            </a:r>
          </a:p>
          <a:p>
            <a:pPr lvl="1"/>
            <a:r>
              <a:rPr lang="en-US">
                <a:solidFill>
                  <a:srgbClr val="202122"/>
                </a:solidFill>
                <a:latin typeface="Arial" panose="020B0604020202020204" pitchFamily="34" charset="0"/>
              </a:rPr>
              <a:t>f</a:t>
            </a:r>
            <a:r>
              <a:rPr lang="en-US" b="0" i="0">
                <a:solidFill>
                  <a:srgbClr val="202122"/>
                </a:solidFill>
                <a:effectLst/>
                <a:latin typeface="Arial" panose="020B0604020202020204" pitchFamily="34" charset="0"/>
              </a:rPr>
              <a:t>or a particular task, a </a:t>
            </a:r>
            <a:r>
              <a:rPr lang="en-US" b="0" i="1">
                <a:solidFill>
                  <a:srgbClr val="202122"/>
                </a:solidFill>
                <a:effectLst/>
                <a:latin typeface="Arial" panose="020B0604020202020204" pitchFamily="34" charset="0"/>
              </a:rPr>
              <a:t>good</a:t>
            </a:r>
            <a:r>
              <a:rPr lang="en-US" b="0" i="0">
                <a:solidFill>
                  <a:srgbClr val="202122"/>
                </a:solidFill>
                <a:effectLst/>
                <a:latin typeface="Arial" panose="020B0604020202020204" pitchFamily="34" charset="0"/>
              </a:rPr>
              <a:t> data structure is...</a:t>
            </a:r>
          </a:p>
          <a:p>
            <a:pPr lvl="3"/>
            <a:r>
              <a:rPr lang="en-US" b="0" i="0">
                <a:solidFill>
                  <a:srgbClr val="202122"/>
                </a:solidFill>
                <a:effectLst/>
                <a:latin typeface="Arial" panose="020B0604020202020204" pitchFamily="34" charset="0"/>
              </a:rPr>
              <a:t>easy to work with (programmer time)</a:t>
            </a:r>
          </a:p>
          <a:p>
            <a:pPr lvl="3"/>
            <a:r>
              <a:rPr lang="en-US">
                <a:solidFill>
                  <a:srgbClr val="202122"/>
                </a:solidFill>
                <a:latin typeface="Arial" panose="020B0604020202020204" pitchFamily="34" charset="0"/>
              </a:rPr>
              <a:t>runs fast (runtime / user's time)</a:t>
            </a:r>
          </a:p>
          <a:p>
            <a:pPr lvl="3"/>
            <a:r>
              <a:rPr lang="en-US" sz="1200" b="0" i="0">
                <a:solidFill>
                  <a:srgbClr val="202122"/>
                </a:solidFill>
                <a:effectLst/>
                <a:latin typeface="Arial" panose="020B0604020202020204" pitchFamily="34" charset="0"/>
              </a:rPr>
              <a:t>is small</a:t>
            </a:r>
            <a:br>
              <a:rPr lang="en-US" b="0" i="0">
                <a:solidFill>
                  <a:srgbClr val="202122"/>
                </a:solidFill>
                <a:effectLst/>
                <a:latin typeface="Arial" panose="020B0604020202020204" pitchFamily="34" charset="0"/>
              </a:rPr>
            </a:br>
            <a:endParaRPr lang="en-US" b="0"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39260259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5BFBD5-64C5-BA9F-9C9B-6340EFB19B14}"/>
              </a:ext>
            </a:extLst>
          </p:cNvPr>
          <p:cNvSpPr>
            <a:spLocks noGrp="1"/>
          </p:cNvSpPr>
          <p:nvPr>
            <p:ph type="title"/>
          </p:nvPr>
        </p:nvSpPr>
        <p:spPr/>
        <p:txBody>
          <a:bodyPr/>
          <a:lstStyle/>
          <a:p>
            <a:r>
              <a:rPr lang="en-US"/>
              <a:t>examples</a:t>
            </a:r>
          </a:p>
        </p:txBody>
      </p:sp>
      <p:sp>
        <p:nvSpPr>
          <p:cNvPr id="4" name="Content Placeholder 3">
            <a:extLst>
              <a:ext uri="{FF2B5EF4-FFF2-40B4-BE49-F238E27FC236}">
                <a16:creationId xmlns:a16="http://schemas.microsoft.com/office/drawing/2014/main" id="{ED88E17F-C052-B424-B4AC-FBE744BA2950}"/>
              </a:ext>
            </a:extLst>
          </p:cNvPr>
          <p:cNvSpPr>
            <a:spLocks noGrp="1"/>
          </p:cNvSpPr>
          <p:nvPr>
            <p:ph sz="quarter" idx="10"/>
          </p:nvPr>
        </p:nvSpPr>
        <p:spPr/>
        <p:txBody>
          <a:bodyPr/>
          <a:lstStyle/>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000FF"/>
                </a:solidFill>
                <a:latin typeface="+mj-lt"/>
              </a:rPr>
              <a:t>true</a:t>
            </a:r>
            <a:r>
              <a:rPr lang="en-US">
                <a:latin typeface="+mj-lt"/>
              </a:rPr>
              <a:t>)  </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CB5B5"/>
                </a:solidFill>
                <a:latin typeface="+mj-lt"/>
              </a:rPr>
              <a:t>5</a:t>
            </a:r>
            <a:r>
              <a:rPr lang="en-US">
                <a:latin typeface="+mj-lt"/>
              </a:rPr>
              <a:t>.</a:t>
            </a:r>
            <a:r>
              <a:rPr lang="en-US">
                <a:solidFill>
                  <a:srgbClr val="0CB5B5"/>
                </a:solidFill>
                <a:latin typeface="+mj-lt"/>
              </a:rPr>
              <a:t>0</a:t>
            </a:r>
            <a:r>
              <a:rPr lang="en-US">
                <a:latin typeface="+mj-lt"/>
              </a:rPr>
              <a:t>)</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r>
              <a:rPr lang="en-US">
                <a:latin typeface="+mj-lt"/>
              </a:rPr>
              <a:t>)</a:t>
            </a:r>
          </a:p>
        </p:txBody>
      </p:sp>
      <p:graphicFrame>
        <p:nvGraphicFramePr>
          <p:cNvPr id="5" name="Table 4">
            <a:extLst>
              <a:ext uri="{FF2B5EF4-FFF2-40B4-BE49-F238E27FC236}">
                <a16:creationId xmlns:a16="http://schemas.microsoft.com/office/drawing/2014/main" id="{E1D8C3A0-00A4-E84C-6B63-F7FF74988D34}"/>
              </a:ext>
            </a:extLst>
          </p:cNvPr>
          <p:cNvGraphicFramePr>
            <a:graphicFrameLocks noGrp="1"/>
          </p:cNvGraphicFramePr>
          <p:nvPr>
            <p:extLst>
              <p:ext uri="{D42A27DB-BD31-4B8C-83A1-F6EECF244321}">
                <p14:modId xmlns:p14="http://schemas.microsoft.com/office/powerpoint/2010/main" val="2513909252"/>
              </p:ext>
            </p:extLst>
          </p:nvPr>
        </p:nvGraphicFramePr>
        <p:xfrm>
          <a:off x="3638001" y="1547704"/>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6" name="Table 5">
            <a:extLst>
              <a:ext uri="{FF2B5EF4-FFF2-40B4-BE49-F238E27FC236}">
                <a16:creationId xmlns:a16="http://schemas.microsoft.com/office/drawing/2014/main" id="{107CD601-8C1B-B4A5-F311-12F1229D3450}"/>
              </a:ext>
            </a:extLst>
          </p:cNvPr>
          <p:cNvGraphicFramePr>
            <a:graphicFrameLocks noGrp="1"/>
          </p:cNvGraphicFramePr>
          <p:nvPr>
            <p:extLst>
              <p:ext uri="{D42A27DB-BD31-4B8C-83A1-F6EECF244321}">
                <p14:modId xmlns:p14="http://schemas.microsoft.com/office/powerpoint/2010/main" val="219304393"/>
              </p:ext>
            </p:extLst>
          </p:nvPr>
        </p:nvGraphicFramePr>
        <p:xfrm>
          <a:off x="3638001" y="2569627"/>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5</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7" name="Table 6">
            <a:extLst>
              <a:ext uri="{FF2B5EF4-FFF2-40B4-BE49-F238E27FC236}">
                <a16:creationId xmlns:a16="http://schemas.microsoft.com/office/drawing/2014/main" id="{2B1C137F-DA4A-7E15-BB37-BE4A5D5D3B9F}"/>
              </a:ext>
            </a:extLst>
          </p:cNvPr>
          <p:cNvGraphicFramePr>
            <a:graphicFrameLocks noGrp="1"/>
          </p:cNvGraphicFramePr>
          <p:nvPr>
            <p:extLst>
              <p:ext uri="{D42A27DB-BD31-4B8C-83A1-F6EECF244321}">
                <p14:modId xmlns:p14="http://schemas.microsoft.com/office/powerpoint/2010/main" val="1638276829"/>
              </p:ext>
            </p:extLst>
          </p:nvPr>
        </p:nvGraphicFramePr>
        <p:xfrm>
          <a:off x="3638000" y="3591550"/>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100" b="0">
                          <a:solidFill>
                            <a:srgbClr val="0CB5B5"/>
                          </a:solidFill>
                          <a:latin typeface="+mj-lt"/>
                        </a:rPr>
                        <a:t>0x02343af34...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3F88A35D-B159-1187-624F-9CBCC48285D0}"/>
              </a:ext>
            </a:extLst>
          </p:cNvPr>
          <p:cNvCxnSpPr>
            <a:cxnSpLocks/>
          </p:cNvCxnSpPr>
          <p:nvPr/>
        </p:nvCxnSpPr>
        <p:spPr>
          <a:xfrm>
            <a:off x="6289766" y="3812500"/>
            <a:ext cx="1391194" cy="8009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2F303F6-1B2A-C18A-0272-2353E79F29FB}"/>
              </a:ext>
            </a:extLst>
          </p:cNvPr>
          <p:cNvSpPr txBox="1"/>
          <p:nvPr/>
        </p:nvSpPr>
        <p:spPr>
          <a:xfrm>
            <a:off x="7680960" y="4428807"/>
            <a:ext cx="4572000" cy="369332"/>
          </a:xfrm>
          <a:prstGeom prst="rect">
            <a:avLst/>
          </a:prstGeom>
          <a:noFill/>
        </p:spPr>
        <p:txBody>
          <a:bodyPr wrap="square">
            <a:spAutoFit/>
          </a:bodyPr>
          <a:lstStyle/>
          <a:p>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endParaRPr lang="en-US"/>
          </a:p>
        </p:txBody>
      </p:sp>
    </p:spTree>
    <p:extLst>
      <p:ext uri="{BB962C8B-B14F-4D97-AF65-F5344CB8AC3E}">
        <p14:creationId xmlns:p14="http://schemas.microsoft.com/office/powerpoint/2010/main" val="1316779983"/>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Lua's </a:t>
            </a:r>
            <a:r>
              <a:rPr lang="en-US" i="1">
                <a:effectLst/>
              </a:rPr>
              <a:t>only</a:t>
            </a:r>
            <a:r>
              <a:rPr lang="en-US">
                <a:effectLst/>
              </a:rPr>
              <a:t> data structure is a map (table)</a:t>
            </a:r>
            <a:endParaRPr lang="en-US"/>
          </a:p>
        </p:txBody>
      </p:sp>
      <p:sp>
        <p:nvSpPr>
          <p:cNvPr id="2" name="Content Placeholder 1">
            <a:extLst>
              <a:ext uri="{FF2B5EF4-FFF2-40B4-BE49-F238E27FC236}">
                <a16:creationId xmlns:a16="http://schemas.microsoft.com/office/drawing/2014/main" id="{29F85EE2-84B0-AC71-A0E9-08DDD0172C1B}"/>
              </a:ext>
            </a:extLst>
          </p:cNvPr>
          <p:cNvSpPr>
            <a:spLocks noGrp="1"/>
          </p:cNvSpPr>
          <p:nvPr>
            <p:ph sz="quarter" idx="10"/>
          </p:nvPr>
        </p:nvSpPr>
        <p:spPr/>
        <p:txBody>
          <a:bodyPr/>
          <a:lstStyle/>
          <a:p>
            <a:r>
              <a:rPr lang="en-US"/>
              <a:t>why?</a:t>
            </a:r>
          </a:p>
          <a:p>
            <a:r>
              <a:rPr lang="en-US"/>
              <a:t>how?</a:t>
            </a:r>
          </a:p>
          <a:p>
            <a:pPr lvl="1"/>
            <a:r>
              <a:rPr lang="en-US"/>
              <a:t>what about like...arrays?</a:t>
            </a:r>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2359485"/>
            <a:ext cx="8229600" cy="1366528"/>
          </a:xfrm>
          <a:prstGeom prst="rect">
            <a:avLst/>
          </a:prstGeom>
          <a:solidFill>
            <a:srgbClr val="FFE6FF"/>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 = {}</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"Bulbasaur"</a:t>
            </a:r>
            <a:r>
              <a:rPr lang="en-US">
                <a:solidFill>
                  <a:srgbClr val="000000"/>
                </a:solidFill>
                <a:latin typeface="Consolas"/>
                <a:ea typeface="Segoe UI Emoji" panose="020B0502040204020203" pitchFamily="34" charset="0"/>
              </a:rPr>
              <a:t> </a:t>
            </a:r>
            <a:r>
              <a:rPr lang="en-US">
                <a:solidFill>
                  <a:srgbClr val="BFBFBF"/>
                </a:solidFill>
                <a:latin typeface="Consolas"/>
                <a:ea typeface="Segoe UI Emoji" panose="020B0502040204020203" pitchFamily="34" charset="0"/>
              </a:rPr>
              <a:t>-- okay fine, Lua has strings too</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a:t>
            </a:r>
            <a:r>
              <a:rPr lang="en-US" err="1">
                <a:solidFill>
                  <a:srgbClr val="B60E0E"/>
                </a:solidFill>
                <a:latin typeface="Consolas"/>
                <a:ea typeface="Segoe UI Emoji" panose="020B0502040204020203" pitchFamily="34" charset="0"/>
              </a:rPr>
              <a:t>Ivysaur</a:t>
            </a:r>
            <a:r>
              <a:rPr lang="en-US">
                <a:solidFill>
                  <a:srgbClr val="B60E0E"/>
                </a:solidFill>
                <a:latin typeface="Consolas"/>
                <a:ea typeface="Segoe UI Emoji" panose="020B0502040204020203" pitchFamily="34" charset="0"/>
              </a:rPr>
              <a:t>"</a:t>
            </a:r>
          </a:p>
          <a:p>
            <a:pPr lvl="0"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rPr>
              <a:t>print</a:t>
            </a:r>
            <a:r>
              <a:rPr lang="en-US">
                <a:latin typeface="Consolas"/>
                <a:ea typeface="Segoe UI Emoji" panose="020B0502040204020203" pitchFamily="34" charset="0"/>
              </a:rPr>
              <a:t>(</a:t>
            </a:r>
            <a:r>
              <a:rPr lang="en-US" err="1">
                <a:latin typeface="Consolas"/>
                <a:ea typeface="Segoe UI Emoji" panose="020B0502040204020203" pitchFamily="34" charset="0"/>
              </a:rPr>
              <a:t>names</a:t>
            </a:r>
            <a:r>
              <a:rPr lang="en-US">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rPr>
              <a:t>]) </a:t>
            </a:r>
            <a:r>
              <a:rPr lang="en-US">
                <a:solidFill>
                  <a:schemeClr val="bg1">
                    <a:lumMod val="75000"/>
                  </a:schemeClr>
                </a:solidFill>
                <a:latin typeface="Consolas"/>
                <a:ea typeface="Segoe UI Emoji" panose="020B0502040204020203" pitchFamily="34" charset="0"/>
              </a:rPr>
              <a:t>-- Bulbasaur</a:t>
            </a:r>
          </a:p>
        </p:txBody>
      </p:sp>
    </p:spTree>
    <p:extLst>
      <p:ext uri="{BB962C8B-B14F-4D97-AF65-F5344CB8AC3E}">
        <p14:creationId xmlns:p14="http://schemas.microsoft.com/office/powerpoint/2010/main" val="280293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208F0E-27CB-3EF3-A04F-295222DD9A58}"/>
              </a:ext>
            </a:extLst>
          </p:cNvPr>
          <p:cNvPicPr>
            <a:picLocks noChangeAspect="1"/>
          </p:cNvPicPr>
          <p:nvPr/>
        </p:nvPicPr>
        <p:blipFill>
          <a:blip r:embed="rId2"/>
          <a:stretch>
            <a:fillRect/>
          </a:stretch>
        </p:blipFill>
        <p:spPr>
          <a:xfrm>
            <a:off x="685800" y="555563"/>
            <a:ext cx="7772400" cy="4032373"/>
          </a:xfrm>
          <a:prstGeom prst="rect">
            <a:avLst/>
          </a:prstGeom>
        </p:spPr>
      </p:pic>
    </p:spTree>
    <p:extLst>
      <p:ext uri="{BB962C8B-B14F-4D97-AF65-F5344CB8AC3E}">
        <p14:creationId xmlns:p14="http://schemas.microsoft.com/office/powerpoint/2010/main" val="3805622215"/>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3"/>
                </a:solidFill>
              </a:rPr>
              <a:t>ANNOUNCEMENTS</a:t>
            </a:r>
            <a:endParaRPr lang="en-US" sz="2400">
              <a:solidFill>
                <a:schemeClr val="accent3"/>
              </a:solidFill>
            </a:endParaRPr>
          </a:p>
          <a:p>
            <a:r>
              <a:rPr lang="en-US" sz="2400">
                <a:solidFill>
                  <a:schemeClr val="accent3"/>
                </a:solidFill>
              </a:rPr>
              <a:t>today is </a:t>
            </a:r>
            <a:r>
              <a:rPr lang="en-US" sz="2400" b="1">
                <a:solidFill>
                  <a:schemeClr val="accent3"/>
                </a:solidFill>
              </a:rPr>
              <a:t>Prof. Bill Is Visiting LEC-02 Laptop Wednesday</a:t>
            </a:r>
            <a:r>
              <a:rPr lang="en-US" sz="2400">
                <a:solidFill>
                  <a:schemeClr val="accent3"/>
                </a:solidFill>
              </a:rPr>
              <a:t>!</a:t>
            </a:r>
            <a:br>
              <a:rPr lang="en-US" sz="2400" b="1"/>
            </a:br>
            <a:r>
              <a:rPr lang="en-US" sz="3200" b="1">
                <a:solidFill>
                  <a:schemeClr val="accent2"/>
                </a:solidFill>
              </a:rPr>
              <a:t>WARMUP</a:t>
            </a:r>
            <a:br>
              <a:rPr lang="en-US" sz="2400" b="1">
                <a:solidFill>
                  <a:schemeClr val="accent2"/>
                </a:solidFill>
              </a:rPr>
            </a:br>
            <a:r>
              <a:rPr lang="en-US" sz="2400">
                <a:solidFill>
                  <a:schemeClr val="accent2"/>
                </a:solidFill>
              </a:rPr>
              <a:t>what is </a:t>
            </a:r>
            <a:r>
              <a:rPr lang="en-US" sz="2400">
                <a:solidFill>
                  <a:schemeClr val="accent2">
                    <a:lumMod val="40000"/>
                    <a:lumOff val="60000"/>
                  </a:schemeClr>
                </a:solidFill>
                <a:latin typeface="+mj-lt"/>
              </a:rPr>
              <a:t>7 % 3</a:t>
            </a:r>
            <a:r>
              <a:rPr lang="en-US" sz="2400">
                <a:solidFill>
                  <a:schemeClr val="accent2"/>
                </a:solidFill>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				</a:t>
            </a:r>
            <a:r>
              <a:rPr lang="en-US" sz="2400">
                <a:solidFill>
                  <a:schemeClr val="accent2">
                    <a:lumMod val="50000"/>
                  </a:schemeClr>
                </a:solidFill>
              </a:rPr>
              <a:t>(java means coffee)</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			</a:t>
            </a:r>
            <a:r>
              <a:rPr lang="en-US" sz="2400">
                <a:solidFill>
                  <a:schemeClr val="accent2">
                    <a:lumMod val="50000"/>
                  </a:schemeClr>
                </a:solidFill>
              </a:rPr>
              <a:t>(a python is a kind of snake)</a:t>
            </a:r>
          </a:p>
          <a:p>
            <a:r>
              <a:rPr lang="en-US" sz="2400">
                <a:solidFill>
                  <a:schemeClr val="accent2"/>
                </a:solidFill>
                <a:sym typeface="Wingdings" pitchFamily="2" charset="2"/>
              </a:rPr>
              <a:t>what is </a:t>
            </a:r>
            <a:r>
              <a:rPr lang="en-US" sz="2400">
                <a:solidFill>
                  <a:schemeClr val="accent2">
                    <a:lumMod val="40000"/>
                    <a:lumOff val="60000"/>
                  </a:schemeClr>
                </a:solidFill>
                <a:latin typeface="+mj-lt"/>
                <a:sym typeface="Wingdings" pitchFamily="2" charset="2"/>
              </a:rPr>
              <a:t>(-7) % 3</a:t>
            </a:r>
            <a:r>
              <a:rPr lang="en-US" sz="2400">
                <a:solidFill>
                  <a:schemeClr val="accent2"/>
                </a:solidFill>
                <a:sym typeface="Wingdings" pitchFamily="2" charset="2"/>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a:t>
            </a:r>
            <a:br>
              <a:rPr lang="en-US" sz="2400"/>
            </a:br>
            <a:r>
              <a:rPr lang="en-US" sz="3200" b="1">
                <a:solidFill>
                  <a:schemeClr val="accent1"/>
                </a:solidFill>
              </a:rPr>
              <a:t>TODAY</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587802983"/>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292662248"/>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0849AA-5BAF-62ED-D48A-64068A190DF2}"/>
              </a:ext>
            </a:extLst>
          </p:cNvPr>
          <p:cNvSpPr>
            <a:spLocks noGrp="1"/>
          </p:cNvSpPr>
          <p:nvPr>
            <p:ph type="title"/>
          </p:nvPr>
        </p:nvSpPr>
        <p:spPr/>
        <p:txBody>
          <a:bodyPr/>
          <a:lstStyle/>
          <a:p>
            <a:r>
              <a:rPr lang="en-US"/>
              <a:t>let's learn someting upsetting 🙂👍</a:t>
            </a:r>
          </a:p>
        </p:txBody>
      </p:sp>
    </p:spTree>
    <p:extLst>
      <p:ext uri="{BB962C8B-B14F-4D97-AF65-F5344CB8AC3E}">
        <p14:creationId xmlns:p14="http://schemas.microsoft.com/office/powerpoint/2010/main" val="4268711473"/>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B5C746-959C-575E-B184-51B75CC24E7E}"/>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BCB8303D-42A3-1DDD-BED3-B316543B4D0C}"/>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55D390A-52F7-D574-BF73-7D3571D7B61D}"/>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B2458A8D-429C-1AA0-6DF4-F0C7C45A684C}"/>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D7818EE6-9F74-A19D-FE36-9D5D74049FC6}"/>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E0F14EF6-2E9E-067A-D5BA-EA3CC4A14DCD}"/>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6FA7AAF4-6456-0E7F-E84C-87BE77499483}"/>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50230C2-7DFE-CE5E-9796-CAB424C3F77E}"/>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091CD743-8866-032D-125A-F04AC7A49F22}"/>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EA7FA167-76CC-8ED5-463F-E320C49AE68B}"/>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0EB70ADB-B697-16F7-58AA-250769B4510F}"/>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56401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222218-7A7C-6823-9E7D-12EF19C52348}"/>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4A7A72A6-702A-6B0B-0B50-164214A09EC3}"/>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C2FA26C8-60C3-6D36-2A0A-D6E8494CEAA1}"/>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BD08B43-531E-0388-E12F-A7321FF60A12}"/>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38D405B3-D260-AF0B-7F69-4F34C90B187C}"/>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512CEAFE-79B4-C26C-8EDA-44FCA83E9D4C}"/>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CCD40734-4124-634E-54CE-126F11953DBA}"/>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3D1962FD-DFC5-670E-86CC-18202F9FA4DE}"/>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082111A0-C84B-DDED-5F91-A57BACD1AAA9}"/>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02F9AB65-8E3F-21A4-36EE-09917C9E908F}"/>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99ACD83-A361-48B9-F2A3-E722BD0FA4F4}"/>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F313AB1B-7548-7EBE-2B3F-CBC74434F2A3}"/>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7CC2DD72-9EC0-8F78-6B4B-2895E9993255}"/>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Math</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.floorMod(</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34AB4D11-97F1-3CEA-69FD-68DBFF6AF979}"/>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E4EE399A-B746-E5F9-4446-43E87B215745}"/>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5813D22A-55D5-625D-6628-C933DC3D32E9}"/>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397D08E-B7C2-6F23-2378-70C00B0F88A0}"/>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2CD11A7D-41F8-9BF6-16CD-15D6A980CD1A}"/>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4199167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50037756"/>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3495799342"/>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03A345-8312-7E42-E051-70BBDB94CAB4}"/>
              </a:ext>
            </a:extLst>
          </p:cNvPr>
          <p:cNvSpPr>
            <a:spLocks noGrp="1"/>
          </p:cNvSpPr>
          <p:nvPr>
            <p:ph type="title"/>
          </p:nvPr>
        </p:nvSpPr>
        <p:spPr/>
        <p:txBody>
          <a:bodyPr/>
          <a:lstStyle/>
          <a:p>
            <a:r>
              <a:rPr lang="en-US"/>
              <a:t>hash maps</a:t>
            </a:r>
          </a:p>
        </p:txBody>
      </p:sp>
    </p:spTree>
    <p:extLst>
      <p:ext uri="{BB962C8B-B14F-4D97-AF65-F5344CB8AC3E}">
        <p14:creationId xmlns:p14="http://schemas.microsoft.com/office/powerpoint/2010/main" val="2721400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solidFill>
                  <a:srgbClr val="000080"/>
                </a:solidFill>
                <a:latin typeface="Consolas"/>
                <a:ea typeface="Segoe UI Emoji" panose="020B0502040204020203" pitchFamily="34" charset="0"/>
                <a:cs typeface="Consolas" panose="020B0609020204030204" pitchFamily="49" charset="0"/>
              </a:rPr>
              <a:t>Token</a:t>
            </a:r>
            <a:r>
              <a:rPr lang="en-US" err="1">
                <a:latin typeface="Consolas"/>
                <a:ea typeface="Segoe UI Emoji" panose="020B0502040204020203" pitchFamily="34" charset="0"/>
                <a:cs typeface="Consolas" panose="020B0609020204030204" pitchFamily="49" charset="0"/>
              </a:rPr>
              <a:t>.</a:t>
            </a:r>
            <a:r>
              <a:rPr lang="en-US" err="1">
                <a:solidFill>
                  <a:srgbClr val="000080"/>
                </a:solidFill>
                <a:latin typeface="Consolas"/>
                <a:ea typeface="Segoe UI Emoji" panose="020B0502040204020203" pitchFamily="34" charset="0"/>
                <a:cs typeface="Consolas" panose="020B0609020204030204" pitchFamily="49" charset="0"/>
              </a:rPr>
              <a:t>TYPE_STRING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latin typeface="Consolas"/>
                <a:ea typeface="Segoe UI Emoji" panose="020B0502040204020203" pitchFamily="34" charset="0"/>
                <a:cs typeface="Consolas" panose="020B0609020204030204" pitchFamily="49" charset="0"/>
              </a:rPr>
              <a:t>Token.TYPE_STRING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check type!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r>
              <a:rPr lang="en-US" sz="2800">
                <a:solidFill>
                  <a:schemeClr val="accent2"/>
                </a:solidFill>
                <a:latin typeface="Comic Sans MS" panose="030F0902030302020204" pitchFamily="66" charset="0"/>
              </a:rPr>
              <a:t>this usage code makes me sad</a:t>
            </a:r>
            <a:r>
              <a:rPr lang="en-US" sz="2800">
                <a:latin typeface="Consolas"/>
                <a:ea typeface="Segoe UI Emoji" panose="020B0502040204020203" pitchFamily="34" charset="0"/>
                <a:cs typeface="Consolas" panose="020B0609020204030204" pitchFamily="49" charset="0"/>
              </a:rPr>
              <a:t> ☹️</a:t>
            </a:r>
            <a:endParaRPr lang="en-US" sz="2800">
              <a:solidFill>
                <a:schemeClr val="accent2"/>
              </a:solidFill>
              <a:latin typeface="Comic Sans MS" panose="030F0902030302020204" pitchFamily="66" charset="0"/>
            </a:endParaRPr>
          </a:p>
          <a:p>
            <a:r>
              <a:rPr lang="en-US" sz="2800">
                <a:solidFill>
                  <a:schemeClr val="accent2"/>
                </a:solidFill>
                <a:latin typeface="Comic Sans MS" panose="030F0902030302020204" pitchFamily="66" charset="0"/>
              </a:rPr>
              <a:t>let's write some </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b="1">
                <a:solidFill>
                  <a:schemeClr val="accent2"/>
                </a:solidFill>
                <a:latin typeface="Comic Sans MS" panose="030F0902030302020204" pitchFamily="66" charset="0"/>
              </a:rPr>
              <a:t>functions</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a:solidFill>
                  <a:schemeClr val="accent2"/>
                </a:solidFill>
                <a:latin typeface="Comic Sans MS" panose="030F0902030302020204" pitchFamily="66" charset="0"/>
              </a:rPr>
              <a:t>!</a:t>
            </a:r>
          </a:p>
        </p:txBody>
      </p:sp>
    </p:spTree>
    <p:extLst>
      <p:ext uri="{BB962C8B-B14F-4D97-AF65-F5344CB8AC3E}">
        <p14:creationId xmlns:p14="http://schemas.microsoft.com/office/powerpoint/2010/main" val="330531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p:bldLst>
  </p:timing>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hash map</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hash map</a:t>
                </a:r>
                <a:r>
                  <a:rPr lang="en-US"/>
                  <a:t> (</a:t>
                </a:r>
                <a:r>
                  <a:rPr lang="en-US" b="1"/>
                  <a:t>hash table</a:t>
                </a:r>
                <a:r>
                  <a:rPr lang="en-US"/>
                  <a:t>) is a great way to implement a map</a:t>
                </a:r>
              </a:p>
              <a:p>
                <a:pPr lvl="1"/>
                <a:r>
                  <a:rPr lang="en-US">
                    <a:solidFill>
                      <a:srgbClr val="000000"/>
                    </a:solidFill>
                  </a:rPr>
                  <a:t>hash map are implemented using an </a:t>
                </a:r>
                <a:r>
                  <a:rPr lang="en-US" b="1"/>
                  <a:t>array</a:t>
                </a:r>
                <a:r>
                  <a:rPr lang="en-US">
                    <a:solidFill>
                      <a:srgbClr val="000000"/>
                    </a:solidFill>
                  </a:rPr>
                  <a:t> and a </a:t>
                </a:r>
                <a:r>
                  <a:rPr lang="en-US" b="1">
                    <a:solidFill>
                      <a:srgbClr val="000000"/>
                    </a:solidFill>
                  </a:rPr>
                  <a:t>hash function</a:t>
                </a:r>
                <a:endParaRPr lang="en-US"/>
              </a:p>
              <a:p>
                <a:pPr lvl="1"/>
                <a:r>
                  <a:rPr lang="en-US"/>
                  <a:t>hash maps are FAST</a:t>
                </a:r>
                <a:endParaRPr lang="en-US">
                  <a:solidFill>
                    <a:srgbClr val="000000"/>
                  </a:solidFill>
                  <a:latin typeface="Consolas"/>
                </a:endParaRPr>
              </a:p>
              <a:p>
                <a:pPr lvl="2">
                  <a:buClr>
                    <a:srgbClr val="FFFFFF">
                      <a:lumMod val="65000"/>
                    </a:srgbClr>
                  </a:buClr>
                </a:pPr>
                <a:r>
                  <a:rPr lang="en-US">
                    <a:solidFill>
                      <a:srgbClr val="000000"/>
                    </a:solidFill>
                    <a:latin typeface="Consolas"/>
                  </a:rPr>
                  <a:t>put(key, value)</a:t>
                </a:r>
                <a:r>
                  <a:rPr lang="en-US">
                    <a:solidFill>
                      <a:srgbClr val="000000"/>
                    </a:solidFill>
                  </a:rPr>
                  <a:t> is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solidFill>
                      <a:srgbClr val="000000"/>
                    </a:solidFill>
                    <a:latin typeface="Consolas"/>
                  </a:rPr>
                  <a:t>	</a:t>
                </a:r>
                <a:r>
                  <a:rPr lang="en-US"/>
                  <a:t> 😀 </a:t>
                </a:r>
                <a:r>
                  <a:rPr lang="en-US">
                    <a:solidFill>
                      <a:schemeClr val="accent2"/>
                    </a:solidFill>
                  </a:rPr>
                  <a:t>FAST</a:t>
                </a:r>
                <a:endParaRPr lang="en-US">
                  <a:solidFill>
                    <a:schemeClr val="accent2"/>
                  </a:solidFill>
                  <a:latin typeface="Consolas"/>
                </a:endParaRPr>
              </a:p>
              <a:p>
                <a:pPr lvl="2">
                  <a:buClr>
                    <a:srgbClr val="FFFFFF">
                      <a:lumMod val="65000"/>
                    </a:srgbClr>
                  </a:buClr>
                </a:pPr>
                <a:r>
                  <a:rPr lang="en-US">
                    <a:solidFill>
                      <a:srgbClr val="000000"/>
                    </a:solidFill>
                    <a:latin typeface="Consolas"/>
                  </a:rPr>
                  <a:t>get(key)</a:t>
                </a:r>
                <a:r>
                  <a:rPr lang="en-US">
                    <a:solidFill>
                      <a:srgbClr val="000000"/>
                    </a:solidFill>
                  </a:rPr>
                  <a:t> is </a:t>
                </a:r>
                <a14:m>
                  <m:oMath xmlns:m="http://schemas.openxmlformats.org/officeDocument/2006/math">
                    <m:r>
                      <a:rPr lang="en-US" i="1">
                        <a:latin typeface="Cambria Math" panose="02040503050406030204" pitchFamily="18" charset="0"/>
                        <a:ea typeface="Cambria Math" panose="02040503050406030204" pitchFamily="18" charset="0"/>
                      </a:rPr>
                      <m:t>𝒪</m:t>
                    </m:r>
                    <m:r>
                      <a:rPr lang="en-US" i="1">
                        <a:latin typeface="Cambria Math" panose="02040503050406030204" pitchFamily="18" charset="0"/>
                      </a:rPr>
                      <m:t>(1)</m:t>
                    </m:r>
                  </m:oMath>
                </a14:m>
                <a:r>
                  <a:rPr lang="en-US">
                    <a:solidFill>
                      <a:srgbClr val="000000"/>
                    </a:solidFill>
                    <a:latin typeface="Consolas"/>
                  </a:rPr>
                  <a:t>				</a:t>
                </a:r>
                <a:r>
                  <a:rPr lang="en-US"/>
                  <a:t> 😀 </a:t>
                </a:r>
                <a:r>
                  <a:rPr lang="en-US">
                    <a:solidFill>
                      <a:schemeClr val="accent2"/>
                    </a:solidFill>
                  </a:rPr>
                  <a:t>FAST</a:t>
                </a:r>
                <a:endParaRPr lang="en-US">
                  <a:solidFill>
                    <a:srgbClr val="000000"/>
                  </a:solidFill>
                  <a:latin typeface="Consolas"/>
                </a:endParaRPr>
              </a:p>
              <a:p>
                <a:pPr lvl="1">
                  <a:buClr>
                    <a:srgbClr val="FFFFFF">
                      <a:lumMod val="65000"/>
                    </a:srgbClr>
                  </a:buClr>
                </a:pPr>
                <a:r>
                  <a:rPr lang="en-US">
                    <a:solidFill>
                      <a:srgbClr val="000000"/>
                    </a:solidFill>
                  </a:rPr>
                  <a:t>there are many different "flavors" of hash maps</a:t>
                </a:r>
              </a:p>
              <a:p>
                <a:pPr lvl="2">
                  <a:buClr>
                    <a:srgbClr val="FFFFFF">
                      <a:lumMod val="65000"/>
                    </a:srgbClr>
                  </a:buClr>
                </a:pPr>
                <a:r>
                  <a:rPr lang="en-US">
                    <a:solidFill>
                      <a:srgbClr val="000000"/>
                    </a:solidFill>
                  </a:rPr>
                  <a:t>separate chaining </a:t>
                </a:r>
                <a:r>
                  <a:rPr lang="en-US">
                    <a:solidFill>
                      <a:srgbClr val="BFBFBF"/>
                    </a:solidFill>
                  </a:rPr>
                  <a:t>(today)</a:t>
                </a:r>
              </a:p>
              <a:p>
                <a:pPr lvl="2">
                  <a:buClr>
                    <a:srgbClr val="FFFFFF">
                      <a:lumMod val="65000"/>
                    </a:srgbClr>
                  </a:buClr>
                </a:pPr>
                <a:r>
                  <a:rPr lang="en-US">
                    <a:solidFill>
                      <a:srgbClr val="000000"/>
                    </a:solidFill>
                  </a:rPr>
                  <a:t>linear probing </a:t>
                </a:r>
                <a:r>
                  <a:rPr lang="en-US">
                    <a:solidFill>
                      <a:srgbClr val="BFBFBF"/>
                    </a:solidFill>
                  </a:rPr>
                  <a:t>(</a:t>
                </a:r>
                <a:r>
                  <a:rPr lang="en-US" err="1">
                    <a:solidFill>
                      <a:srgbClr val="BFBFBF"/>
                    </a:solidFill>
                  </a:rPr>
                  <a:t>friday</a:t>
                </a:r>
                <a:r>
                  <a:rPr lang="en-US">
                    <a:solidFill>
                      <a:srgbClr val="BFBFBF"/>
                    </a:solidFill>
                  </a:rPr>
                  <a:t>)</a:t>
                </a:r>
              </a:p>
              <a:p>
                <a:pPr lvl="2">
                  <a:buClr>
                    <a:srgbClr val="FFFFFF">
                      <a:lumMod val="65000"/>
                    </a:srgbClr>
                  </a:buClr>
                </a:pPr>
                <a:r>
                  <a:rPr lang="en-US"/>
                  <a:t>and so much more!</a:t>
                </a:r>
              </a:p>
              <a:p>
                <a:pPr lvl="2">
                  <a:buClr>
                    <a:srgbClr val="FFFFFF">
                      <a:lumMod val="65000"/>
                    </a:srgbClr>
                  </a:buClr>
                </a:pPr>
                <a:endParaRPr lang="en-US">
                  <a:solidFill>
                    <a:srgbClr val="000000"/>
                  </a:solidFill>
                </a:endParaRPr>
              </a:p>
            </p:txBody>
          </p:sp>
        </mc:Choice>
        <mc:Fallback xmlns="">
          <p:sp>
            <p:nvSpPr>
              <p:cNvPr id="4" name="Content Placeholder 3">
                <a:extLst>
                  <a:ext uri="{FF2B5EF4-FFF2-40B4-BE49-F238E27FC236}">
                    <a16:creationId xmlns:a16="http://schemas.microsoft.com/office/drawing/2014/main" id="{0E127F50-8DCD-2EDE-2D3A-81625A1DD17B}"/>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1525901"/>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hash function</a:t>
            </a:r>
          </a:p>
        </p:txBody>
      </p:sp>
    </p:spTree>
    <p:extLst>
      <p:ext uri="{BB962C8B-B14F-4D97-AF65-F5344CB8AC3E}">
        <p14:creationId xmlns:p14="http://schemas.microsoft.com/office/powerpoint/2010/main" val="1267528176"/>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 </a:t>
            </a:r>
            <a:r>
              <a:rPr lang="en-US" b="1"/>
              <a:t>hash function </a:t>
            </a:r>
            <a:r>
              <a:rPr lang="en-US"/>
              <a:t>takes some data and returns an int called the data's</a:t>
            </a:r>
            <a:br>
              <a:rPr lang="en-US"/>
            </a:br>
            <a:r>
              <a:rPr lang="en-US" b="1"/>
              <a:t>hash code</a:t>
            </a:r>
            <a:r>
              <a:rPr lang="en-US"/>
              <a:t> (</a:t>
            </a:r>
            <a:r>
              <a:rPr lang="en-US" b="1"/>
              <a:t>hash</a:t>
            </a:r>
            <a:r>
              <a:rPr lang="en-US"/>
              <a:t>, hash value)</a:t>
            </a:r>
          </a:p>
          <a:p>
            <a:pPr lvl="1"/>
            <a:r>
              <a:rPr lang="en-US"/>
              <a:t>this is called "</a:t>
            </a:r>
            <a:r>
              <a:rPr lang="en-US" b="1"/>
              <a:t>hashing</a:t>
            </a:r>
            <a:r>
              <a:rPr lang="en-US"/>
              <a:t>" the data</a:t>
            </a:r>
          </a:p>
          <a:p>
            <a:pPr lvl="1"/>
            <a:r>
              <a:rPr lang="en-US"/>
              <a:t>🚨 a hash function MUST be </a:t>
            </a:r>
            <a:r>
              <a:rPr lang="en-US" b="1"/>
              <a:t>deterministic</a:t>
            </a:r>
            <a:endParaRPr lang="en-US"/>
          </a:p>
          <a:p>
            <a:pPr lvl="2"/>
            <a:r>
              <a:rPr lang="en-US"/>
              <a:t>given the same data, a hash function MUST return the same value</a:t>
            </a:r>
          </a:p>
          <a:p>
            <a:endParaRPr lang="en-US"/>
          </a:p>
          <a:p>
            <a:r>
              <a:rPr lang="en-US"/>
              <a:t>a </a:t>
            </a:r>
            <a:r>
              <a:rPr lang="en-US" b="1"/>
              <a:t>hash</a:t>
            </a:r>
            <a:r>
              <a:rPr lang="en-US"/>
              <a:t> </a:t>
            </a:r>
            <a:r>
              <a:rPr lang="en-US" b="1"/>
              <a:t>collision</a:t>
            </a:r>
            <a:r>
              <a:rPr lang="en-US"/>
              <a:t> (hash clash) happens when two different pieces of data have the hash code</a:t>
            </a:r>
          </a:p>
          <a:p>
            <a:pPr lvl="1"/>
            <a:r>
              <a:rPr lang="en-US"/>
              <a:t>a </a:t>
            </a:r>
            <a:r>
              <a:rPr lang="en-US" i="1"/>
              <a:t>good</a:t>
            </a:r>
            <a:r>
              <a:rPr lang="en-US"/>
              <a:t> hash function has very few collisions</a:t>
            </a:r>
          </a:p>
          <a:p>
            <a:endParaRPr lang="en-US"/>
          </a:p>
          <a:p>
            <a:endParaRPr lang="en-US"/>
          </a:p>
        </p:txBody>
      </p:sp>
    </p:spTree>
    <p:extLst>
      <p:ext uri="{BB962C8B-B14F-4D97-AF65-F5344CB8AC3E}">
        <p14:creationId xmlns:p14="http://schemas.microsoft.com/office/powerpoint/2010/main" val="739951217"/>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301CDE-3769-3589-7212-E1790674D46B}"/>
              </a:ext>
            </a:extLst>
          </p:cNvPr>
          <p:cNvPicPr>
            <a:picLocks noChangeAspect="1"/>
          </p:cNvPicPr>
          <p:nvPr/>
        </p:nvPicPr>
        <p:blipFill rotWithShape="1">
          <a:blip r:embed="rId2"/>
          <a:srcRect t="2790"/>
          <a:stretch/>
        </p:blipFill>
        <p:spPr>
          <a:xfrm>
            <a:off x="537398" y="1447800"/>
            <a:ext cx="6844477" cy="3348916"/>
          </a:xfrm>
          <a:prstGeom prst="rect">
            <a:avLst/>
          </a:prstGeom>
        </p:spPr>
      </p:pic>
      <p:pic>
        <p:nvPicPr>
          <p:cNvPr id="5" name="Picture 4">
            <a:extLst>
              <a:ext uri="{FF2B5EF4-FFF2-40B4-BE49-F238E27FC236}">
                <a16:creationId xmlns:a16="http://schemas.microsoft.com/office/drawing/2014/main" id="{7EA217E0-5E88-5C34-ABF8-3DB7FBDCB313}"/>
              </a:ext>
            </a:extLst>
          </p:cNvPr>
          <p:cNvPicPr>
            <a:picLocks noChangeAspect="1"/>
          </p:cNvPicPr>
          <p:nvPr/>
        </p:nvPicPr>
        <p:blipFill>
          <a:blip r:embed="rId3"/>
          <a:stretch>
            <a:fillRect/>
          </a:stretch>
        </p:blipFill>
        <p:spPr>
          <a:xfrm>
            <a:off x="542925" y="354956"/>
            <a:ext cx="6838540" cy="682752"/>
          </a:xfrm>
          <a:prstGeom prst="rect">
            <a:avLst/>
          </a:prstGeom>
        </p:spPr>
      </p:pic>
    </p:spTree>
    <p:extLst>
      <p:ext uri="{BB962C8B-B14F-4D97-AF65-F5344CB8AC3E}">
        <p14:creationId xmlns:p14="http://schemas.microsoft.com/office/powerpoint/2010/main" val="2929002419"/>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all Java objects have a (fine) built-in hash function called </a:t>
            </a:r>
            <a:r>
              <a:rPr lang="en-US" err="1">
                <a:latin typeface="+mj-lt"/>
              </a:rPr>
              <a:t>hashCode</a:t>
            </a:r>
            <a:r>
              <a:rPr lang="en-US">
                <a:latin typeface="+mj-lt"/>
              </a:rPr>
              <a:t>()</a:t>
            </a:r>
          </a:p>
          <a:p>
            <a:pPr lvl="1"/>
            <a:r>
              <a:rPr lang="en-US" err="1">
                <a:latin typeface="+mj-lt"/>
              </a:rPr>
              <a:t>hashCode</a:t>
            </a:r>
            <a:r>
              <a:rPr lang="en-US">
                <a:latin typeface="+mj-lt"/>
              </a:rPr>
              <a:t>()</a:t>
            </a:r>
            <a:r>
              <a:rPr lang="en-US"/>
              <a:t> can be negative!</a:t>
            </a:r>
            <a:endParaRPr lang="en-US">
              <a:latin typeface="+mj-lt"/>
            </a:endParaRPr>
          </a:p>
        </p:txBody>
      </p:sp>
      <p:sp>
        <p:nvSpPr>
          <p:cNvPr id="5" name="TextBox 4">
            <a:extLst>
              <a:ext uri="{FF2B5EF4-FFF2-40B4-BE49-F238E27FC236}">
                <a16:creationId xmlns:a16="http://schemas.microsoft.com/office/drawing/2014/main" id="{452464D6-BD9C-0156-4242-D265067E7B1F}"/>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2241694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2212033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p:txBody>
      </p:sp>
    </p:spTree>
    <p:extLst>
      <p:ext uri="{BB962C8B-B14F-4D97-AF65-F5344CB8AC3E}">
        <p14:creationId xmlns:p14="http://schemas.microsoft.com/office/powerpoint/2010/main" val="28830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often, you want to turn a hash code into an index</a:t>
            </a:r>
          </a:p>
          <a:p>
            <a:pPr lvl="1"/>
            <a:r>
              <a:rPr lang="en-US"/>
              <a:t>✨ </a:t>
            </a:r>
            <a:r>
              <a:rPr lang="en-US">
                <a:solidFill>
                  <a:srgbClr val="00007F"/>
                </a:solidFill>
                <a:latin typeface="+mj-lt"/>
              </a:rPr>
              <a:t>Math</a:t>
            </a:r>
            <a:r>
              <a:rPr lang="en-US">
                <a:latin typeface="+mj-lt"/>
              </a:rPr>
              <a:t>.floorMod(object.hashCode(), array.length)</a:t>
            </a:r>
          </a:p>
        </p:txBody>
      </p:sp>
      <p:sp>
        <p:nvSpPr>
          <p:cNvPr id="6" name="TextBox 5">
            <a:extLst>
              <a:ext uri="{FF2B5EF4-FFF2-40B4-BE49-F238E27FC236}">
                <a16:creationId xmlns:a16="http://schemas.microsoft.com/office/drawing/2014/main" id="{76E177DF-E0DF-C494-66B8-0D930A60DDD7}"/>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p:txBody>
      </p:sp>
    </p:spTree>
    <p:extLst>
      <p:ext uri="{BB962C8B-B14F-4D97-AF65-F5344CB8AC3E}">
        <p14:creationId xmlns:p14="http://schemas.microsoft.com/office/powerpoint/2010/main" val="163242172"/>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separate chaining</a:t>
            </a:r>
          </a:p>
        </p:txBody>
      </p:sp>
    </p:spTree>
    <p:extLst>
      <p:ext uri="{BB962C8B-B14F-4D97-AF65-F5344CB8AC3E}">
        <p14:creationId xmlns:p14="http://schemas.microsoft.com/office/powerpoint/2010/main" val="4264656560"/>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separate chaining</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b="1"/>
              <a:t>separate chaining</a:t>
            </a:r>
            <a:r>
              <a:rPr lang="en-US"/>
              <a:t> is one way of implementing a hash map</a:t>
            </a:r>
          </a:p>
          <a:p>
            <a:pPr lvl="1"/>
            <a:r>
              <a:rPr lang="en-US">
                <a:solidFill>
                  <a:srgbClr val="000000"/>
                </a:solidFill>
              </a:rPr>
              <a:t>key-value pairs are stored in an array of </a:t>
            </a:r>
            <a:r>
              <a:rPr lang="en-US" b="1">
                <a:solidFill>
                  <a:srgbClr val="000000"/>
                </a:solidFill>
              </a:rPr>
              <a:t>buckets</a:t>
            </a:r>
          </a:p>
          <a:p>
            <a:pPr lvl="2"/>
            <a:r>
              <a:rPr lang="en-US">
                <a:solidFill>
                  <a:srgbClr val="000000"/>
                </a:solidFill>
              </a:rPr>
              <a:t>one good choice of bucket is an array list</a:t>
            </a:r>
          </a:p>
          <a:p>
            <a:pPr lvl="3"/>
            <a:r>
              <a:rPr lang="en-US" err="1">
                <a:solidFill>
                  <a:srgbClr val="00007F"/>
                </a:solidFill>
                <a:latin typeface="+mj-lt"/>
              </a:rPr>
              <a:t>ArrayList</a:t>
            </a:r>
            <a:r>
              <a:rPr lang="en-US">
                <a:solidFill>
                  <a:srgbClr val="000000"/>
                </a:solidFill>
                <a:latin typeface="+mj-lt"/>
              </a:rPr>
              <a:t>&lt;</a:t>
            </a:r>
            <a:r>
              <a:rPr lang="en-US">
                <a:solidFill>
                  <a:srgbClr val="00007F"/>
                </a:solidFill>
                <a:latin typeface="+mj-lt"/>
              </a:rPr>
              <a:t>KeyValuePair</a:t>
            </a:r>
            <a:r>
              <a:rPr lang="en-US">
                <a:solidFill>
                  <a:srgbClr val="000000"/>
                </a:solidFill>
                <a:latin typeface="+mj-lt"/>
              </a:rPr>
              <a:t>&gt; bucket;</a:t>
            </a:r>
            <a:endParaRPr lang="en-US">
              <a:solidFill>
                <a:srgbClr val="000000"/>
              </a:solidFill>
            </a:endParaRPr>
          </a:p>
          <a:p>
            <a:pPr lvl="2"/>
            <a:endParaRPr lang="en-US">
              <a:solidFill>
                <a:srgbClr val="000000"/>
              </a:solidFill>
            </a:endParaRPr>
          </a:p>
          <a:p>
            <a:pPr lvl="2"/>
            <a:r>
              <a:rPr lang="en-US">
                <a:solidFill>
                  <a:srgbClr val="BFBFBF"/>
                </a:solidFill>
              </a:rPr>
              <a:t>in practice, you don't have to use an array list;</a:t>
            </a:r>
            <a:br>
              <a:rPr lang="en-US">
                <a:solidFill>
                  <a:srgbClr val="BFBFBF"/>
                </a:solidFill>
              </a:rPr>
            </a:br>
            <a:r>
              <a:rPr lang="en-US">
                <a:solidFill>
                  <a:srgbClr val="BFBFBF"/>
                </a:solidFill>
              </a:rPr>
              <a:t>you can use linked lists, binary search trees,</a:t>
            </a:r>
            <a:br>
              <a:rPr lang="en-US">
                <a:solidFill>
                  <a:srgbClr val="BFBFBF"/>
                </a:solidFill>
              </a:rPr>
            </a:br>
            <a:r>
              <a:rPr lang="en-US">
                <a:solidFill>
                  <a:srgbClr val="BFBFBF"/>
                </a:solidFill>
              </a:rPr>
              <a:t>or some mixture of the two (this is actually what Java does)</a:t>
            </a:r>
          </a:p>
          <a:p>
            <a:pPr lvl="2"/>
            <a:endParaRPr lang="en-US">
              <a:solidFill>
                <a:srgbClr val="000000"/>
              </a:solidFill>
              <a:latin typeface="+mj-lt"/>
            </a:endParaRPr>
          </a:p>
        </p:txBody>
      </p:sp>
    </p:spTree>
    <p:extLst>
      <p:ext uri="{BB962C8B-B14F-4D97-AF65-F5344CB8AC3E}">
        <p14:creationId xmlns:p14="http://schemas.microsoft.com/office/powerpoint/2010/main" val="3443684082"/>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previously, on </a:t>
            </a:r>
            <a:r>
              <a:rPr lang="en-US" sz="2400" i="1">
                <a:solidFill>
                  <a:srgbClr val="F90A8D"/>
                </a:solidFill>
              </a:rPr>
              <a:t>Hans</a:t>
            </a:r>
            <a:r>
              <a:rPr lang="en-US" sz="2400" i="1"/>
              <a:t> the Parrot</a:t>
            </a:r>
          </a:p>
        </p:txBody>
      </p:sp>
      <p:pic>
        <p:nvPicPr>
          <p:cNvPr id="5" name="Picture 4">
            <a:extLst>
              <a:ext uri="{FF2B5EF4-FFF2-40B4-BE49-F238E27FC236}">
                <a16:creationId xmlns:a16="http://schemas.microsoft.com/office/drawing/2014/main" id="{B52AFE58-7034-0491-586A-8BF4DC9E1282}"/>
              </a:ext>
            </a:extLst>
          </p:cNvPr>
          <p:cNvPicPr>
            <a:picLocks noChangeAspect="1"/>
          </p:cNvPicPr>
          <p:nvPr/>
        </p:nvPicPr>
        <p:blipFill>
          <a:blip r:embed="rId2"/>
          <a:stretch>
            <a:fillRect/>
          </a:stretch>
        </p:blipFill>
        <p:spPr>
          <a:xfrm>
            <a:off x="3323844" y="3000375"/>
            <a:ext cx="2496312" cy="1872234"/>
          </a:xfrm>
          <a:prstGeom prst="rect">
            <a:avLst/>
          </a:prstGeom>
        </p:spPr>
      </p:pic>
    </p:spTree>
    <p:extLst>
      <p:ext uri="{BB962C8B-B14F-4D97-AF65-F5344CB8AC3E}">
        <p14:creationId xmlns:p14="http://schemas.microsoft.com/office/powerpoint/2010/main" val="2577485503"/>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11881944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a:t>
            </a:r>
            <a:r>
              <a:rPr lang="en-US" err="1">
                <a:latin typeface="Consolas"/>
                <a:ea typeface="Segoe UI Emoji" panose="020B0502040204020203" pitchFamily="34" charset="0"/>
                <a:cs typeface="Consolas" panose="020B0609020204030204" pitchFamily="49" charset="0"/>
              </a:rPr>
              <a:t>token.getString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endParaRPr lang="en-US" sz="2800">
              <a:solidFill>
                <a:schemeClr val="accent2"/>
              </a:solidFill>
              <a:latin typeface="Comic Sans MS" panose="030F0902030302020204" pitchFamily="66" charset="0"/>
            </a:endParaRPr>
          </a:p>
          <a:p>
            <a:pPr algn="r"/>
            <a:r>
              <a:rPr lang="en-US" sz="2800">
                <a:solidFill>
                  <a:schemeClr val="accent2"/>
                </a:solidFill>
                <a:latin typeface="Comic Sans MS" panose="030F0902030302020204" pitchFamily="66" charset="0"/>
              </a:rPr>
              <a:t>all better </a:t>
            </a:r>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Tree>
    <p:extLst>
      <p:ext uri="{BB962C8B-B14F-4D97-AF65-F5344CB8AC3E}">
        <p14:creationId xmlns:p14="http://schemas.microsoft.com/office/powerpoint/2010/main" val="719466220"/>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7615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3032089810"/>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113019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339045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now, let us imagine again...</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175005"/>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pPr>
              <a:tabLst>
                <a:tab pos="5364163" algn="l"/>
              </a:tabLst>
            </a:pPr>
            <a:r>
              <a:rPr lang="en-US"/>
              <a:t>in a thrilling twist, it turns out that the Bennington trip was secretly cover for Agent </a:t>
            </a:r>
            <a:r>
              <a:rPr lang="en-US">
                <a:solidFill>
                  <a:srgbClr val="F80B8D"/>
                </a:solidFill>
              </a:rPr>
              <a:t>Hans</a:t>
            </a:r>
            <a:r>
              <a:rPr lang="en-US"/>
              <a:t>'s</a:t>
            </a:r>
            <a:br>
              <a:rPr lang="en-US"/>
            </a:br>
            <a:r>
              <a:rPr lang="en-US"/>
              <a:t>corporate espionage of</a:t>
            </a:r>
            <a:br>
              <a:rPr lang="en-US"/>
            </a:br>
            <a:r>
              <a:rPr lang="en-US"/>
              <a:t>the bird kennel</a:t>
            </a:r>
            <a:br>
              <a:rPr lang="en-US"/>
            </a:br>
            <a:r>
              <a:rPr lang="en-US" sz="2400"/>
              <a:t>(rumor had it they were keeping the birds in </a:t>
            </a:r>
            <a:r>
              <a:rPr lang="en-US" sz="2400" i="1"/>
              <a:t>buckets </a:t>
            </a:r>
            <a:r>
              <a:rPr lang="en-US" sz="2400"/>
              <a:t>🤨)</a:t>
            </a:r>
            <a:br>
              <a:rPr lang="en-US"/>
            </a:br>
            <a:br>
              <a:rPr lang="en-US"/>
            </a:br>
            <a:r>
              <a:rPr lang="en-US" sz="3200"/>
              <a:t>it's time to </a:t>
            </a:r>
            <a:r>
              <a:rPr lang="en-US" sz="3200" b="1"/>
              <a:t>get</a:t>
            </a:r>
            <a:r>
              <a:rPr lang="en-US" sz="3200"/>
              <a:t> </a:t>
            </a:r>
            <a:r>
              <a:rPr lang="en-US" sz="3200">
                <a:solidFill>
                  <a:srgbClr val="F80B8D"/>
                </a:solidFill>
              </a:rPr>
              <a:t>Hans </a:t>
            </a:r>
            <a:r>
              <a:rPr lang="en-US" sz="3200"/>
              <a:t>back to the hideout</a:t>
            </a:r>
            <a:endParaRPr lang="en-US"/>
          </a:p>
        </p:txBody>
      </p:sp>
    </p:spTree>
    <p:extLst>
      <p:ext uri="{BB962C8B-B14F-4D97-AF65-F5344CB8AC3E}">
        <p14:creationId xmlns:p14="http://schemas.microsoft.com/office/powerpoint/2010/main" val="1993320240"/>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r>
                <a:rPr lang="en-US" sz="2800">
                  <a:solidFill>
                    <a:srgbClr val="04A6EE"/>
                  </a:solidFill>
                  <a:latin typeface="+mj-lt"/>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r>
                <a:rPr lang="en-US" sz="2800">
                  <a:solidFill>
                    <a:srgbClr val="04A6EE"/>
                  </a:solidFill>
                  <a:latin typeface="+mj-lt"/>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r>
                <a:rPr lang="en-US" sz="2800">
                  <a:solidFill>
                    <a:srgbClr val="04A6EE"/>
                  </a:solidFill>
                  <a:latin typeface="+mj-lt"/>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r>
                <a:rPr lang="en-US" sz="2800">
                  <a:solidFill>
                    <a:srgbClr val="04A6EE"/>
                  </a:solidFill>
                  <a:latin typeface="+mj-lt"/>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r>
                <a:rPr lang="en-US" sz="2800">
                  <a:solidFill>
                    <a:srgbClr val="04A6EE"/>
                  </a:solidFill>
                  <a:latin typeface="+mj-lt"/>
                </a:rPr>
                <a:t>4</a:t>
              </a:r>
            </a:p>
          </p:txBody>
        </p:sp>
      </p:grpSp>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lang="en-US"/>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r>
              <a:rPr lang="en-US" sz="1050">
                <a:solidFill>
                  <a:schemeClr val="accent5">
                    <a:lumMod val="20000"/>
                    <a:lumOff val="80000"/>
                  </a:schemeClr>
                </a:solidFill>
                <a:latin typeface="Comic Sans MS" panose="030F0902030302020204" pitchFamily="66" charset="0"/>
              </a:rPr>
              <a:t> Joe   Kahoot                                                                Cheep  Hans                      Doug   Io  Gary                   Max</a:t>
            </a:r>
          </a:p>
        </p:txBody>
      </p:sp>
    </p:spTree>
    <p:extLst>
      <p:ext uri="{BB962C8B-B14F-4D97-AF65-F5344CB8AC3E}">
        <p14:creationId xmlns:p14="http://schemas.microsoft.com/office/powerpoint/2010/main" val="211363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827.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chemeClr val="accent2"/>
                </a:solidFill>
                <a:latin typeface="+mj-lt"/>
              </a:rPr>
              <a:t>map.get</a:t>
            </a:r>
            <a:r>
              <a:rPr lang="en-US" sz="2400">
                <a:solidFill>
                  <a:schemeClr val="accent2"/>
                </a:solidFill>
                <a:latin typeface="+mj-lt"/>
              </a:rPr>
              <a:t>("Hans"</a:t>
            </a:r>
            <a:r>
              <a:rPr kumimoji="0" lang="en-US" sz="2400" b="0" i="0" u="none" strike="noStrike" kern="1200" cap="none" spc="0" normalizeH="0" baseline="0" noProof="0">
                <a:ln>
                  <a:noFill/>
                </a:ln>
                <a:solidFill>
                  <a:schemeClr val="accent2"/>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chemeClr val="accent2"/>
              </a:solidFill>
              <a:effectLst/>
              <a:uLnTx/>
              <a:uFillTx/>
              <a:latin typeface="+mj-lt"/>
            </a:endParaRPr>
          </a:p>
          <a:p>
            <a:pPr algn="ctr"/>
            <a:endParaRPr lang="en-US" sz="2400">
              <a:solidFill>
                <a:srgbClr val="F80B8D"/>
              </a:solidFill>
              <a:latin typeface="+mj-lt"/>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algn="r"/>
              <a:r>
                <a:rPr lang="en-US" sz="1400">
                  <a:solidFill>
                    <a:schemeClr val="bg1">
                      <a:lumMod val="85000"/>
                    </a:schemeClr>
                  </a:solidFill>
                </a:rPr>
                <a:t>is this </a:t>
              </a:r>
              <a:r>
                <a:rPr lang="en-US" sz="1400">
                  <a:solidFill>
                    <a:schemeClr val="bg1">
                      <a:lumMod val="85000"/>
                    </a:schemeClr>
                  </a:solidFill>
                  <a:latin typeface="Comic Sans MS" panose="030F0902030302020204" pitchFamily="66" charset="0"/>
                </a:rPr>
                <a:t>Hans</a:t>
              </a:r>
              <a:r>
                <a:rPr lang="en-US" sz="1400">
                  <a:solidFill>
                    <a:schemeClr val="bg1">
                      <a:lumMod val="85000"/>
                    </a:schemeClr>
                  </a:solidFill>
                </a:rPr>
                <a:t>?</a:t>
              </a:r>
            </a:p>
            <a:p>
              <a:pPr algn="r"/>
              <a:r>
                <a:rPr lang="en-US" sz="1100">
                  <a:solidFill>
                    <a:schemeClr val="bg1">
                      <a:lumMod val="75000"/>
                    </a:schemeClr>
                  </a:solidFill>
                  <a:latin typeface="+mj-lt"/>
                </a:rPr>
                <a:t>buckets[bucketIndex].get(i).</a:t>
              </a:r>
              <a:r>
                <a:rPr lang="en-US" sz="1100" err="1">
                  <a:solidFill>
                    <a:schemeClr val="bg1">
                      <a:lumMod val="75000"/>
                    </a:schemeClr>
                  </a:solidFill>
                  <a:latin typeface="+mj-lt"/>
                </a:rPr>
                <a:t>key.equals</a:t>
              </a:r>
              <a:r>
                <a:rPr lang="en-US" sz="1100">
                  <a:solidFill>
                    <a:schemeClr val="bg1">
                      <a:lumMod val="75000"/>
                    </a:schemeClr>
                  </a:solidFill>
                  <a:latin typeface="+mj-lt"/>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accent3"/>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1600">
                <a:solidFill>
                  <a:schemeClr val="accent3"/>
                </a:solidFill>
              </a:rPr>
              <a:t>which bucket is </a:t>
            </a:r>
            <a:r>
              <a:rPr lang="en-US" sz="1600">
                <a:solidFill>
                  <a:schemeClr val="accent3"/>
                </a:solidFill>
                <a:latin typeface="Comic Sans MS" panose="030F0902030302020204" pitchFamily="66" charset="0"/>
              </a:rPr>
              <a:t>Hans</a:t>
            </a:r>
            <a:r>
              <a:rPr lang="en-US" sz="1600">
                <a:solidFill>
                  <a:schemeClr val="accent3"/>
                </a:solidFill>
              </a:rPr>
              <a:t> in?</a:t>
            </a:r>
          </a:p>
          <a:p>
            <a:pPr marL="0" marR="0" lvl="0" indent="0" defTabSz="457200" rtl="0" eaLnBrk="1" fontAlgn="auto" latinLnBrk="0" hangingPunct="1">
              <a:lnSpc>
                <a:spcPct val="100000"/>
              </a:lnSpc>
              <a:spcBef>
                <a:spcPts val="0"/>
              </a:spcBef>
              <a:spcAft>
                <a:spcPts val="0"/>
              </a:spcAft>
              <a:buClrTx/>
              <a:buSzTx/>
              <a:buFontTx/>
              <a:buNone/>
              <a:tabLst/>
              <a:defRPr/>
            </a:pPr>
            <a:r>
              <a:rPr lang="en-US" sz="1100" err="1">
                <a:solidFill>
                  <a:schemeClr val="accent3">
                    <a:lumMod val="75000"/>
                  </a:schemeClr>
                </a:solidFill>
                <a:latin typeface="+mj-lt"/>
              </a:rPr>
              <a:t>Math.floorMod</a:t>
            </a:r>
            <a:r>
              <a:rPr lang="en-US" sz="1100">
                <a:solidFill>
                  <a:schemeClr val="accent3">
                    <a:lumMod val="75000"/>
                  </a:schemeClr>
                </a:solidFill>
                <a:latin typeface="+mj-lt"/>
              </a:rPr>
              <a:t>("Hans"</a:t>
            </a:r>
            <a:r>
              <a:rPr lang="en-US" sz="1100">
                <a:solidFill>
                  <a:schemeClr val="accent3">
                    <a:lumMod val="75000"/>
                  </a:schemeClr>
                </a:solidFill>
                <a:latin typeface="+mj-lt"/>
                <a:ea typeface="Segoe UI Emoji" panose="020B0502040204020203" pitchFamily="34" charset="0"/>
              </a:rPr>
              <a:t>.</a:t>
            </a:r>
            <a:r>
              <a:rPr lang="en-US" sz="1100" err="1">
                <a:solidFill>
                  <a:schemeClr val="accent3">
                    <a:lumMod val="75000"/>
                  </a:schemeClr>
                </a:solidFill>
                <a:latin typeface="+mj-lt"/>
                <a:ea typeface="Segoe UI Emoji" panose="020B0502040204020203" pitchFamily="34" charset="0"/>
              </a:rPr>
              <a:t>hashCode</a:t>
            </a:r>
            <a:r>
              <a:rPr lang="en-US" sz="1100">
                <a:solidFill>
                  <a:schemeClr val="accent3">
                    <a:lumMod val="75000"/>
                  </a:schemeClr>
                </a:solidFill>
                <a:latin typeface="+mj-lt"/>
                <a:ea typeface="Segoe UI Emoji" panose="020B0502040204020203" pitchFamily="34" charset="0"/>
              </a:rPr>
              <a:t>(), </a:t>
            </a:r>
            <a:r>
              <a:rPr lang="en-US" sz="1100" err="1">
                <a:solidFill>
                  <a:schemeClr val="accent3">
                    <a:lumMod val="75000"/>
                  </a:schemeClr>
                </a:solidFill>
                <a:latin typeface="+mj-lt"/>
                <a:ea typeface="Segoe UI Emoji" panose="020B0502040204020203" pitchFamily="34" charset="0"/>
              </a:rPr>
              <a:t>buckets.length</a:t>
            </a:r>
            <a:r>
              <a:rPr lang="en-US" sz="1100">
                <a:solidFill>
                  <a:schemeClr val="accent3">
                    <a:lumMod val="75000"/>
                  </a:schemeClr>
                </a:solidFill>
                <a:latin typeface="+mj-lt"/>
                <a:ea typeface="Segoe UI Emoji" panose="020B0502040204020203" pitchFamily="34" charset="0"/>
              </a:rPr>
              <a:t>)</a:t>
            </a:r>
            <a:endParaRPr kumimoji="0" lang="en-US" sz="1100" b="0" i="0" u="none" strike="noStrike" kern="1200" cap="none" spc="0" normalizeH="0" baseline="0" noProof="0">
              <a:ln>
                <a:noFill/>
              </a:ln>
              <a:solidFill>
                <a:schemeClr val="accent3">
                  <a:lumMod val="75000"/>
                </a:schemeClr>
              </a:solidFill>
              <a:effectLst/>
              <a:uLnTx/>
              <a:uFillTx/>
              <a:latin typeface="+mj-lt"/>
            </a:endParaRPr>
          </a:p>
        </p:txBody>
      </p:sp>
    </p:spTree>
    <p:extLst>
      <p:ext uri="{BB962C8B-B14F-4D97-AF65-F5344CB8AC3E}">
        <p14:creationId xmlns:p14="http://schemas.microsoft.com/office/powerpoint/2010/main" val="374186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0FDB-A2F1-256C-FE26-DED8708A36AE}"/>
              </a:ext>
            </a:extLst>
          </p:cNvPr>
          <p:cNvSpPr>
            <a:spLocks noGrp="1"/>
          </p:cNvSpPr>
          <p:nvPr>
            <p:ph type="title"/>
          </p:nvPr>
        </p:nvSpPr>
        <p:spPr/>
        <p:txBody>
          <a:bodyPr/>
          <a:lstStyle/>
          <a:p>
            <a:pPr algn="l"/>
            <a:r>
              <a:rPr lang="en-US" sz="3200">
                <a:solidFill>
                  <a:srgbClr val="007B00"/>
                </a:solidFill>
                <a:latin typeface="+mj-lt"/>
              </a:rPr>
              <a:t>//               Bucket[] buckets</a:t>
            </a:r>
            <a:br>
              <a:rPr lang="en-US" sz="3200">
                <a:solidFill>
                  <a:srgbClr val="007B00"/>
                </a:solidFill>
                <a:latin typeface="+mj-lt"/>
              </a:rPr>
            </a:br>
            <a:r>
              <a:rPr lang="en-US" sz="3200" err="1">
                <a:solidFill>
                  <a:srgbClr val="00007F"/>
                </a:solidFill>
                <a:latin typeface="+mj-lt"/>
              </a:rPr>
              <a:t>ArrayList</a:t>
            </a:r>
            <a:r>
              <a:rPr lang="en-US" sz="3200">
                <a:latin typeface="+mj-lt"/>
              </a:rPr>
              <a:t>&lt;</a:t>
            </a:r>
            <a:r>
              <a:rPr lang="en-US" sz="3200">
                <a:solidFill>
                  <a:srgbClr val="00007F"/>
                </a:solidFill>
                <a:latin typeface="+mj-lt"/>
              </a:rPr>
              <a:t>KeyValuePair</a:t>
            </a:r>
            <a:r>
              <a:rPr lang="en-US" sz="3200">
                <a:latin typeface="+mj-lt"/>
              </a:rPr>
              <a:t>&gt;[] buckets;</a:t>
            </a:r>
            <a:endParaRPr lang="en-US" sz="3200"/>
          </a:p>
        </p:txBody>
      </p:sp>
    </p:spTree>
    <p:extLst>
      <p:ext uri="{BB962C8B-B14F-4D97-AF65-F5344CB8AC3E}">
        <p14:creationId xmlns:p14="http://schemas.microsoft.com/office/powerpoint/2010/main" val="228791391"/>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construct</a:t>
            </a:r>
            <a:r>
              <a:rPr lang="en-US"/>
              <a:t> the hash map</a:t>
            </a:r>
          </a:p>
          <a:p>
            <a:pPr lvl="1"/>
            <a:r>
              <a:rPr lang="en-US">
                <a:solidFill>
                  <a:srgbClr val="000000"/>
                </a:solidFill>
              </a:rPr>
              <a:t>create a new buckets array</a:t>
            </a:r>
          </a:p>
          <a:p>
            <a:pPr lvl="1"/>
            <a:r>
              <a:rPr lang="en-US">
                <a:solidFill>
                  <a:srgbClr val="000000"/>
                </a:solidFill>
              </a:rPr>
              <a:t>iterate through the array and create a new (empty) bucket in each slot </a:t>
            </a:r>
          </a:p>
        </p:txBody>
      </p:sp>
    </p:spTree>
    <p:extLst>
      <p:ext uri="{BB962C8B-B14F-4D97-AF65-F5344CB8AC3E}">
        <p14:creationId xmlns:p14="http://schemas.microsoft.com/office/powerpoint/2010/main" val="28110296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0F333-2351-2141-017E-6FF87C03D72E}"/>
              </a:ext>
            </a:extLst>
          </p:cNvPr>
          <p:cNvSpPr>
            <a:spLocks noGrp="1"/>
          </p:cNvSpPr>
          <p:nvPr>
            <p:ph type="title"/>
          </p:nvPr>
        </p:nvSpPr>
        <p:spPr/>
        <p:txBody>
          <a:bodyPr/>
          <a:lstStyle/>
          <a:p>
            <a:r>
              <a:rPr lang="en-US" err="1"/>
              <a:t>tl;dr</a:t>
            </a:r>
            <a:endParaRPr lang="en-US"/>
          </a:p>
        </p:txBody>
      </p:sp>
    </p:spTree>
    <p:extLst>
      <p:ext uri="{BB962C8B-B14F-4D97-AF65-F5344CB8AC3E}">
        <p14:creationId xmlns:p14="http://schemas.microsoft.com/office/powerpoint/2010/main" val="3357037680"/>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dirty="0"/>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put</a:t>
            </a:r>
            <a:r>
              <a:rPr lang="en-US"/>
              <a:t> a key-value pair into the hash map</a:t>
            </a:r>
          </a:p>
          <a:p>
            <a:pPr lvl="1"/>
            <a:r>
              <a:rPr lang="en-US">
                <a:solidFill>
                  <a:srgbClr val="007B00"/>
                </a:solidFill>
                <a:latin typeface="+mj-lt"/>
              </a:rPr>
              <a:t>// </a:t>
            </a:r>
            <a:r>
              <a:rPr lang="en-US" b="1">
                <a:solidFill>
                  <a:srgbClr val="007B00"/>
                </a:solidFill>
                <a:latin typeface="+mj-lt"/>
              </a:rPr>
              <a:t>NOTE: </a:t>
            </a:r>
            <a:r>
              <a:rPr lang="en-US" err="1">
                <a:solidFill>
                  <a:srgbClr val="007B00"/>
                </a:solidFill>
                <a:latin typeface="+mj-lt"/>
              </a:rPr>
              <a:t>hashCode</a:t>
            </a:r>
            <a:r>
              <a:rPr lang="en-US">
                <a:solidFill>
                  <a:srgbClr val="007B00"/>
                </a:solidFill>
                <a:latin typeface="+mj-lt"/>
              </a:rPr>
              <a:t>() can be negative</a:t>
            </a:r>
            <a:br>
              <a:rPr lang="en-US" err="1">
                <a:solidFill>
                  <a:srgbClr val="000000"/>
                </a:solidFill>
                <a:latin typeface="+mj-lt"/>
              </a:rPr>
            </a:br>
            <a:r>
              <a:rPr lang="en-US" err="1">
                <a:solidFill>
                  <a:srgbClr val="000000"/>
                </a:solidFill>
                <a:latin typeface="+mj-lt"/>
              </a:rPr>
              <a:t>bucketIndex</a:t>
            </a:r>
            <a:r>
              <a:rPr lang="en-US">
                <a:solidFill>
                  <a:srgbClr val="000000"/>
                </a:solidFill>
                <a:latin typeface="+mj-lt"/>
              </a:rPr>
              <a:t> = </a:t>
            </a:r>
            <a:r>
              <a:rPr lang="en-US" err="1">
                <a:solidFill>
                  <a:srgbClr val="00007F"/>
                </a:solidFill>
                <a:latin typeface="+mj-lt"/>
              </a:rPr>
              <a:t>Math</a:t>
            </a:r>
            <a:r>
              <a:rPr lang="en-US" err="1">
                <a:solidFill>
                  <a:srgbClr val="000000"/>
                </a:solidFill>
                <a:latin typeface="+mj-lt"/>
              </a:rPr>
              <a:t>.floorMod</a:t>
            </a:r>
            <a:r>
              <a:rPr lang="en-US">
                <a:solidFill>
                  <a:srgbClr val="000000"/>
                </a:solidFill>
                <a:latin typeface="+mj-lt"/>
              </a:rPr>
              <a:t>(</a:t>
            </a:r>
            <a:r>
              <a:rPr lang="en-US" err="1">
                <a:solidFill>
                  <a:srgbClr val="000000"/>
                </a:solidFill>
                <a:latin typeface="+mj-lt"/>
              </a:rPr>
              <a:t>key.hashCode()</a:t>
            </a:r>
            <a:r>
              <a:rPr lang="en-US">
                <a:solidFill>
                  <a:srgbClr val="000000"/>
                </a:solidFill>
                <a:latin typeface="+mj-lt"/>
              </a:rPr>
              <a:t>, </a:t>
            </a:r>
            <a:r>
              <a:rPr lang="en-US" err="1">
                <a:solidFill>
                  <a:srgbClr val="000000"/>
                </a:solidFill>
                <a:latin typeface="+mj-lt"/>
              </a:rPr>
              <a:t>buckets.length</a:t>
            </a:r>
            <a:r>
              <a:rPr lang="en-US">
                <a:solidFill>
                  <a:srgbClr val="000000"/>
                </a:solidFill>
                <a:latin typeface="+mj-lt"/>
              </a:rPr>
              <a:t>)</a:t>
            </a:r>
          </a:p>
          <a:p>
            <a:pPr lvl="1"/>
            <a:endParaRPr lang="en-US">
              <a:solidFill>
                <a:srgbClr val="000000"/>
              </a:solidFill>
              <a:latin typeface="+mj-lt"/>
            </a:endParaRPr>
          </a:p>
          <a:p>
            <a:pPr lvl="1"/>
            <a:r>
              <a:rPr lang="en-US">
                <a:solidFill>
                  <a:srgbClr val="007B00"/>
                </a:solidFill>
                <a:latin typeface="+mj-lt"/>
              </a:rPr>
              <a:t>// update value if key in the map</a:t>
            </a:r>
            <a:br>
              <a:rPr lang="en-US">
                <a:solidFill>
                  <a:srgbClr val="000000"/>
                </a:solidFill>
                <a:latin typeface="+mj-lt"/>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00"/>
                </a:solidFill>
              </a:rPr>
              <a:t>update its value </a:t>
            </a:r>
          </a:p>
          <a:p>
            <a:pPr lvl="3"/>
            <a:r>
              <a:rPr lang="en-US">
                <a:solidFill>
                  <a:srgbClr val="0000FF"/>
                </a:solidFill>
                <a:latin typeface="+mj-lt"/>
              </a:rPr>
              <a:t>return</a:t>
            </a:r>
            <a:r>
              <a:rPr lang="en-US">
                <a:latin typeface="+mj-lt"/>
              </a:rPr>
              <a:t>;</a:t>
            </a:r>
          </a:p>
          <a:p>
            <a:pPr lvl="3"/>
            <a:endParaRPr lang="en-US">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00"/>
                </a:solidFill>
              </a:rPr>
              <a:t>add the key-value pair to the bucket</a:t>
            </a:r>
          </a:p>
        </p:txBody>
      </p:sp>
    </p:spTree>
    <p:extLst>
      <p:ext uri="{BB962C8B-B14F-4D97-AF65-F5344CB8AC3E}">
        <p14:creationId xmlns:p14="http://schemas.microsoft.com/office/powerpoint/2010/main" val="2776618442"/>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get</a:t>
            </a:r>
            <a:r>
              <a:rPr lang="en-US"/>
              <a:t> a key's value from the hash map</a:t>
            </a:r>
          </a:p>
          <a:p>
            <a:pPr lvl="1">
              <a:buClr>
                <a:srgbClr val="FFFFFF">
                  <a:lumMod val="65000"/>
                </a:srgbClr>
              </a:buClr>
            </a:pPr>
            <a:r>
              <a:rPr lang="en-US">
                <a:solidFill>
                  <a:srgbClr val="007B00"/>
                </a:solidFill>
                <a:latin typeface="Consolas"/>
              </a:rPr>
              <a:t>// </a:t>
            </a:r>
            <a:r>
              <a:rPr lang="en-US" b="1">
                <a:solidFill>
                  <a:srgbClr val="007B00"/>
                </a:solidFill>
                <a:latin typeface="Consolas"/>
              </a:rPr>
              <a:t>NOTE: </a:t>
            </a:r>
            <a:r>
              <a:rPr lang="en-US" err="1">
                <a:solidFill>
                  <a:srgbClr val="007B00"/>
                </a:solidFill>
                <a:latin typeface="Consolas"/>
              </a:rPr>
              <a:t>hashCode</a:t>
            </a:r>
            <a:r>
              <a:rPr lang="en-US">
                <a:solidFill>
                  <a:srgbClr val="007B00"/>
                </a:solidFill>
                <a:latin typeface="Consolas"/>
              </a:rPr>
              <a:t>() can be negative</a:t>
            </a:r>
            <a:br>
              <a:rPr lang="en-US" err="1">
                <a:solidFill>
                  <a:srgbClr val="000000"/>
                </a:solidFill>
                <a:latin typeface="Consolas"/>
              </a:rPr>
            </a:br>
            <a:r>
              <a:rPr lang="en-US" err="1">
                <a:solidFill>
                  <a:srgbClr val="000000"/>
                </a:solidFill>
                <a:latin typeface="Consolas"/>
              </a:rPr>
              <a:t>bucketIndex</a:t>
            </a:r>
            <a:r>
              <a:rPr lang="en-US">
                <a:solidFill>
                  <a:srgbClr val="000000"/>
                </a:solidFill>
                <a:latin typeface="Consolas"/>
              </a:rPr>
              <a:t> = </a:t>
            </a:r>
            <a:r>
              <a:rPr lang="en-US" err="1">
                <a:solidFill>
                  <a:srgbClr val="00007F"/>
                </a:solidFill>
                <a:latin typeface="Consolas"/>
              </a:rPr>
              <a:t>Math</a:t>
            </a:r>
            <a:r>
              <a:rPr lang="en-US" err="1">
                <a:solidFill>
                  <a:srgbClr val="000000"/>
                </a:solidFill>
                <a:latin typeface="Consolas"/>
              </a:rPr>
              <a:t>.floorMod</a:t>
            </a:r>
            <a:r>
              <a:rPr lang="en-US">
                <a:solidFill>
                  <a:srgbClr val="000000"/>
                </a:solidFill>
                <a:latin typeface="Consolas"/>
              </a:rPr>
              <a:t>(</a:t>
            </a:r>
            <a:r>
              <a:rPr lang="en-US" err="1">
                <a:solidFill>
                  <a:srgbClr val="000000"/>
                </a:solidFill>
                <a:latin typeface="Consolas"/>
              </a:rPr>
              <a:t>key.hashCode()</a:t>
            </a:r>
            <a:r>
              <a:rPr lang="en-US">
                <a:solidFill>
                  <a:srgbClr val="000000"/>
                </a:solidFill>
                <a:latin typeface="Consolas"/>
              </a:rPr>
              <a:t>, </a:t>
            </a:r>
            <a:r>
              <a:rPr lang="en-US" err="1">
                <a:solidFill>
                  <a:srgbClr val="000000"/>
                </a:solidFill>
                <a:latin typeface="Consolas"/>
              </a:rPr>
              <a:t>buckets.length</a:t>
            </a:r>
            <a:r>
              <a:rPr lang="en-US">
                <a:solidFill>
                  <a:srgbClr val="000000"/>
                </a:solidFill>
                <a:latin typeface="Consolas"/>
              </a:rPr>
              <a:t>)</a:t>
            </a:r>
          </a:p>
          <a:p>
            <a:pPr lvl="1"/>
            <a:endParaRPr lang="en-US">
              <a:solidFill>
                <a:srgbClr val="000000"/>
              </a:solidFill>
            </a:endParaRPr>
          </a:p>
          <a:p>
            <a:pPr lvl="1"/>
            <a:r>
              <a:rPr lang="en-US">
                <a:solidFill>
                  <a:srgbClr val="007B00"/>
                </a:solidFill>
                <a:latin typeface="Consolas"/>
              </a:rPr>
              <a:t>// return value if key in the map</a:t>
            </a:r>
            <a:br>
              <a:rPr lang="en-US">
                <a:solidFill>
                  <a:srgbClr val="000000"/>
                </a:solidFill>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FF"/>
                </a:solidFill>
                <a:latin typeface="+mj-lt"/>
              </a:rPr>
              <a:t>return</a:t>
            </a:r>
            <a:r>
              <a:rPr lang="en-US">
                <a:solidFill>
                  <a:srgbClr val="000000"/>
                </a:solidFill>
              </a:rPr>
              <a:t> its value</a:t>
            </a:r>
          </a:p>
          <a:p>
            <a:pPr lvl="1"/>
            <a:endParaRPr lang="en-US" b="1">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FF"/>
                </a:solidFill>
                <a:latin typeface="+mj-lt"/>
              </a:rPr>
              <a:t>return null</a:t>
            </a:r>
            <a:r>
              <a:rPr lang="en-US">
                <a:solidFill>
                  <a:srgbClr val="000000"/>
                </a:solidFill>
                <a:latin typeface="+mj-lt"/>
              </a:rPr>
              <a:t>;</a:t>
            </a:r>
          </a:p>
        </p:txBody>
      </p:sp>
    </p:spTree>
    <p:extLst>
      <p:ext uri="{BB962C8B-B14F-4D97-AF65-F5344CB8AC3E}">
        <p14:creationId xmlns:p14="http://schemas.microsoft.com/office/powerpoint/2010/main" val="1663756339"/>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78763"/>
            <a:ext cx="8396548" cy="4985980"/>
          </a:xfrm>
          <a:prstGeom prst="rect">
            <a:avLst/>
          </a:prstGeom>
          <a:noFill/>
        </p:spPr>
        <p:txBody>
          <a:bodyPr wrap="square" rtlCol="0" anchor="ctr">
            <a:spAutoFit/>
          </a:bodyPr>
          <a:lstStyle/>
          <a:p>
            <a:r>
              <a:rPr lang="en-US" sz="3200" b="1">
                <a:solidFill>
                  <a:schemeClr val="accent3"/>
                </a:solidFill>
              </a:rPr>
              <a:t>ANNOUNCEMENTS</a:t>
            </a:r>
          </a:p>
          <a:p>
            <a:endParaRPr lang="en-US" sz="2400">
              <a:solidFill>
                <a:schemeClr val="accent3"/>
              </a:solidFill>
            </a:endParaRPr>
          </a:p>
          <a:p>
            <a:r>
              <a:rPr lang="en-US" sz="2400">
                <a:solidFill>
                  <a:schemeClr val="accent3"/>
                </a:solidFill>
              </a:rPr>
              <a:t>today is an important </a:t>
            </a:r>
            <a:r>
              <a:rPr lang="en-US" sz="2400" b="1">
                <a:solidFill>
                  <a:schemeClr val="accent3"/>
                </a:solidFill>
              </a:rPr>
              <a:t>Colloquium</a:t>
            </a:r>
            <a:r>
              <a:rPr lang="en-US" sz="2400">
                <a:solidFill>
                  <a:schemeClr val="accent3"/>
                </a:solidFill>
              </a:rPr>
              <a:t>! 2:35 in Wege (TCL 123)</a:t>
            </a:r>
          </a:p>
          <a:p>
            <a:r>
              <a:rPr kumimoji="0" lang="en-US" sz="1400" b="0" i="0" u="none" strike="noStrike" kern="1200" cap="none" spc="0" normalizeH="0" baseline="0" noProof="0">
                <a:ln>
                  <a:noFill/>
                </a:ln>
                <a:solidFill>
                  <a:srgbClr val="FFFF32"/>
                </a:solidFill>
                <a:effectLst/>
                <a:uLnTx/>
                <a:uFillTx/>
                <a:latin typeface="Arial"/>
                <a:ea typeface="+mn-ea"/>
                <a:cs typeface="+mn-cs"/>
              </a:rPr>
              <a:t>                                                also juggling club after colloquium </a:t>
            </a:r>
            <a:r>
              <a:rPr lang="en-US" sz="1400">
                <a:solidFill>
                  <a:srgbClr val="FFFF32"/>
                </a:solidFill>
                <a:latin typeface="Arial"/>
                <a:sym typeface="Wingdings" pitchFamily="2" charset="2"/>
              </a:rPr>
              <a:t>:)</a:t>
            </a:r>
          </a:p>
          <a:p>
            <a:endParaRPr lang="en-US" sz="2400">
              <a:solidFill>
                <a:schemeClr val="accent3"/>
              </a:solidFill>
            </a:endParaRPr>
          </a:p>
          <a:p>
            <a:r>
              <a:rPr kumimoji="0" lang="en-US" sz="40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a:t>
            </a:r>
            <a:r>
              <a:rPr kumimoji="0" lang="en-US" sz="18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 </a:t>
            </a:r>
            <a:r>
              <a:rPr lang="en-US" sz="2400">
                <a:solidFill>
                  <a:schemeClr val="accent3"/>
                </a:solidFill>
              </a:rPr>
              <a:t>today is </a:t>
            </a:r>
            <a:r>
              <a:rPr lang="en-US" sz="2400" b="1">
                <a:solidFill>
                  <a:schemeClr val="accent3"/>
                </a:solidFill>
              </a:rPr>
              <a:t>Kahoot Friday</a:t>
            </a:r>
            <a:r>
              <a:rPr lang="en-US" sz="2400">
                <a:solidFill>
                  <a:schemeClr val="accent3"/>
                </a:solidFill>
              </a:rPr>
              <a:t>! </a:t>
            </a:r>
            <a:r>
              <a:rPr lang="en-US" sz="1400">
                <a:solidFill>
                  <a:schemeClr val="accent3"/>
                </a:solidFill>
              </a:rPr>
              <a:t>today is also No Blazer Friday </a:t>
            </a:r>
            <a:r>
              <a:rPr lang="en-US" sz="1400">
                <a:solidFill>
                  <a:schemeClr val="accent3"/>
                </a:solidFill>
                <a:sym typeface="Wingdings" pitchFamily="2" charset="2"/>
              </a:rPr>
              <a:t>:(</a:t>
            </a:r>
            <a:endParaRPr lang="en-US" sz="2400">
              <a:solidFill>
                <a:schemeClr val="accent3"/>
              </a:solidFill>
            </a:endParaRP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rPr>
              <a:t>last</a:t>
            </a:r>
            <a:r>
              <a:rPr lang="en-US" sz="2400" b="1">
                <a:solidFill>
                  <a:schemeClr val="accent2"/>
                </a:solidFill>
              </a:rPr>
              <a:t> </a:t>
            </a:r>
            <a:r>
              <a:rPr lang="en-US" sz="2400">
                <a:solidFill>
                  <a:schemeClr val="accent2"/>
                </a:solidFill>
              </a:rPr>
              <a:t>class, i said that hash maps have O(1) </a:t>
            </a:r>
            <a:r>
              <a:rPr lang="en-US" sz="2400" b="1">
                <a:solidFill>
                  <a:schemeClr val="accent2"/>
                </a:solidFill>
              </a:rPr>
              <a:t>put </a:t>
            </a:r>
            <a:r>
              <a:rPr lang="en-US" sz="2400">
                <a:solidFill>
                  <a:schemeClr val="accent2"/>
                </a:solidFill>
              </a:rPr>
              <a:t>and O(1) </a:t>
            </a:r>
            <a:r>
              <a:rPr lang="en-US" sz="2400" b="1">
                <a:solidFill>
                  <a:schemeClr val="accent2"/>
                </a:solidFill>
              </a:rPr>
              <a:t>get</a:t>
            </a:r>
          </a:p>
          <a:p>
            <a:r>
              <a:rPr lang="en-US" sz="2400">
                <a:solidFill>
                  <a:schemeClr val="accent2"/>
                </a:solidFill>
              </a:rPr>
              <a:t> why is this sus?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400">
                <a:solidFill>
                  <a:schemeClr val="accent2"/>
                </a:solidFill>
              </a:rPr>
              <a:t> list as many reasons as you can</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more</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2423737937"/>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429700033"/>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3195E-25BF-B478-23CF-FC0E85F1D3B8}"/>
              </a:ext>
            </a:extLst>
          </p:cNvPr>
          <p:cNvSpPr>
            <a:spLocks noGrp="1"/>
          </p:cNvSpPr>
          <p:nvPr>
            <p:ph type="title"/>
          </p:nvPr>
        </p:nvSpPr>
        <p:spPr/>
        <p:txBody>
          <a:bodyPr/>
          <a:lstStyle/>
          <a:p>
            <a:r>
              <a:rPr lang="en-US"/>
              <a:t>what happens when we call get(key)?</a:t>
            </a:r>
          </a:p>
        </p:txBody>
      </p:sp>
    </p:spTree>
    <p:extLst>
      <p:ext uri="{BB962C8B-B14F-4D97-AF65-F5344CB8AC3E}">
        <p14:creationId xmlns:p14="http://schemas.microsoft.com/office/powerpoint/2010/main" val="2264132800"/>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FD971F"/>
                </a:solidFill>
                <a:effectLst/>
                <a:uLnTx/>
                <a:uFillTx/>
                <a:latin typeface="Consolas"/>
                <a:ea typeface="+mn-ea"/>
                <a:cs typeface="+mn-cs"/>
              </a:rPr>
              <a:t>map.get</a:t>
            </a:r>
            <a:r>
              <a:rPr kumimoji="0" lang="en-US" sz="2400" b="0" i="0" u="none" strike="noStrike" kern="1200" cap="none" spc="0" normalizeH="0" baseline="0" noProof="0">
                <a:ln>
                  <a:noFill/>
                </a:ln>
                <a:solidFill>
                  <a:srgbClr val="FD971F"/>
                </a:solidFill>
                <a:effectLst/>
                <a:uLnTx/>
                <a:uFillTx/>
                <a:latin typeface="Consolas"/>
                <a:ea typeface="+mn-ea"/>
                <a:cs typeface="+mn-cs"/>
              </a:rPr>
              <a:t>("Hans"</a:t>
            </a:r>
            <a:r>
              <a:rPr kumimoji="0" lang="en-US" sz="2400" b="0" i="0" u="none" strike="noStrike" kern="1200" cap="none" spc="0" normalizeH="0" baseline="0" noProof="0">
                <a:ln>
                  <a:noFill/>
                </a:ln>
                <a:solidFill>
                  <a:srgbClr val="FD971F"/>
                </a:solidFill>
                <a:effectLst/>
                <a:uLnTx/>
                <a:uFillTx/>
                <a:latin typeface="Consolas"/>
                <a:ea typeface="Segoe UI Emoji" panose="020B0502040204020203" pitchFamily="34" charset="0"/>
                <a:cs typeface="+mn-cs"/>
              </a:rPr>
              <a:t>)</a:t>
            </a:r>
            <a:endParaRPr kumimoji="0" lang="en-US" sz="2400" b="0" i="0" u="none" strike="noStrike" kern="1200" cap="none" spc="0" normalizeH="0" baseline="0" noProof="0">
              <a:ln>
                <a:noFill/>
              </a:ln>
              <a:solidFill>
                <a:srgbClr val="FD971F"/>
              </a:solidFill>
              <a:effectLst/>
              <a:uLnTx/>
              <a:uFillTx/>
              <a:latin typeface="Consolas"/>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0B8D"/>
              </a:solidFill>
              <a:effectLst/>
              <a:uLnTx/>
              <a:uFillTx/>
              <a:latin typeface="Consolas"/>
              <a:ea typeface="+mn-ea"/>
              <a:cs typeface="+mn-cs"/>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is this </a:t>
              </a:r>
              <a:r>
                <a:rPr kumimoji="0" lang="en-US" sz="1400" b="0" i="0" u="none" strike="noStrike" kern="1200" cap="none" spc="0" normalizeH="0" baseline="0" noProof="0">
                  <a:ln>
                    <a:noFill/>
                  </a:ln>
                  <a:solidFill>
                    <a:srgbClr val="FFFFFF">
                      <a:lumMod val="85000"/>
                    </a:srgbClr>
                  </a:solidFill>
                  <a:effectLst/>
                  <a:uLnTx/>
                  <a:uFillTx/>
                  <a:latin typeface="Comic Sans MS" panose="030F0902030302020204" pitchFamily="66" charset="0"/>
                  <a:ea typeface="+mn-ea"/>
                  <a:cs typeface="+mn-cs"/>
                </a:rPr>
                <a:t>Hans</a:t>
              </a: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buckets[bucketIndex].get(i).</a:t>
              </a:r>
              <a:r>
                <a:rPr kumimoji="0" lang="en-US" sz="1100" b="0" i="0" u="none" strike="noStrike" kern="1200" cap="none" spc="0" normalizeH="0" baseline="0" noProof="0" err="1">
                  <a:ln>
                    <a:noFill/>
                  </a:ln>
                  <a:solidFill>
                    <a:srgbClr val="FFFFFF">
                      <a:lumMod val="75000"/>
                    </a:srgbClr>
                  </a:solidFill>
                  <a:effectLst/>
                  <a:uLnTx/>
                  <a:uFillTx/>
                  <a:latin typeface="Consolas"/>
                  <a:ea typeface="+mn-ea"/>
                  <a:cs typeface="+mn-cs"/>
                </a:rPr>
                <a:t>key.equals</a:t>
              </a: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32"/>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32"/>
                </a:solidFill>
                <a:effectLst/>
                <a:uLnTx/>
                <a:uFillTx/>
                <a:latin typeface="Arial"/>
                <a:ea typeface="+mn-ea"/>
                <a:cs typeface="+mn-cs"/>
              </a:rPr>
              <a:t>which bucket is </a:t>
            </a:r>
            <a:r>
              <a:rPr kumimoji="0" lang="en-US" sz="1600" b="0" i="0" u="none" strike="noStrike" kern="1200" cap="none" spc="0" normalizeH="0" baseline="0" noProof="0">
                <a:ln>
                  <a:noFill/>
                </a:ln>
                <a:solidFill>
                  <a:srgbClr val="FFFF32"/>
                </a:solidFill>
                <a:effectLst/>
                <a:uLnTx/>
                <a:uFillTx/>
                <a:latin typeface="Comic Sans MS" panose="030F0902030302020204" pitchFamily="66" charset="0"/>
                <a:ea typeface="+mn-ea"/>
                <a:cs typeface="+mn-cs"/>
              </a:rPr>
              <a:t>Hans</a:t>
            </a:r>
            <a:r>
              <a:rPr kumimoji="0" lang="en-US" sz="1600" b="0" i="0" u="none" strike="noStrike" kern="1200" cap="none" spc="0" normalizeH="0" baseline="0" noProof="0">
                <a:ln>
                  <a:noFill/>
                </a:ln>
                <a:solidFill>
                  <a:srgbClr val="FFFF32"/>
                </a:solidFill>
                <a:effectLst/>
                <a:uLnTx/>
                <a:uFillTx/>
                <a:latin typeface="Arial"/>
                <a:ea typeface="+mn-ea"/>
                <a:cs typeface="+mn-cs"/>
              </a:rPr>
              <a:t> 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FFFF32">
                    <a:lumMod val="75000"/>
                  </a:srgbClr>
                </a:solidFill>
                <a:effectLst/>
                <a:uLnTx/>
                <a:uFillTx/>
                <a:latin typeface="Consolas"/>
                <a:ea typeface="+mn-ea"/>
                <a:cs typeface="+mn-cs"/>
              </a:rPr>
              <a:t>Math.floorMod</a:t>
            </a:r>
            <a:r>
              <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rPr>
              <a:t>("Hans"</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hashCode</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 </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buckets.length</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endPar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endParaRPr>
          </a:p>
        </p:txBody>
      </p:sp>
    </p:spTree>
    <p:extLst>
      <p:ext uri="{BB962C8B-B14F-4D97-AF65-F5344CB8AC3E}">
        <p14:creationId xmlns:p14="http://schemas.microsoft.com/office/powerpoint/2010/main" val="251091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step 1: hashing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(in our specific case, where key is a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mj-cs"/>
              </a:rPr>
              <a:t>String</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and we use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key.hashCode()</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pic>
        <p:nvPicPr>
          <p:cNvPr id="6" name="Content Placeholder 5">
            <a:extLst>
              <a:ext uri="{FF2B5EF4-FFF2-40B4-BE49-F238E27FC236}">
                <a16:creationId xmlns:a16="http://schemas.microsoft.com/office/drawing/2014/main" id="{10A18EF0-E484-286F-266D-3521C7DC57F3}"/>
              </a:ext>
            </a:extLst>
          </p:cNvPr>
          <p:cNvPicPr>
            <a:picLocks noGrp="1" noChangeAspect="1"/>
          </p:cNvPicPr>
          <p:nvPr>
            <p:ph sz="quarter" idx="10"/>
          </p:nvPr>
        </p:nvPicPr>
        <p:blipFill rotWithShape="1">
          <a:blip r:embed="rId2"/>
          <a:srcRect t="2790"/>
          <a:stretch/>
        </p:blipFill>
        <p:spPr>
          <a:xfrm>
            <a:off x="762000" y="1139354"/>
            <a:ext cx="7620000" cy="3728392"/>
          </a:xfrm>
          <a:prstGeom prst="rect">
            <a:avLst/>
          </a:prstGeom>
        </p:spPr>
      </p:pic>
    </p:spTree>
    <p:extLst>
      <p:ext uri="{BB962C8B-B14F-4D97-AF65-F5344CB8AC3E}">
        <p14:creationId xmlns:p14="http://schemas.microsoft.com/office/powerpoint/2010/main" val="94035747"/>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hashing the key</a:t>
            </a:r>
            <a:br>
              <a:rPr lang="en-US"/>
            </a:br>
            <a:r>
              <a:rPr lang="en-US" sz="1800"/>
              <a:t>(our specific case, where </a:t>
            </a:r>
            <a:r>
              <a:rPr lang="en-US" sz="1800">
                <a:latin typeface="+mj-lt"/>
              </a:rPr>
              <a:t>key</a:t>
            </a:r>
            <a:r>
              <a:rPr lang="en-US" sz="1800"/>
              <a:t> is a </a:t>
            </a:r>
            <a:r>
              <a:rPr lang="en-US" sz="1800">
                <a:solidFill>
                  <a:srgbClr val="00007F"/>
                </a:solidFill>
                <a:latin typeface="+mj-lt"/>
              </a:rPr>
              <a:t>String</a:t>
            </a:r>
            <a:r>
              <a:rPr lang="en-US" sz="1800"/>
              <a:t> and we use </a:t>
            </a:r>
            <a:r>
              <a:rPr lang="en-US" sz="1800">
                <a:latin typeface="+mj-lt"/>
              </a:rPr>
              <a:t>key.hashCode()</a:t>
            </a:r>
            <a:r>
              <a:rPr lang="en-US" sz="1800"/>
              <a:t>) </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hash the key (not including the Math.floorMod)</a:t>
            </a:r>
            <a:br>
              <a:rPr lang="en-US">
                <a:latin typeface="+mj-lt"/>
              </a:rPr>
            </a:br>
            <a:r>
              <a:rPr lang="en-US">
                <a:latin typeface="+mj-lt"/>
              </a:rPr>
              <a:t>hash = </a:t>
            </a:r>
            <a:r>
              <a:rPr lang="en-US">
                <a:solidFill>
                  <a:srgbClr val="09B5B6"/>
                </a:solidFill>
                <a:latin typeface="+mj-lt"/>
              </a:rPr>
              <a:t>0</a:t>
            </a:r>
            <a:br>
              <a:rPr lang="en-US">
                <a:latin typeface="+mj-lt"/>
              </a:rPr>
            </a:br>
            <a:r>
              <a:rPr lang="en-US">
                <a:solidFill>
                  <a:srgbClr val="0000FF"/>
                </a:solidFill>
                <a:latin typeface="+mj-lt"/>
              </a:rPr>
              <a:t>foreach</a:t>
            </a:r>
            <a:r>
              <a:rPr lang="en-US">
                <a:latin typeface="+mj-lt"/>
              </a:rPr>
              <a:t> character </a:t>
            </a:r>
            <a:r>
              <a:rPr lang="en-US">
                <a:solidFill>
                  <a:srgbClr val="0000FF"/>
                </a:solidFill>
                <a:latin typeface="+mj-lt"/>
              </a:rPr>
              <a:t>in</a:t>
            </a:r>
            <a:r>
              <a:rPr lang="en-US">
                <a:latin typeface="+mj-lt"/>
              </a:rPr>
              <a:t> string</a:t>
            </a:r>
            <a:br>
              <a:rPr lang="en-US">
                <a:latin typeface="+mj-lt"/>
              </a:rPr>
            </a:br>
            <a:r>
              <a:rPr lang="en-US">
                <a:latin typeface="+mj-lt"/>
              </a:rPr>
              <a:t>    hash *= </a:t>
            </a:r>
            <a:r>
              <a:rPr lang="en-US">
                <a:solidFill>
                  <a:srgbClr val="09B5B6"/>
                </a:solidFill>
                <a:latin typeface="+mj-lt"/>
              </a:rPr>
              <a:t>31</a:t>
            </a:r>
            <a:br>
              <a:rPr lang="en-US">
                <a:latin typeface="+mj-lt"/>
              </a:rPr>
            </a:br>
            <a:r>
              <a:rPr lang="en-US">
                <a:latin typeface="+mj-lt"/>
              </a:rPr>
              <a:t>    hash += character</a:t>
            </a:r>
            <a:br>
              <a:rPr lang="en-US">
                <a:latin typeface="+mj-lt"/>
              </a:rPr>
            </a:br>
            <a:r>
              <a:rPr lang="en-US">
                <a:solidFill>
                  <a:srgbClr val="0000FF"/>
                </a:solidFill>
                <a:latin typeface="+mj-lt"/>
              </a:rPr>
              <a:t>return</a:t>
            </a:r>
            <a:r>
              <a:rPr lang="en-US">
                <a:latin typeface="+mj-lt"/>
              </a:rPr>
              <a:t> hash</a:t>
            </a:r>
          </a:p>
          <a:p>
            <a:pPr lvl="3"/>
            <a:endParaRPr lang="en-US">
              <a:latin typeface="+mj-lt"/>
            </a:endParaRPr>
          </a:p>
          <a:p>
            <a:pPr lvl="2"/>
            <a:r>
              <a:rPr lang="en-US" b="1">
                <a:solidFill>
                  <a:srgbClr val="000000"/>
                </a:solidFill>
              </a:rPr>
              <a:t>🤨 </a:t>
            </a:r>
            <a:r>
              <a:rPr lang="en-US" b="1"/>
              <a:t>this is O(numberOfCharactersInString)</a:t>
            </a:r>
          </a:p>
          <a:p>
            <a:pPr lvl="3"/>
            <a:r>
              <a:rPr lang="en-US"/>
              <a:t>but, if we assume all strings are less than, say, 64 characters...</a:t>
            </a:r>
            <a:br>
              <a:rPr lang="en-US"/>
            </a:br>
            <a:r>
              <a:rPr lang="en-US"/>
              <a:t>(assume a constant time hash function)</a:t>
            </a:r>
          </a:p>
          <a:p>
            <a:pPr lvl="4"/>
            <a:r>
              <a:rPr lang="en-US"/>
              <a:t>O(1) 😀</a:t>
            </a:r>
          </a:p>
        </p:txBody>
      </p:sp>
    </p:spTree>
    <p:extLst>
      <p:ext uri="{BB962C8B-B14F-4D97-AF65-F5344CB8AC3E}">
        <p14:creationId xmlns:p14="http://schemas.microsoft.com/office/powerpoint/2010/main" val="1876101502"/>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getting (a reference to) the correct bucket</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get the bucket</a:t>
            </a:r>
            <a:br>
              <a:rPr lang="en-US">
                <a:latin typeface="+mj-lt"/>
              </a:rPr>
            </a:br>
            <a:r>
              <a:rPr lang="en-US">
                <a:latin typeface="+mj-lt"/>
              </a:rPr>
              <a:t>int bucketIndex = Math.floorMod(hash, buckets.length);</a:t>
            </a:r>
            <a:br>
              <a:rPr lang="en-US">
                <a:latin typeface="+mj-lt"/>
              </a:rPr>
            </a:b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lang="en-US">
                <a:solidFill>
                  <a:srgbClr val="000000"/>
                </a:solidFill>
                <a:latin typeface="Arial"/>
                <a:cs typeface="+mj-cs"/>
              </a:rPr>
              <a:t> bucket</a:t>
            </a:r>
            <a:r>
              <a:rPr lang="en-US">
                <a:latin typeface="+mj-lt"/>
              </a:rPr>
              <a:t> = buckets[bucketIndex];</a:t>
            </a:r>
          </a:p>
          <a:p>
            <a:pPr lvl="3"/>
            <a:endParaRPr lang="en-US">
              <a:latin typeface="+mj-lt"/>
            </a:endParaRPr>
          </a:p>
          <a:p>
            <a:pPr lvl="2"/>
            <a:r>
              <a:rPr lang="en-US"/>
              <a:t>O(1) 😀</a:t>
            </a:r>
          </a:p>
        </p:txBody>
      </p:sp>
    </p:spTree>
    <p:extLst>
      <p:ext uri="{BB962C8B-B14F-4D97-AF65-F5344CB8AC3E}">
        <p14:creationId xmlns:p14="http://schemas.microsoft.com/office/powerpoint/2010/main" val="2462383352"/>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searching the bucket for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normAutofit lnSpcReduction="10000"/>
          </a:bodyPr>
          <a:lstStyle/>
          <a:p>
            <a:endParaRPr lang="en-US"/>
          </a:p>
          <a:p>
            <a:r>
              <a:rPr lang="en-US">
                <a:solidFill>
                  <a:srgbClr val="007B00"/>
                </a:solidFill>
                <a:latin typeface="+mj-lt"/>
              </a:rPr>
              <a:t>// find a key-value pair in the bucket with matching key</a:t>
            </a:r>
            <a:br>
              <a:rPr lang="en-US">
                <a:solidFill>
                  <a:srgbClr val="007B00"/>
                </a:solidFill>
                <a:latin typeface="+mj-lt"/>
              </a:rPr>
            </a:br>
            <a:r>
              <a:rPr lang="en-US">
                <a:solidFill>
                  <a:srgbClr val="007B00"/>
                </a:solidFill>
                <a:latin typeface="+mj-lt"/>
              </a:rPr>
              <a:t>// (or conclude no such pair exists)</a:t>
            </a:r>
          </a:p>
          <a:p>
            <a:pPr marL="0" indent="0">
              <a:buNone/>
            </a:pPr>
            <a:r>
              <a:rPr lang="en-US">
                <a:solidFill>
                  <a:srgbClr val="0000FF"/>
                </a:solidFill>
                <a:latin typeface="+mj-lt"/>
              </a:rPr>
              <a:t>  foreach</a:t>
            </a:r>
            <a:r>
              <a:rPr lang="en-US">
                <a:latin typeface="+mj-lt"/>
              </a:rPr>
              <a:t> pair </a:t>
            </a:r>
            <a:r>
              <a:rPr lang="en-US">
                <a:solidFill>
                  <a:srgbClr val="0000FF"/>
                </a:solidFill>
                <a:latin typeface="+mj-lt"/>
              </a:rPr>
              <a:t>in</a:t>
            </a:r>
            <a:r>
              <a:rPr lang="en-US">
                <a:latin typeface="+mj-lt"/>
              </a:rPr>
              <a:t> bucket</a:t>
            </a:r>
            <a:br>
              <a:rPr lang="en-US">
                <a:latin typeface="+mj-lt"/>
              </a:rPr>
            </a:br>
            <a:r>
              <a:rPr lang="en-US">
                <a:latin typeface="+mj-lt"/>
              </a:rPr>
              <a:t>      </a:t>
            </a:r>
            <a:r>
              <a:rPr lang="en-US">
                <a:solidFill>
                  <a:srgbClr val="0000FF"/>
                </a:solidFill>
                <a:latin typeface="+mj-lt"/>
              </a:rPr>
              <a:t>if</a:t>
            </a:r>
            <a:r>
              <a:rPr lang="en-US">
                <a:latin typeface="+mj-lt"/>
              </a:rPr>
              <a:t> (key </a:t>
            </a:r>
            <a:r>
              <a:rPr lang="en-US">
                <a:solidFill>
                  <a:srgbClr val="0000FF"/>
                </a:solidFill>
                <a:latin typeface="+mj-lt"/>
              </a:rPr>
              <a:t>matches</a:t>
            </a:r>
            <a:r>
              <a:rPr lang="en-US">
                <a:latin typeface="+mj-lt"/>
              </a:rPr>
              <a:t> pair.key):</a:t>
            </a:r>
            <a:br>
              <a:rPr lang="en-US">
                <a:latin typeface="+mj-lt"/>
              </a:rPr>
            </a:br>
            <a:r>
              <a:rPr lang="en-US">
                <a:latin typeface="+mj-lt"/>
              </a:rPr>
              <a:t>          </a:t>
            </a:r>
            <a:r>
              <a:rPr lang="en-US">
                <a:solidFill>
                  <a:srgbClr val="0000FF"/>
                </a:solidFill>
                <a:latin typeface="+mj-lt"/>
              </a:rPr>
              <a:t>return </a:t>
            </a:r>
            <a:r>
              <a:rPr lang="en-US">
                <a:latin typeface="+mj-lt"/>
              </a:rPr>
              <a:t>pair.value</a:t>
            </a:r>
            <a:br>
              <a:rPr lang="en-US">
                <a:latin typeface="+mj-lt"/>
              </a:rPr>
            </a:br>
            <a:r>
              <a:rPr lang="en-US">
                <a:latin typeface="+mj-lt"/>
              </a:rPr>
              <a:t>  </a:t>
            </a:r>
            <a:r>
              <a:rPr lang="en-US">
                <a:solidFill>
                  <a:srgbClr val="0000FF"/>
                </a:solidFill>
                <a:latin typeface="+mj-lt"/>
              </a:rPr>
              <a:t>return</a:t>
            </a:r>
            <a:r>
              <a:rPr lang="en-US">
                <a:latin typeface="+mj-lt"/>
              </a:rPr>
              <a:t> </a:t>
            </a:r>
            <a:r>
              <a:rPr lang="en-US">
                <a:solidFill>
                  <a:srgbClr val="0000FF"/>
                </a:solidFill>
                <a:latin typeface="+mj-lt"/>
              </a:rPr>
              <a:t>null</a:t>
            </a:r>
          </a:p>
          <a:p>
            <a:pPr lvl="1"/>
            <a:endParaRPr lang="en-US">
              <a:latin typeface="+mj-lt"/>
            </a:endParaRPr>
          </a:p>
          <a:p>
            <a:pPr lvl="1"/>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lang="en-US" b="1"/>
              <a:t>this is actually O(numberOfPairsInBucket)</a:t>
            </a:r>
          </a:p>
          <a:p>
            <a:pPr lvl="2"/>
            <a:r>
              <a:rPr lang="en-US"/>
              <a:t>assume a lot of buckets...</a:t>
            </a:r>
          </a:p>
          <a:p>
            <a:pPr lvl="2"/>
            <a:r>
              <a:rPr lang="en-US"/>
              <a:t>assume a good hash function...</a:t>
            </a:r>
          </a:p>
          <a:p>
            <a:pPr lvl="2"/>
            <a:r>
              <a:rPr lang="en-US"/>
              <a:t>do a lot of math...</a:t>
            </a:r>
          </a:p>
          <a:p>
            <a:pPr lvl="3"/>
            <a:r>
              <a:rPr lang="en-US"/>
              <a:t>O(1) 😀</a:t>
            </a:r>
          </a:p>
        </p:txBody>
      </p:sp>
    </p:spTree>
    <p:extLst>
      <p:ext uri="{BB962C8B-B14F-4D97-AF65-F5344CB8AC3E}">
        <p14:creationId xmlns:p14="http://schemas.microsoft.com/office/powerpoint/2010/main" val="37046762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use these functions 🙂👍</a:t>
            </a:r>
          </a:p>
        </p:txBody>
      </p:sp>
      <p:pic>
        <p:nvPicPr>
          <p:cNvPr id="5" name="Picture 4">
            <a:extLst>
              <a:ext uri="{FF2B5EF4-FFF2-40B4-BE49-F238E27FC236}">
                <a16:creationId xmlns:a16="http://schemas.microsoft.com/office/drawing/2014/main" id="{5DD008E0-A6E7-E0CC-AF7F-E2242378E60D}"/>
              </a:ext>
            </a:extLst>
          </p:cNvPr>
          <p:cNvPicPr>
            <a:picLocks noChangeAspect="1"/>
          </p:cNvPicPr>
          <p:nvPr/>
        </p:nvPicPr>
        <p:blipFill>
          <a:blip r:embed="rId2"/>
          <a:stretch>
            <a:fillRect/>
          </a:stretch>
        </p:blipFill>
        <p:spPr>
          <a:xfrm>
            <a:off x="1113679" y="1086416"/>
            <a:ext cx="6916641" cy="3802168"/>
          </a:xfrm>
          <a:prstGeom prst="rect">
            <a:avLst/>
          </a:prstGeom>
        </p:spPr>
      </p:pic>
    </p:spTree>
    <p:extLst>
      <p:ext uri="{BB962C8B-B14F-4D97-AF65-F5344CB8AC3E}">
        <p14:creationId xmlns:p14="http://schemas.microsoft.com/office/powerpoint/2010/main" val="981267135"/>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B913E-4B2D-3607-40B0-17947C4DF48C}"/>
              </a:ext>
            </a:extLst>
          </p:cNvPr>
          <p:cNvSpPr>
            <a:spLocks noGrp="1"/>
          </p:cNvSpPr>
          <p:nvPr>
            <p:ph type="title"/>
          </p:nvPr>
        </p:nvSpPr>
        <p:spPr/>
        <p:txBody>
          <a:bodyPr/>
          <a:lstStyle/>
          <a:p>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also what about </a:t>
            </a:r>
            <a:r>
              <a:rPr kumimoji="0" lang="en-US" b="1" i="1"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resizing</a:t>
            </a: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the hash map?!</a:t>
            </a: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that has to be O(n) !</a:t>
            </a:r>
            <a:endParaRPr lang="en-US"/>
          </a:p>
        </p:txBody>
      </p:sp>
    </p:spTree>
    <p:extLst>
      <p:ext uri="{BB962C8B-B14F-4D97-AF65-F5344CB8AC3E}">
        <p14:creationId xmlns:p14="http://schemas.microsoft.com/office/powerpoint/2010/main" val="3370719638"/>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88A92D-B7E1-4294-9CA7-41B6FC37BC0B}"/>
              </a:ext>
            </a:extLst>
          </p:cNvPr>
          <p:cNvSpPr>
            <a:spLocks noGrp="1"/>
          </p:cNvSpPr>
          <p:nvPr>
            <p:ph type="title"/>
          </p:nvPr>
        </p:nvSpPr>
        <p:spPr/>
        <p:txBody>
          <a:bodyPr/>
          <a:lstStyle/>
          <a:p>
            <a:r>
              <a:rPr lang="en-US" sz="4000"/>
              <a:t>resizing is O(1) </a:t>
            </a:r>
            <a:r>
              <a:rPr lang="en-US" sz="4000" i="1"/>
              <a:t>amortized</a:t>
            </a:r>
            <a:r>
              <a:rPr lang="en-US" sz="4000"/>
              <a:t> runtime 🙂</a:t>
            </a:r>
            <a: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000"/>
          </a:p>
        </p:txBody>
      </p:sp>
    </p:spTree>
    <p:extLst>
      <p:ext uri="{BB962C8B-B14F-4D97-AF65-F5344CB8AC3E}">
        <p14:creationId xmlns:p14="http://schemas.microsoft.com/office/powerpoint/2010/main" val="4179152908"/>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solidFill>
                  <a:schemeClr val="bg2"/>
                </a:solidFill>
              </a:rPr>
              <a:t>REVIEW: amortized</a:t>
            </a:r>
            <a:endParaRPr lang="en-US">
              <a:solidFill>
                <a:schemeClr val="bg2"/>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solidFill>
                      <a:schemeClr val="bg2"/>
                    </a:solidFill>
                  </a:rPr>
                  <a:t>the </a:t>
                </a:r>
                <a:r>
                  <a:rPr lang="en-US" b="1">
                    <a:solidFill>
                      <a:schemeClr val="bg2"/>
                    </a:solidFill>
                  </a:rPr>
                  <a:t>amortized runtime </a:t>
                </a:r>
                <a:r>
                  <a:rPr lang="en-US">
                    <a:solidFill>
                      <a:schemeClr val="bg2"/>
                    </a:solidFill>
                  </a:rPr>
                  <a:t>is how long a function takes (on average)</a:t>
                </a:r>
                <a:br>
                  <a:rPr lang="en-US">
                    <a:solidFill>
                      <a:schemeClr val="bg2"/>
                    </a:solidFill>
                  </a:rPr>
                </a:br>
                <a:r>
                  <a:rPr lang="en-US">
                    <a:solidFill>
                      <a:schemeClr val="bg2"/>
                    </a:solidFill>
                  </a:rPr>
                  <a:t>"in the long run" </a:t>
                </a:r>
              </a:p>
              <a:p>
                <a:pPr lvl="1"/>
                <a:r>
                  <a:rPr lang="en-US">
                    <a:solidFill>
                      <a:schemeClr val="bg2"/>
                    </a:solidFill>
                  </a:rPr>
                  <a:t>for adding an element to the back of an array list...</a:t>
                </a:r>
                <a:endParaRPr lang="en-US"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1+2+4+1+8+1+1+1+16+</m:t>
                        </m:r>
                        <m:r>
                          <a:rPr lang="en-US" b="0" i="1" smtClean="0">
                            <a:solidFill>
                              <a:schemeClr val="bg2"/>
                            </a:solidFill>
                            <a:latin typeface="Cambria Math" panose="02040503050406030204" pitchFamily="18" charset="0"/>
                            <a:ea typeface="Cambria Math" panose="02040503050406030204" pitchFamily="18" charset="0"/>
                          </a:rPr>
                          <m:t>1+1+1+1+1+1+1+32+1+1+1+1+1+1+1+1+1+1+1+1+1+1+1+…</m:t>
                        </m:r>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b="0">
                  <a:solidFill>
                    <a:schemeClr val="bg2"/>
                  </a:solidFill>
                  <a:ea typeface="Cambria Math" panose="02040503050406030204" pitchFamily="18" charset="0"/>
                </a:endParaRPr>
              </a:p>
              <a:p>
                <a:pPr lvl="2"/>
                <a14:m>
                  <m:oMath xmlns:m="http://schemas.openxmlformats.org/officeDocument/2006/math">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1+…+1</m:t>
                            </m:r>
                          </m:e>
                        </m:d>
                      </m:num>
                      <m:den>
                        <m:r>
                          <a:rPr lang="en-US" b="0" i="1" smtClean="0">
                            <a:solidFill>
                              <a:schemeClr val="bg2"/>
                            </a:solidFill>
                            <a:latin typeface="Cambria Math" panose="02040503050406030204" pitchFamily="18" charset="0"/>
                            <a:ea typeface="Cambria Math" panose="02040503050406030204" pitchFamily="18" charset="0"/>
                          </a:rPr>
                          <m:t>𝑛</m:t>
                        </m:r>
                      </m:den>
                    </m:f>
                    <m:r>
                      <a:rPr lang="en-US" b="0" i="1" smtClean="0">
                        <a:solidFill>
                          <a:schemeClr val="bg2"/>
                        </a:solidFill>
                        <a:latin typeface="Cambria Math" panose="02040503050406030204" pitchFamily="18" charset="0"/>
                        <a:ea typeface="Cambria Math" panose="02040503050406030204" pitchFamily="18" charset="0"/>
                      </a:rPr>
                      <m:t>+</m:t>
                    </m:r>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1+2+4+8+16+…</m:t>
                            </m:r>
                            <m:r>
                              <a:rPr lang="en-US" b="0" i="1" smtClean="0">
                                <a:solidFill>
                                  <a:schemeClr val="bg2"/>
                                </a:solidFill>
                                <a:latin typeface="Cambria Math" panose="02040503050406030204" pitchFamily="18" charset="0"/>
                                <a:ea typeface="Cambria Math" panose="02040503050406030204" pitchFamily="18" charset="0"/>
                              </a:rPr>
                              <m:t>𝑛</m:t>
                            </m:r>
                          </m:e>
                        </m:d>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a typeface="Cambria Math" panose="02040503050406030204" pitchFamily="18" charset="0"/>
                </a:endParaRPr>
              </a:p>
              <a:p>
                <a:pPr lvl="2"/>
                <a:endParaRPr lang="en-US">
                  <a:solidFill>
                    <a:schemeClr val="bg2"/>
                  </a:solidFill>
                  <a:ea typeface="Cambria Math" panose="02040503050406030204" pitchFamily="18" charset="0"/>
                </a:endParaRPr>
              </a:p>
              <a:p>
                <a:pPr lvl="2"/>
                <a14:m>
                  <m:oMath xmlns:m="http://schemas.openxmlformats.org/officeDocument/2006/math">
                    <m:r>
                      <a:rPr lang="en-US" b="0" i="1" smtClean="0">
                        <a:solidFill>
                          <a:schemeClr val="bg2"/>
                        </a:solidFill>
                        <a:latin typeface="Cambria Math" panose="02040503050406030204" pitchFamily="18" charset="0"/>
                        <a:ea typeface="Cambria Math" panose="02040503050406030204" pitchFamily="18" charset="0"/>
                      </a:rPr>
                      <m:t>…</m:t>
                    </m:r>
                  </m:oMath>
                </a14:m>
                <a:endParaRPr lang="en-US" b="0" i="1">
                  <a:solidFill>
                    <a:schemeClr val="bg2"/>
                  </a:solidFill>
                  <a:latin typeface="Cambria Math" panose="02040503050406030204" pitchFamily="18" charset="0"/>
                  <a:ea typeface="Cambria Math" panose="02040503050406030204" pitchFamily="18" charset="0"/>
                </a:endParaRPr>
              </a:p>
              <a:p>
                <a:pPr lvl="2"/>
                <a:endParaRPr lang="en-US" b="0"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r>
                      <a:rPr lang="en-US" i="1">
                        <a:solidFill>
                          <a:schemeClr val="bg2"/>
                        </a:solidFill>
                        <a:latin typeface="Cambria Math" panose="02040503050406030204" pitchFamily="18" charset="0"/>
                        <a:ea typeface="Cambria Math" panose="02040503050406030204" pitchFamily="18" charset="0"/>
                      </a:rPr>
                      <m:t>+</m:t>
                    </m:r>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ndParaRPr>
              </a:p>
              <a:p>
                <a:pPr lvl="2"/>
                <a14:m>
                  <m:oMath xmlns:m="http://schemas.openxmlformats.org/officeDocument/2006/math">
                    <m:r>
                      <a:rPr lang="en-US" i="1" smtClean="0">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m:t>
                        </m:r>
                      </m:e>
                    </m:d>
                  </m:oMath>
                </a14:m>
                <a:r>
                  <a:rPr lang="en-US">
                    <a:solidFill>
                      <a:schemeClr val="bg2"/>
                    </a:solidFill>
                  </a:rPr>
                  <a:t> 🙂</a:t>
                </a:r>
              </a:p>
              <a:p>
                <a:r>
                  <a:rPr lang="en-US" b="1"/>
                  <a:t>we can make a similar argument for a hash map</a:t>
                </a:r>
              </a:p>
              <a:p>
                <a:pPr lvl="2"/>
                <a:endParaRPr lang="en-US">
                  <a:solidFill>
                    <a:schemeClr val="bg2"/>
                  </a:solidFill>
                </a:endParaRPr>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b="-2484"/>
                </a:stretch>
              </a:blipFill>
            </p:spPr>
            <p:txBody>
              <a:bodyPr/>
              <a:lstStyle/>
              <a:p>
                <a:r>
                  <a:rPr lang="en-US">
                    <a:noFill/>
                  </a:rPr>
                  <a:t> </a:t>
                </a:r>
              </a:p>
            </p:txBody>
          </p:sp>
        </mc:Fallback>
      </mc:AlternateContent>
    </p:spTree>
    <p:extLst>
      <p:ext uri="{BB962C8B-B14F-4D97-AF65-F5344CB8AC3E}">
        <p14:creationId xmlns:p14="http://schemas.microsoft.com/office/powerpoint/2010/main" val="3131563564"/>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E72748-842B-94C1-CA8E-D922EE264974}"/>
              </a:ext>
            </a:extLst>
          </p:cNvPr>
          <p:cNvSpPr>
            <a:spLocks noGrp="1"/>
          </p:cNvSpPr>
          <p:nvPr>
            <p:ph type="title"/>
          </p:nvPr>
        </p:nvSpPr>
        <p:spPr/>
        <p:txBody>
          <a:bodyPr/>
          <a:lstStyle/>
          <a:p>
            <a:r>
              <a:rPr lang="en-US" b="1"/>
              <a:t>lesson: </a:t>
            </a:r>
            <a:r>
              <a:rPr lang="en-US"/>
              <a:t>there is a lot of subltety hiding in the seemingly simple statement "hash maps are O(1)"</a:t>
            </a:r>
            <a:br>
              <a:rPr lang="en-US"/>
            </a:br>
            <a:br>
              <a:rPr lang="en-US"/>
            </a:br>
            <a:r>
              <a:rPr lang="en-US"/>
              <a:t>buuut, in an interview, still probably just say O(1) 🙂👍</a:t>
            </a:r>
          </a:p>
        </p:txBody>
      </p:sp>
    </p:spTree>
    <p:extLst>
      <p:ext uri="{BB962C8B-B14F-4D97-AF65-F5344CB8AC3E}">
        <p14:creationId xmlns:p14="http://schemas.microsoft.com/office/powerpoint/2010/main" val="349490527"/>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Tutorial:</a:t>
            </a:r>
            <a:br>
              <a:rPr lang="en-US" sz="8000"/>
            </a:br>
            <a:r>
              <a:rPr lang="en-US" sz="8000"/>
              <a:t>hash map with</a:t>
            </a:r>
            <a:br>
              <a:rPr lang="en-US" sz="8000"/>
            </a:br>
            <a:r>
              <a:rPr lang="en-US" sz="8000"/>
              <a:t>separate chaining</a:t>
            </a:r>
            <a:br>
              <a:rPr lang="en-US" sz="8000"/>
            </a:br>
            <a:r>
              <a:rPr lang="en-US" sz="2800"/>
              <a:t>(using array list buckets)</a:t>
            </a:r>
            <a:endParaRPr lang="en-US" sz="8000"/>
          </a:p>
        </p:txBody>
      </p:sp>
    </p:spTree>
    <p:extLst>
      <p:ext uri="{BB962C8B-B14F-4D97-AF65-F5344CB8AC3E}">
        <p14:creationId xmlns:p14="http://schemas.microsoft.com/office/powerpoint/2010/main" val="648971103"/>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0A76D4-F9B1-5D51-DAD8-89B29C47B5DB}"/>
              </a:ext>
            </a:extLst>
          </p:cNvPr>
          <p:cNvPicPr>
            <a:picLocks noChangeAspect="1"/>
          </p:cNvPicPr>
          <p:nvPr/>
        </p:nvPicPr>
        <p:blipFill>
          <a:blip r:embed="rId2"/>
          <a:stretch>
            <a:fillRect/>
          </a:stretch>
        </p:blipFill>
        <p:spPr>
          <a:xfrm>
            <a:off x="1441761" y="0"/>
            <a:ext cx="6260477" cy="5143500"/>
          </a:xfrm>
          <a:prstGeom prst="rect">
            <a:avLst/>
          </a:prstGeom>
        </p:spPr>
      </p:pic>
    </p:spTree>
    <p:extLst>
      <p:ext uri="{BB962C8B-B14F-4D97-AF65-F5344CB8AC3E}">
        <p14:creationId xmlns:p14="http://schemas.microsoft.com/office/powerpoint/2010/main" val="3789872405"/>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open addressing</a:t>
            </a:r>
          </a:p>
        </p:txBody>
      </p:sp>
    </p:spTree>
    <p:extLst>
      <p:ext uri="{BB962C8B-B14F-4D97-AF65-F5344CB8AC3E}">
        <p14:creationId xmlns:p14="http://schemas.microsoft.com/office/powerpoint/2010/main" val="154733931"/>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separate chaining</a:t>
            </a:r>
            <a:r>
              <a:rPr lang="en-US" sz="4000"/>
              <a:t> used an</a:t>
            </a:r>
            <a:br>
              <a:rPr lang="en-US" sz="4000"/>
            </a:br>
            <a:r>
              <a:rPr lang="en-US" sz="4000"/>
              <a:t>array of buckets of key-value pairs</a:t>
            </a:r>
            <a:br>
              <a:rPr lang="en-US" sz="4000"/>
            </a:br>
            <a:br>
              <a:rPr lang="en-US" sz="4000"/>
            </a:br>
            <a:r>
              <a:rPr lang="en-US" sz="3200" b="1">
                <a:latin typeface="+mj-lt"/>
              </a:rPr>
              <a:t>put(key,value)</a:t>
            </a:r>
            <a:br>
              <a:rPr lang="en-US" sz="4000"/>
            </a:br>
            <a:r>
              <a:rPr lang="en-US" sz="2800"/>
              <a:t>hash </a:t>
            </a:r>
            <a:r>
              <a:rPr lang="en-US" sz="2800">
                <a:latin typeface="+mj-lt"/>
              </a:rPr>
              <a:t>key</a:t>
            </a:r>
            <a:r>
              <a:rPr lang="en-US" sz="2800"/>
              <a:t> to find </a:t>
            </a:r>
            <a:r>
              <a:rPr lang="en-US" sz="2800">
                <a:latin typeface="+mj-lt"/>
              </a:rPr>
              <a:t>bucketIndex</a:t>
            </a:r>
            <a:br>
              <a:rPr lang="en-US" sz="2800"/>
            </a:br>
            <a:r>
              <a:rPr lang="en-US" sz="2800"/>
              <a:t>add </a:t>
            </a:r>
            <a:r>
              <a:rPr lang="en-US" sz="2800">
                <a:latin typeface="+mj-lt"/>
              </a:rPr>
              <a:t>(key, value)</a:t>
            </a:r>
            <a:r>
              <a:rPr lang="en-US" sz="2800"/>
              <a:t> to </a:t>
            </a:r>
            <a:r>
              <a:rPr lang="en-US" sz="2800">
                <a:latin typeface="+mj-lt"/>
              </a:rPr>
              <a:t>buckets[bucketIndex]</a:t>
            </a:r>
            <a:endParaRPr lang="en-US" sz="4000">
              <a:latin typeface="+mj-lt"/>
            </a:endParaRPr>
          </a:p>
        </p:txBody>
      </p:sp>
    </p:spTree>
    <p:extLst>
      <p:ext uri="{BB962C8B-B14F-4D97-AF65-F5344CB8AC3E}">
        <p14:creationId xmlns:p14="http://schemas.microsoft.com/office/powerpoint/2010/main" val="4072228042"/>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open addressing</a:t>
            </a:r>
            <a:r>
              <a:rPr lang="en-US" sz="4000"/>
              <a:t> just uses an</a:t>
            </a:r>
            <a:br>
              <a:rPr lang="en-US" sz="4000"/>
            </a:br>
            <a:r>
              <a:rPr lang="en-US" sz="4000"/>
              <a:t>array of key-value pairs </a:t>
            </a:r>
            <a:r>
              <a:rPr lang="en-US" sz="4000">
                <a:solidFill>
                  <a:schemeClr val="bg2"/>
                </a:solidFill>
              </a:rPr>
              <a:t>(slots)</a:t>
            </a:r>
            <a:br>
              <a:rPr lang="en-US" sz="4000">
                <a:solidFill>
                  <a:schemeClr val="bg2"/>
                </a:solidFill>
              </a:rPr>
            </a:br>
            <a:br>
              <a:rPr lang="en-US" sz="4000">
                <a:solidFill>
                  <a:schemeClr val="bg2"/>
                </a:solidFill>
              </a:rPr>
            </a:br>
            <a:r>
              <a:rPr lang="en-US" sz="3200" b="1">
                <a:latin typeface="+mj-lt"/>
              </a:rPr>
              <a:t>put(key, value)</a:t>
            </a:r>
            <a:br>
              <a:rPr lang="en-US" sz="4000">
                <a:solidFill>
                  <a:schemeClr val="bg2"/>
                </a:solidFill>
              </a:rPr>
            </a:br>
            <a:r>
              <a:rPr lang="en-US" sz="2400"/>
              <a:t>hash </a:t>
            </a:r>
            <a:r>
              <a:rPr lang="en-US" sz="2400">
                <a:latin typeface="+mj-lt"/>
              </a:rPr>
              <a:t>key</a:t>
            </a:r>
            <a:r>
              <a:rPr lang="en-US" sz="2400"/>
              <a:t> to find </a:t>
            </a:r>
            <a:r>
              <a:rPr lang="en-US" sz="2400">
                <a:latin typeface="+mj-lt"/>
              </a:rPr>
              <a:t>slotIndex</a:t>
            </a:r>
            <a:br>
              <a:rPr lang="en-US" sz="2400"/>
            </a:br>
            <a:r>
              <a:rPr lang="en-US" sz="2400"/>
              <a:t>if </a:t>
            </a:r>
            <a:r>
              <a:rPr lang="en-US" sz="2400">
                <a:latin typeface="+mj-lt"/>
              </a:rPr>
              <a:t>slots[slotIndex]</a:t>
            </a:r>
            <a:r>
              <a:rPr lang="en-US" sz="2400"/>
              <a:t> is full, try slots[</a:t>
            </a:r>
            <a:r>
              <a:rPr lang="en-US" sz="2400">
                <a:latin typeface="+mj-lt"/>
              </a:rPr>
              <a:t>slotIndex + </a:t>
            </a:r>
            <a:r>
              <a:rPr lang="en-US" sz="2400">
                <a:solidFill>
                  <a:srgbClr val="09B5B6"/>
                </a:solidFill>
                <a:latin typeface="+mj-lt"/>
              </a:rPr>
              <a:t>1</a:t>
            </a:r>
            <a:r>
              <a:rPr lang="en-US" sz="2400">
                <a:latin typeface="+mj-lt"/>
              </a:rPr>
              <a:t>]</a:t>
            </a:r>
            <a:br>
              <a:rPr lang="en-US" sz="2400"/>
            </a:br>
            <a:r>
              <a:rPr lang="en-US" sz="2400"/>
              <a:t>if </a:t>
            </a:r>
            <a:r>
              <a:rPr lang="en-US" sz="2400">
                <a:latin typeface="+mj-lt"/>
              </a:rPr>
              <a:t>slots[slotIndex + </a:t>
            </a:r>
            <a:r>
              <a:rPr lang="en-US" sz="2400">
                <a:solidFill>
                  <a:srgbClr val="09B5B6"/>
                </a:solidFill>
                <a:latin typeface="+mj-lt"/>
              </a:rPr>
              <a:t>1</a:t>
            </a:r>
            <a:r>
              <a:rPr lang="en-US" sz="2400">
                <a:latin typeface="+mj-lt"/>
              </a:rPr>
              <a:t>]</a:t>
            </a:r>
            <a:r>
              <a:rPr lang="en-US" sz="2400"/>
              <a:t> is full, try slots[</a:t>
            </a:r>
            <a:r>
              <a:rPr lang="en-US" sz="2400">
                <a:latin typeface="+mj-lt"/>
              </a:rPr>
              <a:t>slotIndex + </a:t>
            </a:r>
            <a:r>
              <a:rPr lang="en-US" sz="2400">
                <a:solidFill>
                  <a:srgbClr val="09B5B6"/>
                </a:solidFill>
                <a:latin typeface="+mj-lt"/>
              </a:rPr>
              <a:t>2</a:t>
            </a:r>
            <a:r>
              <a:rPr lang="en-US" sz="2400">
                <a:latin typeface="+mj-lt"/>
              </a:rPr>
              <a:t>]</a:t>
            </a:r>
            <a:br>
              <a:rPr lang="en-US" sz="2400">
                <a:latin typeface="+mj-lt"/>
              </a:rPr>
            </a:br>
            <a:r>
              <a:rPr lang="en-US" sz="2400"/>
              <a:t>if </a:t>
            </a:r>
            <a:r>
              <a:rPr lang="en-US" sz="2400">
                <a:latin typeface="+mj-lt"/>
              </a:rPr>
              <a:t>slots[slotIndex + </a:t>
            </a:r>
            <a:r>
              <a:rPr lang="en-US" sz="2400">
                <a:solidFill>
                  <a:srgbClr val="09B5B6"/>
                </a:solidFill>
                <a:latin typeface="+mj-lt"/>
              </a:rPr>
              <a:t>2</a:t>
            </a:r>
            <a:r>
              <a:rPr lang="en-US" sz="2400">
                <a:latin typeface="+mj-lt"/>
              </a:rPr>
              <a:t>]</a:t>
            </a:r>
            <a:r>
              <a:rPr lang="en-US" sz="2400"/>
              <a:t> is full, try slots[</a:t>
            </a:r>
            <a:r>
              <a:rPr lang="en-US" sz="2400">
                <a:latin typeface="+mj-lt"/>
              </a:rPr>
              <a:t>slotIndex + </a:t>
            </a:r>
            <a:r>
              <a:rPr lang="en-US" sz="2400">
                <a:solidFill>
                  <a:srgbClr val="09B5B6"/>
                </a:solidFill>
                <a:latin typeface="+mj-lt"/>
              </a:rPr>
              <a:t>3</a:t>
            </a:r>
            <a:r>
              <a:rPr lang="en-US" sz="2400">
                <a:latin typeface="+mj-lt"/>
              </a:rPr>
              <a:t>]</a:t>
            </a:r>
            <a:br>
              <a:rPr lang="en-US" sz="2400"/>
            </a:br>
            <a:r>
              <a:rPr lang="en-US" sz="2400"/>
              <a:t>...</a:t>
            </a:r>
            <a:br>
              <a:rPr lang="en-US" sz="2400"/>
            </a:br>
            <a:r>
              <a:rPr lang="en-US" sz="2400"/>
              <a:t>put </a:t>
            </a:r>
            <a:r>
              <a:rPr lang="en-US" sz="2400">
                <a:latin typeface="+mj-lt"/>
              </a:rPr>
              <a:t>(key,value)</a:t>
            </a:r>
            <a:r>
              <a:rPr lang="en-US" sz="2400"/>
              <a:t> in first empty slot</a:t>
            </a:r>
            <a:endParaRPr lang="en-US" sz="4000">
              <a:solidFill>
                <a:schemeClr val="bg2"/>
              </a:solidFill>
            </a:endParaRPr>
          </a:p>
        </p:txBody>
      </p:sp>
    </p:spTree>
    <p:extLst>
      <p:ext uri="{BB962C8B-B14F-4D97-AF65-F5344CB8AC3E}">
        <p14:creationId xmlns:p14="http://schemas.microsoft.com/office/powerpoint/2010/main" val="469700747"/>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0D2985-AEA6-DC30-11CF-0512C664F18C}"/>
              </a:ext>
            </a:extLst>
          </p:cNvPr>
          <p:cNvSpPr>
            <a:spLocks noGrp="1"/>
          </p:cNvSpPr>
          <p:nvPr>
            <p:ph type="title"/>
          </p:nvPr>
        </p:nvSpPr>
        <p:spPr>
          <a:xfrm>
            <a:off x="457200" y="-190500"/>
            <a:ext cx="8229600" cy="5524500"/>
          </a:xfrm>
        </p:spPr>
        <p:txBody>
          <a:bodyPr/>
          <a:lstStyle/>
          <a:p>
            <a:pPr algn="l"/>
            <a:r>
              <a:rPr lang="en-US" sz="3600" b="1">
                <a:latin typeface="+mj-lt"/>
              </a:rPr>
              <a:t>get(key)</a:t>
            </a:r>
            <a:r>
              <a:rPr lang="en-US" sz="3600"/>
              <a:t> is interesting</a:t>
            </a:r>
            <a:br>
              <a:rPr lang="en-US" sz="2800"/>
            </a:br>
            <a:r>
              <a:rPr lang="en-US" sz="2400"/>
              <a:t>hash </a:t>
            </a:r>
            <a:r>
              <a:rPr lang="en-US" sz="2400">
                <a:latin typeface="+mj-lt"/>
              </a:rPr>
              <a:t>key</a:t>
            </a:r>
            <a:r>
              <a:rPr lang="en-US" sz="2400"/>
              <a:t> to find </a:t>
            </a:r>
            <a:r>
              <a:rPr lang="en-US" sz="2400">
                <a:latin typeface="+mj-lt"/>
              </a:rPr>
              <a:t>slotIndex</a:t>
            </a:r>
            <a:br>
              <a:rPr lang="en-US" sz="2400">
                <a:latin typeface="+mj-lt"/>
              </a:rPr>
            </a:br>
            <a:br>
              <a:rPr lang="en-US" sz="2400"/>
            </a:br>
            <a:r>
              <a:rPr lang="en-US" sz="2400"/>
              <a:t>is </a:t>
            </a:r>
            <a:r>
              <a:rPr lang="en-US" sz="2400">
                <a:latin typeface="+mj-lt"/>
              </a:rPr>
              <a:t>key</a:t>
            </a:r>
            <a:r>
              <a:rPr lang="en-US" sz="2400"/>
              <a:t> in </a:t>
            </a:r>
            <a:r>
              <a:rPr lang="en-US" sz="2400">
                <a:latin typeface="+mj-lt"/>
              </a:rPr>
              <a:t>slots[slotIndex]</a:t>
            </a:r>
            <a:r>
              <a:rPr lang="en-US" sz="2400"/>
              <a:t>?</a:t>
            </a:r>
            <a:br>
              <a:rPr lang="en-US" sz="2400"/>
            </a:br>
            <a:r>
              <a:rPr lang="en-US" sz="2400"/>
              <a:t>	</a:t>
            </a:r>
            <a:r>
              <a:rPr lang="en-US" sz="1800"/>
              <a:t>if yes, </a:t>
            </a:r>
            <a:r>
              <a:rPr lang="en-US" sz="1800">
                <a:solidFill>
                  <a:srgbClr val="0000FF"/>
                </a:solidFill>
                <a:latin typeface="+mj-lt"/>
              </a:rPr>
              <a:t>return </a:t>
            </a:r>
            <a:r>
              <a:rPr lang="en-US" sz="1800">
                <a:latin typeface="+mj-lt"/>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1</a:t>
            </a:r>
            <a:r>
              <a:rPr lang="en-US" sz="2400">
                <a:latin typeface="+mj-lt"/>
              </a:rPr>
              <a:t>]</a:t>
            </a:r>
            <a:r>
              <a:rPr lang="en-US" sz="2400"/>
              <a:t>? </a:t>
            </a:r>
            <a:br>
              <a:rPr lang="en-US" sz="2400"/>
            </a:b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if yes,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j-cs"/>
              </a:rPr>
              <a:t>return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2</a:t>
            </a:r>
            <a:r>
              <a:rPr lang="en-US" sz="2400">
                <a:latin typeface="+mj-lt"/>
              </a:rPr>
              <a:t>]</a:t>
            </a:r>
            <a:r>
              <a:rPr lang="en-US" sz="2400"/>
              <a:t>?</a:t>
            </a:r>
            <a:br>
              <a:rPr lang="en-US" sz="2400"/>
            </a:br>
            <a:r>
              <a:rPr lang="en-US" sz="2400"/>
              <a:t>	...</a:t>
            </a:r>
            <a:br>
              <a:rPr lang="en-US" sz="2400"/>
            </a:br>
            <a:br>
              <a:rPr lang="en-US" sz="2400"/>
            </a:br>
            <a:r>
              <a:rPr lang="en-US" sz="2400"/>
              <a:t>give up if you hit a </a:t>
            </a:r>
            <a:r>
              <a:rPr lang="en-US" sz="2400">
                <a:solidFill>
                  <a:srgbClr val="0000FF"/>
                </a:solidFill>
                <a:latin typeface="+mj-lt"/>
              </a:rPr>
              <a:t>null</a:t>
            </a:r>
            <a:r>
              <a:rPr lang="en-US" sz="2400"/>
              <a:t> (empty) slot</a:t>
            </a:r>
            <a:br>
              <a:rPr lang="en-US" sz="2400"/>
            </a:br>
            <a:r>
              <a:rPr lang="en-US" sz="2400"/>
              <a:t>map does NOT contain </a:t>
            </a:r>
            <a:r>
              <a:rPr lang="en-US" sz="2400">
                <a:latin typeface="+mj-lt"/>
              </a:rPr>
              <a:t>key </a:t>
            </a:r>
            <a:r>
              <a:rPr lang="en-US" sz="2400">
                <a:latin typeface="+mj-lt"/>
                <a:sym typeface="Wingdings" pitchFamily="2" charset="2"/>
              </a:rPr>
              <a:t></a:t>
            </a:r>
            <a:r>
              <a:rPr lang="en-US" sz="2400">
                <a:latin typeface="+mj-lt"/>
              </a:rPr>
              <a:t> </a:t>
            </a:r>
            <a:r>
              <a:rPr lang="en-US" sz="2400">
                <a:solidFill>
                  <a:srgbClr val="0000FF"/>
                </a:solidFill>
                <a:latin typeface="+mj-lt"/>
              </a:rPr>
              <a:t>return null</a:t>
            </a:r>
            <a:r>
              <a:rPr lang="en-US" sz="2400">
                <a:latin typeface="+mj-lt"/>
              </a:rPr>
              <a:t>;</a:t>
            </a:r>
            <a:endParaRPr lang="en-US" sz="2800" b="1">
              <a:latin typeface="+mj-lt"/>
            </a:endParaRPr>
          </a:p>
        </p:txBody>
      </p:sp>
    </p:spTree>
    <p:extLst>
      <p:ext uri="{BB962C8B-B14F-4D97-AF65-F5344CB8AC3E}">
        <p14:creationId xmlns:p14="http://schemas.microsoft.com/office/powerpoint/2010/main" val="42464198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and these functions!! 🙂👍</a:t>
            </a:r>
          </a:p>
        </p:txBody>
      </p:sp>
      <p:pic>
        <p:nvPicPr>
          <p:cNvPr id="2" name="Picture 1">
            <a:extLst>
              <a:ext uri="{FF2B5EF4-FFF2-40B4-BE49-F238E27FC236}">
                <a16:creationId xmlns:a16="http://schemas.microsoft.com/office/drawing/2014/main" id="{658F7570-03D6-1B15-3AD5-D6B9AB4B1A48}"/>
              </a:ext>
            </a:extLst>
          </p:cNvPr>
          <p:cNvPicPr>
            <a:picLocks noChangeAspect="1"/>
          </p:cNvPicPr>
          <p:nvPr/>
        </p:nvPicPr>
        <p:blipFill>
          <a:blip r:embed="rId2"/>
          <a:stretch>
            <a:fillRect/>
          </a:stretch>
        </p:blipFill>
        <p:spPr>
          <a:xfrm>
            <a:off x="1501743" y="922084"/>
            <a:ext cx="6140513" cy="4061306"/>
          </a:xfrm>
          <a:prstGeom prst="rect">
            <a:avLst/>
          </a:prstGeom>
        </p:spPr>
      </p:pic>
    </p:spTree>
    <p:extLst>
      <p:ext uri="{BB962C8B-B14F-4D97-AF65-F5344CB8AC3E}">
        <p14:creationId xmlns:p14="http://schemas.microsoft.com/office/powerpoint/2010/main" val="121369244"/>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showMasterPhAnim="0">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A8D64F-7EC7-2C03-2D72-B04CB3AF69EB}"/>
              </a:ext>
            </a:extLst>
          </p:cNvPr>
          <p:cNvSpPr>
            <a:spLocks noGrp="1"/>
          </p:cNvSpPr>
          <p:nvPr>
            <p:ph type="title"/>
          </p:nvPr>
        </p:nvSpPr>
        <p:spPr/>
        <p:txBody>
          <a:bodyPr/>
          <a:lstStyle/>
          <a:p>
            <a:r>
              <a:rPr lang="en-US" sz="3300" dirty="0"/>
              <a:t>open addressing -- deleting an entry</a:t>
            </a:r>
          </a:p>
        </p:txBody>
      </p:sp>
      <p:sp>
        <p:nvSpPr>
          <p:cNvPr id="7" name="Content Placeholder 6">
            <a:extLst>
              <a:ext uri="{FF2B5EF4-FFF2-40B4-BE49-F238E27FC236}">
                <a16:creationId xmlns:a16="http://schemas.microsoft.com/office/drawing/2014/main" id="{290E24B0-6EFC-764F-BAE2-80EE3CEC5594}"/>
              </a:ext>
            </a:extLst>
          </p:cNvPr>
          <p:cNvSpPr>
            <a:spLocks noGrp="1"/>
          </p:cNvSpPr>
          <p:nvPr>
            <p:ph sz="quarter" idx="10"/>
          </p:nvPr>
        </p:nvSpPr>
        <p:spPr/>
        <p:txBody>
          <a:bodyPr>
            <a:noAutofit/>
          </a:bodyPr>
          <a:lstStyle/>
          <a:p>
            <a:pPr lvl="1"/>
            <a:r>
              <a:rPr lang="en-US" b="1" dirty="0"/>
              <a:t>deletion</a:t>
            </a:r>
            <a:r>
              <a:rPr lang="en-US" dirty="0"/>
              <a:t> must be handled (very) carefully!</a:t>
            </a:r>
          </a:p>
          <a:p>
            <a:pPr lvl="2"/>
            <a:r>
              <a:rPr lang="en-US" b="1" dirty="0">
                <a:solidFill>
                  <a:srgbClr val="F92672"/>
                </a:solidFill>
              </a:rPr>
              <a:t>BAD broken approach: </a:t>
            </a:r>
            <a:r>
              <a:rPr lang="en-US" dirty="0">
                <a:solidFill>
                  <a:srgbClr val="F92672"/>
                </a:solidFill>
              </a:rPr>
              <a:t>delete an entry by making it </a:t>
            </a:r>
            <a:r>
              <a:rPr lang="en-US" b="1" dirty="0">
                <a:solidFill>
                  <a:srgbClr val="F92672"/>
                </a:solidFill>
              </a:rPr>
              <a:t>null</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dirty="0" err="1"/>
              <a:t>notNull</a:t>
            </a:r>
            <a:r>
              <a:rPr lang="en-US" sz="1050" dirty="0"/>
              <a:t>, ???, ... ]</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dirty="0" err="1"/>
              <a:t>notNull</a:t>
            </a:r>
            <a:r>
              <a:rPr lang="en-US" sz="1050" dirty="0"/>
              <a:t>, ???, ... ]</a:t>
            </a:r>
          </a:p>
          <a:p>
            <a:pPr marL="1243013" lvl="4" indent="-214313"/>
            <a:r>
              <a:rPr lang="en-US" dirty="0"/>
              <a:t>but later...what if we call </a:t>
            </a:r>
            <a:r>
              <a:rPr lang="en-US" b="1" dirty="0">
                <a:latin typeface="+mj-lt"/>
              </a:rPr>
              <a:t>get</a:t>
            </a:r>
            <a:r>
              <a:rPr lang="en-US" dirty="0"/>
              <a:t> and </a:t>
            </a:r>
            <a:r>
              <a:rPr lang="en-US" b="1" dirty="0">
                <a:solidFill>
                  <a:srgbClr val="F92672"/>
                </a:solidFill>
              </a:rPr>
              <a:t>null </a:t>
            </a:r>
            <a:r>
              <a:rPr lang="en-US" dirty="0"/>
              <a:t>is in the middle?</a:t>
            </a:r>
            <a:endParaRPr lang="en-US" dirty="0">
              <a:solidFill>
                <a:srgbClr val="0000FF"/>
              </a:solidFill>
            </a:endParaRPr>
          </a:p>
          <a:p>
            <a:pPr marL="0" lvl="1" indent="0">
              <a:buNone/>
            </a:pPr>
            <a:r>
              <a:rPr lang="en-US" sz="1050" dirty="0"/>
              <a:t>array: [ ..., ???, </a:t>
            </a:r>
            <a:r>
              <a:rPr lang="en-US" sz="1050" b="1" dirty="0" err="1"/>
              <a:t>initialCollision</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b="1" dirty="0" err="1"/>
              <a:t>notNullKeyValuePairWeAreActuallyLookingFor</a:t>
            </a:r>
            <a:r>
              <a:rPr lang="en-US" sz="1050" dirty="0"/>
              <a:t>, ???, ... ]</a:t>
            </a:r>
            <a:endParaRPr lang="en-US" sz="1050" dirty="0">
              <a:solidFill>
                <a:srgbClr val="F92672"/>
              </a:solidFill>
            </a:endParaRPr>
          </a:p>
          <a:p>
            <a:pPr lvl="3"/>
            <a:r>
              <a:rPr lang="en-US" dirty="0"/>
              <a:t>then we return</a:t>
            </a:r>
            <a:r>
              <a:rPr lang="en-US" dirty="0">
                <a:solidFill>
                  <a:srgbClr val="F92672"/>
                </a:solidFill>
              </a:rPr>
              <a:t> null</a:t>
            </a:r>
            <a:r>
              <a:rPr lang="en-US" dirty="0"/>
              <a:t> instead of </a:t>
            </a:r>
            <a:r>
              <a:rPr lang="en-US" b="1" dirty="0" err="1"/>
              <a:t>notNullKeyValuePairWeAreActuallyLookingFor</a:t>
            </a:r>
            <a:r>
              <a:rPr lang="en-US" dirty="0" err="1"/>
              <a:t>.value</a:t>
            </a:r>
            <a:r>
              <a:rPr lang="en-US" dirty="0"/>
              <a:t>!</a:t>
            </a:r>
            <a:endParaRPr lang="en-US" b="1" dirty="0"/>
          </a:p>
          <a:p>
            <a:pPr lvl="1"/>
            <a:endParaRPr lang="en-US" b="1" dirty="0"/>
          </a:p>
          <a:p>
            <a:pPr lvl="2"/>
            <a:r>
              <a:rPr lang="en-US" b="1" dirty="0"/>
              <a:t>lazy solution: </a:t>
            </a:r>
            <a:r>
              <a:rPr lang="en-US" dirty="0"/>
              <a:t>mark newly empty slot; </a:t>
            </a:r>
            <a:r>
              <a:rPr lang="en-US" b="1" dirty="0" err="1">
                <a:latin typeface="+mj-lt"/>
              </a:rPr>
              <a:t>slot.usedToBeFull</a:t>
            </a:r>
            <a:r>
              <a:rPr lang="en-US" b="1" dirty="0">
                <a:latin typeface="+mj-lt"/>
              </a:rPr>
              <a:t> = </a:t>
            </a:r>
            <a:r>
              <a:rPr lang="en-US" b="1" dirty="0">
                <a:solidFill>
                  <a:srgbClr val="0000FF"/>
                </a:solidFill>
                <a:latin typeface="+mj-lt"/>
              </a:rPr>
              <a:t>true</a:t>
            </a:r>
            <a:r>
              <a:rPr lang="en-US" b="1" dirty="0">
                <a:latin typeface="+mj-lt"/>
              </a:rPr>
              <a:t>;</a:t>
            </a:r>
          </a:p>
          <a:p>
            <a:pPr lvl="2"/>
            <a:r>
              <a:rPr lang="en-US" b="1" dirty="0"/>
              <a:t>good solution: swap</a:t>
            </a:r>
            <a:r>
              <a:rPr lang="en-US" dirty="0"/>
              <a:t> </a:t>
            </a:r>
            <a:r>
              <a:rPr lang="en-US" b="1" dirty="0">
                <a:solidFill>
                  <a:srgbClr val="8C54FE"/>
                </a:solidFill>
              </a:rPr>
              <a:t>the rightmost contiguous </a:t>
            </a:r>
            <a:r>
              <a:rPr lang="en-US" b="1" dirty="0" err="1">
                <a:solidFill>
                  <a:srgbClr val="8C54FE"/>
                </a:solidFill>
              </a:rPr>
              <a:t>notNull</a:t>
            </a:r>
            <a:r>
              <a:rPr lang="en-US" b="1" dirty="0">
                <a:solidFill>
                  <a:srgbClr val="8C54FE"/>
                </a:solidFill>
              </a:rPr>
              <a:t> entry</a:t>
            </a:r>
            <a:r>
              <a:rPr lang="en-US" dirty="0"/>
              <a:t> into newly empty slot</a:t>
            </a:r>
            <a:endParaRPr lang="en-US" sz="1050"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b="1" dirty="0" err="1">
                <a:solidFill>
                  <a:srgbClr val="8C54FE"/>
                </a:solidFill>
              </a:rPr>
              <a:t>notNull</a:t>
            </a:r>
            <a:r>
              <a:rPr lang="en-US" sz="1050" dirty="0"/>
              <a:t>, ???, ... ]</a:t>
            </a:r>
            <a:endParaRPr lang="en-US" sz="1050" b="1"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solidFill>
                  <a:srgbClr val="8C54FE"/>
                </a:solidFill>
              </a:rPr>
              <a:t>notNull</a:t>
            </a:r>
            <a:r>
              <a:rPr lang="en-US" sz="1050" dirty="0"/>
              <a:t>, </a:t>
            </a:r>
            <a:r>
              <a:rPr lang="en-US" sz="1050" dirty="0" err="1"/>
              <a:t>notNull</a:t>
            </a:r>
            <a:r>
              <a:rPr lang="en-US" sz="1050" dirty="0"/>
              <a:t>,       </a:t>
            </a:r>
            <a:r>
              <a:rPr lang="en-US" sz="1050" b="1" dirty="0"/>
              <a:t>null</a:t>
            </a:r>
            <a:r>
              <a:rPr lang="en-US" sz="1050" dirty="0"/>
              <a:t>, ???, ... ]</a:t>
            </a:r>
          </a:p>
        </p:txBody>
      </p:sp>
    </p:spTree>
    <p:extLst>
      <p:ext uri="{BB962C8B-B14F-4D97-AF65-F5344CB8AC3E}">
        <p14:creationId xmlns:p14="http://schemas.microsoft.com/office/powerpoint/2010/main" val="346485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1.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75B6-B2FE-805D-7D64-7113A590AFFB}"/>
              </a:ext>
            </a:extLst>
          </p:cNvPr>
          <p:cNvSpPr>
            <a:spLocks noGrp="1"/>
          </p:cNvSpPr>
          <p:nvPr>
            <p:ph type="title"/>
          </p:nvPr>
        </p:nvSpPr>
        <p:spPr/>
        <p:txBody>
          <a:bodyPr/>
          <a:lstStyle/>
          <a:p>
            <a:r>
              <a:rPr lang="en-US" b="1"/>
              <a:t>note: </a:t>
            </a:r>
            <a:r>
              <a:rPr lang="en-US"/>
              <a:t>these slides described a specific</a:t>
            </a:r>
            <a:r>
              <a:rPr lang="en-US" i="1"/>
              <a:t> </a:t>
            </a:r>
            <a:r>
              <a:rPr lang="en-US"/>
              <a:t>kind of open addressing called </a:t>
            </a:r>
            <a:r>
              <a:rPr lang="en-US" b="1"/>
              <a:t>linear probing</a:t>
            </a:r>
            <a:br>
              <a:rPr lang="en-US" b="1"/>
            </a:br>
            <a:br>
              <a:rPr lang="en-US" sz="4000" b="1"/>
            </a:br>
            <a:r>
              <a:rPr lang="en-US" sz="2400" b="1"/>
              <a:t>open addressing</a:t>
            </a:r>
            <a:r>
              <a:rPr lang="en-US" sz="2400"/>
              <a:t> is a strategy for </a:t>
            </a:r>
            <a:r>
              <a:rPr lang="en-US" sz="2400" b="1"/>
              <a:t>resolving collisions</a:t>
            </a:r>
            <a:br>
              <a:rPr lang="en-US" sz="2400" b="1"/>
            </a:br>
            <a:r>
              <a:rPr lang="en-US" sz="2400" b="1"/>
              <a:t>linear probing</a:t>
            </a:r>
            <a:r>
              <a:rPr lang="en-US" sz="2400"/>
              <a:t> is just one way of doing open addressing</a:t>
            </a:r>
            <a:endParaRPr lang="en-US" b="1"/>
          </a:p>
        </p:txBody>
      </p:sp>
    </p:spTree>
    <p:extLst>
      <p:ext uri="{BB962C8B-B14F-4D97-AF65-F5344CB8AC3E}">
        <p14:creationId xmlns:p14="http://schemas.microsoft.com/office/powerpoint/2010/main" val="1638908994"/>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3A669-D57A-70D3-2789-A8332DC858F2}"/>
              </a:ext>
            </a:extLst>
          </p:cNvPr>
          <p:cNvSpPr>
            <a:spLocks noGrp="1"/>
          </p:cNvSpPr>
          <p:nvPr>
            <p:ph type="title"/>
          </p:nvPr>
        </p:nvSpPr>
        <p:spPr/>
        <p:txBody>
          <a:bodyPr/>
          <a:lstStyle/>
          <a:p>
            <a:r>
              <a:rPr lang="en-US"/>
              <a:t>🦉</a:t>
            </a:r>
            <a:br>
              <a:rPr lang="en-US"/>
            </a:br>
            <a:r>
              <a:rPr lang="en-US" sz="7200"/>
              <a:t>would you fancy a Kahoot?</a:t>
            </a:r>
            <a:endParaRPr lang="en-US"/>
          </a:p>
        </p:txBody>
      </p:sp>
    </p:spTree>
    <p:extLst>
      <p:ext uri="{BB962C8B-B14F-4D97-AF65-F5344CB8AC3E}">
        <p14:creationId xmlns:p14="http://schemas.microsoft.com/office/powerpoint/2010/main" val="12478738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stack.size</a:t>
            </a:r>
            <a:r>
              <a:rPr lang="en-US">
                <a:latin typeface="Consolas"/>
                <a:ea typeface="Segoe UI Emoji" panose="020B0502040204020203" pitchFamily="34" charset="0"/>
                <a:cs typeface="Consolas" panose="020B0609020204030204" pitchFamily="49" charset="0"/>
              </a:rPr>
              <a:t>() &gt;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_</a:t>
            </a:r>
            <a:r>
              <a:rPr lang="en-US" err="1">
                <a:latin typeface="Consolas"/>
                <a:ea typeface="Segoe UI Emoji" panose="020B0502040204020203" pitchFamily="34" charset="0"/>
                <a:cs typeface="Consolas" panose="020B0609020204030204" pitchFamily="49" charset="0"/>
              </a:rPr>
              <a:t>stack.pop</a:t>
            </a:r>
            <a:r>
              <a:rPr lang="en-US">
                <a:latin typeface="Consolas"/>
                <a:ea typeface="Segoe UI Emoji" panose="020B0502040204020203" pitchFamily="34" charset="0"/>
                <a:cs typeface="Consolas" panose="020B0609020204030204" pitchFamily="49" charset="0"/>
              </a:rPr>
              <a:t>();</a:t>
            </a: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token.getDouble</a:t>
            </a:r>
            <a:r>
              <a:rPr lang="en-US">
                <a:latin typeface="Consolas"/>
                <a:ea typeface="Segoe UI Emoji" panose="020B0502040204020203" pitchFamily="34" charset="0"/>
                <a:cs typeface="Consolas" panose="020B0609020204030204" pitchFamily="49" charset="0"/>
              </a:rPr>
              <a:t>();</a:t>
            </a:r>
          </a:p>
        </p:txBody>
      </p:sp>
      <p:sp>
        <p:nvSpPr>
          <p:cNvPr id="5" name="TextBox 4">
            <a:extLst>
              <a:ext uri="{FF2B5EF4-FFF2-40B4-BE49-F238E27FC236}">
                <a16:creationId xmlns:a16="http://schemas.microsoft.com/office/drawing/2014/main" id="{5BB0DC6F-E52D-21BC-0701-14085CD8F0C2}"/>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8" name="TextBox 7">
            <a:extLst>
              <a:ext uri="{FF2B5EF4-FFF2-40B4-BE49-F238E27FC236}">
                <a16:creationId xmlns:a16="http://schemas.microsoft.com/office/drawing/2014/main" id="{8B3278DC-B024-1472-90FE-DAA42FB3E99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_</a:t>
            </a: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55187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stackPopDouble</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0A70CA4A-9703-7AC1-724E-1B5288312155}"/>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5" name="TextBox 4">
            <a:extLst>
              <a:ext uri="{FF2B5EF4-FFF2-40B4-BE49-F238E27FC236}">
                <a16:creationId xmlns:a16="http://schemas.microsoft.com/office/drawing/2014/main" id="{EB7B2722-70B1-5940-2EF6-80371A01A42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394633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00A86-2FE2-0EC5-D3A9-3CEC186378E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51D553C-B940-14CE-5E7A-EDCBD0C21503}"/>
              </a:ext>
            </a:extLst>
          </p:cNvPr>
          <p:cNvSpPr>
            <a:spLocks noGrp="1"/>
          </p:cNvSpPr>
          <p:nvPr>
            <p:ph type="title"/>
          </p:nvPr>
        </p:nvSpPr>
        <p:spPr/>
        <p:txBody>
          <a:bodyPr/>
          <a:lstStyle/>
          <a:p>
            <a:r>
              <a:rPr lang="en-US" sz="8000"/>
              <a:t>Tungsten break </a:t>
            </a:r>
            <a:r>
              <a:rPr lang="en-US" sz="4000"/>
              <a:t>😀</a:t>
            </a:r>
            <a:br>
              <a:rPr lang="en-US" sz="8000"/>
            </a:br>
            <a:r>
              <a:rPr lang="en-US" sz="2000"/>
              <a:t>did you know the density of Tungsten is 19.25 g/cm</a:t>
            </a:r>
            <a:r>
              <a:rPr lang="en-US" sz="2000" baseline="30000"/>
              <a:t>3</a:t>
            </a:r>
            <a:r>
              <a:rPr lang="en-US" sz="2000"/>
              <a:t>?</a:t>
            </a:r>
            <a:br>
              <a:rPr lang="en-US" sz="2000"/>
            </a:br>
            <a:r>
              <a:rPr lang="en-US" sz="2000"/>
              <a:t>Gold is 19.32</a:t>
            </a:r>
            <a:r>
              <a:rPr kumimoji="0" lang="en-US" sz="20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g/cm</a:t>
            </a:r>
            <a: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t>3</a:t>
            </a: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did you know Tungsten is really hard?</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lang="en-US" sz="2000">
                <a:solidFill>
                  <a:srgbClr val="FFFFFF"/>
                </a:solidFill>
                <a:latin typeface="Arial"/>
              </a:rPr>
              <a:t>Tungsten alloys can be as hard as Sapphire! that's really hard!</a:t>
            </a:r>
            <a:br>
              <a:rPr lang="en-US" sz="2000">
                <a:solidFill>
                  <a:srgbClr val="FFFFFF"/>
                </a:solidFill>
                <a:latin typeface="Arial"/>
              </a:rPr>
            </a:br>
            <a:br>
              <a:rPr lang="en-US" sz="2000">
                <a:solidFill>
                  <a:srgbClr val="FFFFFF"/>
                </a:solidFill>
                <a:latin typeface="Arial"/>
              </a:rPr>
            </a:br>
            <a:r>
              <a:rPr lang="en-US" sz="2000">
                <a:solidFill>
                  <a:srgbClr val="FFFFFF"/>
                </a:solidFill>
                <a:latin typeface="Arial"/>
              </a:rPr>
              <a:t>Tungsten is expensive (that cube is $60) but not like...that expensive</a:t>
            </a:r>
            <a:br>
              <a:rPr lang="en-US" sz="2000">
                <a:solidFill>
                  <a:srgbClr val="FFFFFF"/>
                </a:solidFill>
                <a:latin typeface="Arial"/>
              </a:rPr>
            </a:br>
            <a:br>
              <a:rPr lang="en-US" sz="2000">
                <a:solidFill>
                  <a:srgbClr val="FFFFFF"/>
                </a:solidFill>
                <a:latin typeface="Arial"/>
              </a:rPr>
            </a:br>
            <a:r>
              <a:rPr lang="en-US" sz="2000">
                <a:solidFill>
                  <a:srgbClr val="FFB02E"/>
                </a:solidFill>
                <a:latin typeface="Arial"/>
              </a:rPr>
              <a:t>what could YOU do with Tungsten?</a:t>
            </a:r>
            <a:endParaRPr lang="en-US" sz="8000">
              <a:solidFill>
                <a:srgbClr val="FFB02E"/>
              </a:solidFill>
            </a:endParaRPr>
          </a:p>
        </p:txBody>
      </p:sp>
    </p:spTree>
    <p:extLst>
      <p:ext uri="{BB962C8B-B14F-4D97-AF65-F5344CB8AC3E}">
        <p14:creationId xmlns:p14="http://schemas.microsoft.com/office/powerpoint/2010/main" val="286380229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CCC18-07C4-C3A4-4915-ECE0E969CB6B}"/>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0E7C2BCB-2219-3786-226B-5A20363FD991}"/>
              </a:ext>
            </a:extLst>
          </p:cNvPr>
          <p:cNvSpPr>
            <a:spLocks noGrp="1"/>
          </p:cNvSpPr>
          <p:nvPr>
            <p:ph type="title"/>
          </p:nvPr>
        </p:nvSpPr>
        <p:spPr>
          <a:xfrm>
            <a:off x="457200" y="254916"/>
            <a:ext cx="8229600" cy="1893924"/>
          </a:xfrm>
        </p:spPr>
        <p:txBody>
          <a:bodyPr/>
          <a:lstStyle/>
          <a:p>
            <a:r>
              <a:rPr lang="en-US" sz="8800"/>
              <a:t>Week04</a:t>
            </a:r>
          </a:p>
        </p:txBody>
      </p:sp>
      <p:sp>
        <p:nvSpPr>
          <p:cNvPr id="6" name="Content Placeholder 5">
            <a:extLst>
              <a:ext uri="{FF2B5EF4-FFF2-40B4-BE49-F238E27FC236}">
                <a16:creationId xmlns:a16="http://schemas.microsoft.com/office/drawing/2014/main" id="{D0D8616A-ED01-C7F1-D11D-8FAD0484FE09}"/>
              </a:ext>
            </a:extLst>
          </p:cNvPr>
          <p:cNvSpPr>
            <a:spLocks noGrp="1"/>
          </p:cNvSpPr>
          <p:nvPr>
            <p:ph sz="quarter" idx="10"/>
          </p:nvPr>
        </p:nvSpPr>
        <p:spPr>
          <a:xfrm>
            <a:off x="457200" y="1993732"/>
            <a:ext cx="8229600" cy="2894013"/>
          </a:xfrm>
        </p:spPr>
        <p:txBody>
          <a:bodyPr>
            <a:noAutofit/>
          </a:bodyPr>
          <a:lstStyle/>
          <a:p>
            <a:r>
              <a:rPr lang="en-US" sz="3600"/>
              <a:t>array list</a:t>
            </a:r>
          </a:p>
        </p:txBody>
      </p:sp>
      <p:sp>
        <p:nvSpPr>
          <p:cNvPr id="2" name="TextBox 1">
            <a:extLst>
              <a:ext uri="{FF2B5EF4-FFF2-40B4-BE49-F238E27FC236}">
                <a16:creationId xmlns:a16="http://schemas.microsoft.com/office/drawing/2014/main" id="{F32988C3-E73C-AA5C-10DB-55B732DCC170}"/>
              </a:ext>
            </a:extLst>
          </p:cNvPr>
          <p:cNvSpPr txBox="1"/>
          <p:nvPr/>
        </p:nvSpPr>
        <p:spPr>
          <a:xfrm>
            <a:off x="5802294" y="4552682"/>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D479E523-6B13-860B-0978-768F37C641EB}"/>
              </a:ext>
            </a:extLst>
          </p:cNvPr>
          <p:cNvSpPr txBox="1"/>
          <p:nvPr/>
        </p:nvSpPr>
        <p:spPr>
          <a:xfrm>
            <a:off x="5934807" y="1036763"/>
            <a:ext cx="1776047" cy="2123658"/>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p>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400"/>
          </a:p>
          <a:p>
            <a:pPr algn="ctr"/>
            <a:endParaRPr lang="en-US" sz="4400"/>
          </a:p>
        </p:txBody>
      </p:sp>
      <p:sp>
        <p:nvSpPr>
          <p:cNvPr id="7" name="TextBox 6">
            <a:extLst>
              <a:ext uri="{FF2B5EF4-FFF2-40B4-BE49-F238E27FC236}">
                <a16:creationId xmlns:a16="http://schemas.microsoft.com/office/drawing/2014/main" id="{B8783FED-BF91-E4E5-2F71-2138525975CB}"/>
              </a:ext>
            </a:extLst>
          </p:cNvPr>
          <p:cNvSpPr txBox="1"/>
          <p:nvPr/>
        </p:nvSpPr>
        <p:spPr>
          <a:xfrm>
            <a:off x="4765430" y="2627486"/>
            <a:ext cx="4114800" cy="1815882"/>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sz="2800" b="1"/>
              <a:t>WARMUP</a:t>
            </a:r>
          </a:p>
          <a:p>
            <a:pPr algn="ctr"/>
            <a:r>
              <a:rPr lang="en-US" sz="2800"/>
              <a:t>what is data?</a:t>
            </a:r>
          </a:p>
          <a:p>
            <a:pPr algn="ctr"/>
            <a:r>
              <a:rPr lang="en-US" sz="2800"/>
              <a:t>what is a data structure?</a:t>
            </a:r>
          </a:p>
          <a:p>
            <a:pPr algn="ctr"/>
            <a:r>
              <a:rPr lang="en-US" sz="2800" i="1"/>
              <a:t>why</a:t>
            </a:r>
            <a:r>
              <a:rPr lang="en-US" sz="2800"/>
              <a:t> are data structures?</a:t>
            </a:r>
            <a:endParaRPr lang="en-US" sz="2800" i="1"/>
          </a:p>
        </p:txBody>
      </p:sp>
      <p:sp>
        <p:nvSpPr>
          <p:cNvPr id="13" name="TextBox 12">
            <a:extLst>
              <a:ext uri="{FF2B5EF4-FFF2-40B4-BE49-F238E27FC236}">
                <a16:creationId xmlns:a16="http://schemas.microsoft.com/office/drawing/2014/main" id="{4ECD2EE0-4D80-E244-7985-514A1C91431A}"/>
              </a:ext>
            </a:extLst>
          </p:cNvPr>
          <p:cNvSpPr txBox="1"/>
          <p:nvPr/>
        </p:nvSpPr>
        <p:spPr>
          <a:xfrm>
            <a:off x="4642341" y="328687"/>
            <a:ext cx="4368304" cy="769441"/>
          </a:xfrm>
          <a:prstGeom prst="rect">
            <a:avLst/>
          </a:prstGeom>
          <a:noFill/>
        </p:spPr>
        <p:txBody>
          <a:bodyPr wrap="square" rtlCol="0">
            <a:spAutoFit/>
          </a:bodyPr>
          <a:lstStyle/>
          <a:p>
            <a:pPr algn="ctr"/>
            <a:r>
              <a:rPr lang="en-US" sz="2000" b="1">
                <a:solidFill>
                  <a:srgbClr val="F80B8D"/>
                </a:solidFill>
              </a:rPr>
              <a:t>Today is...</a:t>
            </a:r>
          </a:p>
          <a:p>
            <a:pPr algn="ctr"/>
            <a:r>
              <a:rPr lang="en-US" sz="2000" b="1">
                <a:solidFill>
                  <a:srgbClr val="F80B8D"/>
                </a:solidFill>
              </a:rPr>
              <a:t> </a:t>
            </a:r>
            <a:r>
              <a:rPr lang="en-US" sz="2400">
                <a:solidFill>
                  <a:srgbClr val="000000"/>
                </a:solidFill>
                <a:ea typeface="Segoe UI Emoji" panose="020B0502040204020203" pitchFamily="34" charset="0"/>
              </a:rPr>
              <a:t>✨</a:t>
            </a:r>
            <a:r>
              <a:rPr lang="en-US" sz="2400" b="1">
                <a:solidFill>
                  <a:srgbClr val="F80B8D"/>
                </a:solidFill>
              </a:rPr>
              <a:t>No-Laptop Monday!</a:t>
            </a:r>
            <a:r>
              <a:rPr lang="en-US" sz="2400">
                <a:solidFill>
                  <a:srgbClr val="000000"/>
                </a:solidFill>
                <a:ea typeface="Segoe UI Emoji" panose="020B0502040204020203" pitchFamily="34" charset="0"/>
              </a:rPr>
              <a:t> ✨</a:t>
            </a:r>
            <a:endParaRPr lang="en-US" sz="2000">
              <a:solidFill>
                <a:srgbClr val="F80B8D"/>
              </a:solidFill>
            </a:endParaRPr>
          </a:p>
        </p:txBody>
      </p:sp>
      <p:sp>
        <p:nvSpPr>
          <p:cNvPr id="4" name="TextBox 3">
            <a:extLst>
              <a:ext uri="{FF2B5EF4-FFF2-40B4-BE49-F238E27FC236}">
                <a16:creationId xmlns:a16="http://schemas.microsoft.com/office/drawing/2014/main" id="{1EB7E85E-741C-C566-E679-0EFF37D42EC8}"/>
              </a:ext>
            </a:extLst>
          </p:cNvPr>
          <p:cNvSpPr txBox="1"/>
          <p:nvPr/>
        </p:nvSpPr>
        <p:spPr>
          <a:xfrm>
            <a:off x="4642341" y="1359584"/>
            <a:ext cx="1636150" cy="738664"/>
          </a:xfrm>
          <a:prstGeom prst="rect">
            <a:avLst/>
          </a:prstGeom>
          <a:noFill/>
        </p:spPr>
        <p:txBody>
          <a:bodyPr wrap="square" rtlCol="0">
            <a:spAutoFit/>
          </a:bodyPr>
          <a:lstStyle/>
          <a:p>
            <a:pPr algn="ctr"/>
            <a:r>
              <a:rPr lang="en-US" sz="1400" b="1">
                <a:solidFill>
                  <a:srgbClr val="F80B8D"/>
                </a:solidFill>
              </a:rPr>
              <a:t>2023 Midterm and Final</a:t>
            </a:r>
          </a:p>
          <a:p>
            <a:pPr algn="ctr"/>
            <a:r>
              <a:rPr lang="en-US" sz="1400" b="1">
                <a:solidFill>
                  <a:srgbClr val="F80B8D"/>
                </a:solidFill>
              </a:rPr>
              <a:t>on website</a:t>
            </a:r>
            <a:endParaRPr lang="en-US" sz="1400">
              <a:solidFill>
                <a:srgbClr val="F80B8D"/>
              </a:solidFill>
            </a:endParaRPr>
          </a:p>
        </p:txBody>
      </p:sp>
    </p:spTree>
    <p:extLst>
      <p:ext uri="{BB962C8B-B14F-4D97-AF65-F5344CB8AC3E}">
        <p14:creationId xmlns:p14="http://schemas.microsoft.com/office/powerpoint/2010/main" val="4096801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DCC1C-5400-1CD7-703C-1FDD076A0B8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09513BD-1C0A-0B92-64E2-B1C495EE72FE}"/>
              </a:ext>
            </a:extLst>
          </p:cNvPr>
          <p:cNvSpPr>
            <a:spLocks noGrp="1"/>
          </p:cNvSpPr>
          <p:nvPr>
            <p:ph type="title"/>
          </p:nvPr>
        </p:nvSpPr>
        <p:spPr/>
        <p:txBody>
          <a:bodyPr/>
          <a:lstStyle/>
          <a:p>
            <a:r>
              <a:rPr lang="en-US"/>
              <a:t>FlipBook</a:t>
            </a:r>
          </a:p>
        </p:txBody>
      </p:sp>
    </p:spTree>
    <p:extLst>
      <p:ext uri="{BB962C8B-B14F-4D97-AF65-F5344CB8AC3E}">
        <p14:creationId xmlns:p14="http://schemas.microsoft.com/office/powerpoint/2010/main" val="28502548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67096-2DE9-5172-D33C-D43BBFC9CF1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3D96B13-4CC3-C2A3-2B68-8CBC8ACEA9A9}"/>
              </a:ext>
            </a:extLst>
          </p:cNvPr>
          <p:cNvSpPr>
            <a:spLocks noGrp="1"/>
          </p:cNvSpPr>
          <p:nvPr>
            <p:ph type="title"/>
          </p:nvPr>
        </p:nvSpPr>
        <p:spPr/>
        <p:txBody>
          <a:bodyPr/>
          <a:lstStyle/>
          <a:p>
            <a:r>
              <a:rPr lang="en-US"/>
              <a:t>where are we?</a:t>
            </a:r>
          </a:p>
        </p:txBody>
      </p:sp>
    </p:spTree>
    <p:extLst>
      <p:ext uri="{BB962C8B-B14F-4D97-AF65-F5344CB8AC3E}">
        <p14:creationId xmlns:p14="http://schemas.microsoft.com/office/powerpoint/2010/main" val="18557785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3D81A4-8FD9-B733-FBD0-359FF971BCBB}"/>
              </a:ext>
            </a:extLst>
          </p:cNvPr>
          <p:cNvSpPr>
            <a:spLocks noGrp="1"/>
          </p:cNvSpPr>
          <p:nvPr>
            <p:ph type="title"/>
          </p:nvPr>
        </p:nvSpPr>
        <p:spPr/>
        <p:txBody>
          <a:bodyPr/>
          <a:lstStyle/>
          <a:p>
            <a:r>
              <a:rPr lang="en-US"/>
              <a:t>the finest lecture hall in all of Williams College</a:t>
            </a:r>
          </a:p>
        </p:txBody>
      </p:sp>
    </p:spTree>
    <p:extLst>
      <p:ext uri="{BB962C8B-B14F-4D97-AF65-F5344CB8AC3E}">
        <p14:creationId xmlns:p14="http://schemas.microsoft.com/office/powerpoint/2010/main" val="17700045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80F9A-38FF-DD14-FA6F-2A3334F6421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D8735BE-E42D-3E39-B0B3-25A0CEDA5854}"/>
              </a:ext>
            </a:extLst>
          </p:cNvPr>
          <p:cNvSpPr>
            <a:spLocks noGrp="1"/>
          </p:cNvSpPr>
          <p:nvPr>
            <p:ph type="title"/>
          </p:nvPr>
        </p:nvSpPr>
        <p:spPr/>
        <p:txBody>
          <a:bodyPr/>
          <a:lstStyle/>
          <a:p>
            <a:r>
              <a:rPr lang="en-US"/>
              <a:t>at the </a:t>
            </a:r>
            <a:r>
              <a:rPr lang="en-US" b="1"/>
              <a:t>turning point</a:t>
            </a:r>
            <a:r>
              <a:rPr lang="en-US"/>
              <a:t> of CS136</a:t>
            </a:r>
          </a:p>
        </p:txBody>
      </p:sp>
      <p:sp>
        <p:nvSpPr>
          <p:cNvPr id="4" name="Content Placeholder 3">
            <a:extLst>
              <a:ext uri="{FF2B5EF4-FFF2-40B4-BE49-F238E27FC236}">
                <a16:creationId xmlns:a16="http://schemas.microsoft.com/office/drawing/2014/main" id="{5E6BF73A-1669-D906-09EA-4877FC1E6F57}"/>
              </a:ext>
            </a:extLst>
          </p:cNvPr>
          <p:cNvSpPr>
            <a:spLocks noGrp="1"/>
          </p:cNvSpPr>
          <p:nvPr>
            <p:ph sz="quarter" idx="10"/>
          </p:nvPr>
        </p:nvSpPr>
        <p:spPr/>
        <p:txBody>
          <a:bodyPr/>
          <a:lstStyle/>
          <a:p>
            <a:r>
              <a:rPr lang="en-US" b="1" strike="sngStrike"/>
              <a:t>part A:</a:t>
            </a:r>
            <a:r>
              <a:rPr lang="en-US" strike="sngStrike"/>
              <a:t> programming fundamentals in Java</a:t>
            </a:r>
          </a:p>
          <a:p>
            <a:r>
              <a:rPr lang="en-US" b="1"/>
              <a:t>part B:</a:t>
            </a:r>
            <a:r>
              <a:rPr lang="en-US"/>
              <a:t> data structures</a:t>
            </a:r>
          </a:p>
          <a:p>
            <a:pPr lvl="1"/>
            <a:r>
              <a:rPr lang="en-US"/>
              <a:t>one data structure per week here we gooo 🙂👍</a:t>
            </a:r>
          </a:p>
          <a:p>
            <a:pPr lvl="1"/>
            <a:endParaRPr lang="en-US"/>
          </a:p>
        </p:txBody>
      </p:sp>
    </p:spTree>
    <p:extLst>
      <p:ext uri="{BB962C8B-B14F-4D97-AF65-F5344CB8AC3E}">
        <p14:creationId xmlns:p14="http://schemas.microsoft.com/office/powerpoint/2010/main" val="33580974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4E0C0-0CF5-A327-45E0-B8A20519676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08ACE99-18B4-CAB7-D2FB-7E04D937DDDD}"/>
              </a:ext>
            </a:extLst>
          </p:cNvPr>
          <p:cNvSpPr>
            <a:spLocks noGrp="1"/>
          </p:cNvSpPr>
          <p:nvPr>
            <p:ph type="title"/>
          </p:nvPr>
        </p:nvSpPr>
        <p:spPr/>
        <p:txBody>
          <a:bodyPr/>
          <a:lstStyle/>
          <a:p>
            <a:r>
              <a:rPr lang="en-US" sz="8800"/>
              <a:t>data structures</a:t>
            </a:r>
          </a:p>
        </p:txBody>
      </p:sp>
    </p:spTree>
    <p:extLst>
      <p:ext uri="{BB962C8B-B14F-4D97-AF65-F5344CB8AC3E}">
        <p14:creationId xmlns:p14="http://schemas.microsoft.com/office/powerpoint/2010/main" val="16208881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5C0179-7D32-3DA2-5641-CE902ED765F7}"/>
              </a:ext>
            </a:extLst>
          </p:cNvPr>
          <p:cNvSpPr>
            <a:spLocks noGrp="1"/>
          </p:cNvSpPr>
          <p:nvPr>
            <p:ph type="title"/>
          </p:nvPr>
        </p:nvSpPr>
        <p:spPr/>
        <p:txBody>
          <a:bodyPr/>
          <a:lstStyle/>
          <a:p>
            <a:r>
              <a:rPr lang="en-US"/>
              <a:t>data</a:t>
            </a:r>
          </a:p>
        </p:txBody>
      </p:sp>
    </p:spTree>
    <p:extLst>
      <p:ext uri="{BB962C8B-B14F-4D97-AF65-F5344CB8AC3E}">
        <p14:creationId xmlns:p14="http://schemas.microsoft.com/office/powerpoint/2010/main" val="40615787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27051E-911F-8D01-E2DD-A4DAB9E1F9B5}"/>
              </a:ext>
            </a:extLst>
          </p:cNvPr>
          <p:cNvSpPr>
            <a:spLocks noGrp="1"/>
          </p:cNvSpPr>
          <p:nvPr>
            <p:ph type="title"/>
          </p:nvPr>
        </p:nvSpPr>
        <p:spPr/>
        <p:txBody>
          <a:bodyPr/>
          <a:lstStyle/>
          <a:p>
            <a:r>
              <a:rPr lang="en-US" b="1"/>
              <a:t>data </a:t>
            </a:r>
            <a:r>
              <a:rPr lang="en-US"/>
              <a:t>is numbers</a:t>
            </a:r>
            <a:endParaRPr lang="en-US" b="1"/>
          </a:p>
        </p:txBody>
      </p:sp>
    </p:spTree>
    <p:extLst>
      <p:ext uri="{BB962C8B-B14F-4D97-AF65-F5344CB8AC3E}">
        <p14:creationId xmlns:p14="http://schemas.microsoft.com/office/powerpoint/2010/main" val="85337836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8F610-99D1-F8EE-12D5-24AFE0D99E27}"/>
              </a:ext>
            </a:extLst>
          </p:cNvPr>
          <p:cNvSpPr>
            <a:spLocks noGrp="1"/>
          </p:cNvSpPr>
          <p:nvPr>
            <p:ph type="title"/>
          </p:nvPr>
        </p:nvSpPr>
        <p:spPr/>
        <p:txBody>
          <a:bodyPr/>
          <a:lstStyle/>
          <a:p>
            <a:pPr algn="l"/>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helps you organizes your data...</a:t>
            </a:r>
            <a:br>
              <a:rPr lang="en-US" b="0" i="0">
                <a:solidFill>
                  <a:srgbClr val="202122"/>
                </a:solidFill>
                <a:effectLst/>
                <a:latin typeface="Arial" panose="020B0604020202020204" pitchFamily="34" charset="0"/>
              </a:rPr>
            </a:br>
            <a:br>
              <a:rPr lang="en-US" b="0" i="0">
                <a:solidFill>
                  <a:srgbClr val="202122"/>
                </a:solidFill>
                <a:effectLst/>
                <a:latin typeface="Arial" panose="020B0604020202020204" pitchFamily="34" charset="0"/>
              </a:rPr>
            </a:br>
            <a:r>
              <a:rPr lang="en-US" sz="3200" b="0" i="0">
                <a:solidFill>
                  <a:srgbClr val="202122"/>
                </a:solidFill>
                <a:effectLst/>
                <a:latin typeface="Arial" panose="020B0604020202020204" pitchFamily="34" charset="0"/>
              </a:rPr>
              <a:t>...the right data structure for a task is...</a:t>
            </a:r>
            <a:br>
              <a:rPr lang="en-US" sz="3200" b="0" i="0">
                <a:solidFill>
                  <a:srgbClr val="202122"/>
                </a:solidFill>
                <a:effectLst/>
                <a:latin typeface="Arial" panose="020B0604020202020204" pitchFamily="34" charset="0"/>
              </a:rPr>
            </a:br>
            <a:r>
              <a:rPr lang="en-US" sz="3200" b="0" i="0">
                <a:solidFill>
                  <a:srgbClr val="202122"/>
                </a:solidFill>
                <a:effectLst/>
                <a:latin typeface="Arial" panose="020B0604020202020204" pitchFamily="34" charset="0"/>
              </a:rPr>
              <a:t>- easy to work with -- </a:t>
            </a:r>
            <a:r>
              <a:rPr lang="en-US" sz="3200" b="1" i="0">
                <a:solidFill>
                  <a:srgbClr val="202122"/>
                </a:solidFill>
                <a:effectLst/>
                <a:latin typeface="Arial" panose="020B0604020202020204" pitchFamily="34" charset="0"/>
              </a:rPr>
              <a:t>programmer time</a:t>
            </a:r>
            <a:br>
              <a:rPr lang="en-US" sz="3200" b="0" i="0">
                <a:solidFill>
                  <a:srgbClr val="202122"/>
                </a:solidFill>
                <a:effectLst/>
                <a:latin typeface="Arial" panose="020B0604020202020204" pitchFamily="34" charset="0"/>
              </a:rPr>
            </a:br>
            <a:r>
              <a:rPr lang="en-US" sz="3200" b="0" i="0">
                <a:solidFill>
                  <a:srgbClr val="202122"/>
                </a:solidFill>
                <a:effectLst/>
                <a:latin typeface="Arial" panose="020B0604020202020204" pitchFamily="34" charset="0"/>
              </a:rPr>
              <a:t>- </a:t>
            </a:r>
            <a:r>
              <a:rPr lang="en-US" sz="3200">
                <a:solidFill>
                  <a:srgbClr val="202122"/>
                </a:solidFill>
                <a:latin typeface="Arial" panose="020B0604020202020204" pitchFamily="34" charset="0"/>
              </a:rPr>
              <a:t>runs fast -- </a:t>
            </a:r>
            <a:r>
              <a:rPr lang="en-US" sz="3200" b="1">
                <a:solidFill>
                  <a:srgbClr val="202122"/>
                </a:solidFill>
                <a:latin typeface="Arial" panose="020B0604020202020204" pitchFamily="34" charset="0"/>
              </a:rPr>
              <a:t>runtime</a:t>
            </a:r>
            <a:r>
              <a:rPr lang="en-US" sz="3200">
                <a:solidFill>
                  <a:srgbClr val="202122"/>
                </a:solidFill>
                <a:latin typeface="Arial" panose="020B0604020202020204" pitchFamily="34" charset="0"/>
              </a:rPr>
              <a:t> (user time)</a:t>
            </a:r>
            <a:endParaRPr lang="en-US"/>
          </a:p>
        </p:txBody>
      </p:sp>
    </p:spTree>
    <p:extLst>
      <p:ext uri="{BB962C8B-B14F-4D97-AF65-F5344CB8AC3E}">
        <p14:creationId xmlns:p14="http://schemas.microsoft.com/office/powerpoint/2010/main" val="39708403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C47AC-604E-F09B-A34A-45F4DBFEAC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E4FFF69-C200-7A0D-737F-0618F90E637E}"/>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34180690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6C45A27-66CC-2428-7962-79BDD9B794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9ACC87-B0C5-1C2B-B7F6-CD87095FB9AC}"/>
              </a:ext>
            </a:extLst>
          </p:cNvPr>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a:extLst>
              <a:ext uri="{FF2B5EF4-FFF2-40B4-BE49-F238E27FC236}">
                <a16:creationId xmlns:a16="http://schemas.microsoft.com/office/drawing/2014/main" id="{59B92DA2-852F-84B6-052B-BD90E183D3D8}"/>
              </a:ext>
            </a:extLst>
          </p:cNvPr>
          <p:cNvSpPr>
            <a:spLocks noGrp="1"/>
          </p:cNvSpPr>
          <p:nvPr>
            <p:ph sz="quarter" idx="10"/>
          </p:nvPr>
        </p:nvSpPr>
        <p:spPr>
          <a:xfrm>
            <a:off x="457200" y="963338"/>
            <a:ext cx="8229600" cy="4080271"/>
          </a:xfrm>
        </p:spPr>
        <p:txBody>
          <a:bodyPr>
            <a:noAutofit/>
          </a:bodyPr>
          <a:lstStyle/>
          <a:p>
            <a:r>
              <a:rPr lang="en-US" b="1"/>
              <a:t>☠️ even though another name for an array list is a "vector,"</a:t>
            </a:r>
            <a:br>
              <a:rPr lang="en-US" b="1"/>
            </a:br>
            <a:r>
              <a:rPr lang="en-US" b="1"/>
              <a:t>the array list is NOT related to the notion of a vector from math/physics</a:t>
            </a:r>
          </a:p>
        </p:txBody>
      </p:sp>
    </p:spTree>
    <p:extLst>
      <p:ext uri="{BB962C8B-B14F-4D97-AF65-F5344CB8AC3E}">
        <p14:creationId xmlns:p14="http://schemas.microsoft.com/office/powerpoint/2010/main" val="14831640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EB75D-8D2E-2971-9B8A-957B242A14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AA16D01-05B6-6ED3-2A39-56F1C9BDD05A}"/>
              </a:ext>
            </a:extLst>
          </p:cNvPr>
          <p:cNvSpPr>
            <a:spLocks noGrp="1"/>
          </p:cNvSpPr>
          <p:nvPr>
            <p:ph type="title"/>
          </p:nvPr>
        </p:nvSpPr>
        <p:spPr/>
        <p:txBody>
          <a:bodyPr/>
          <a:lstStyle/>
          <a:p>
            <a:r>
              <a:rPr lang="en-US"/>
              <a:t>motivation</a:t>
            </a:r>
          </a:p>
        </p:txBody>
      </p:sp>
    </p:spTree>
    <p:extLst>
      <p:ext uri="{BB962C8B-B14F-4D97-AF65-F5344CB8AC3E}">
        <p14:creationId xmlns:p14="http://schemas.microsoft.com/office/powerpoint/2010/main" val="2673539350"/>
      </p:ext>
    </p:extLst>
  </p:cSld>
  <p:clrMapOvr>
    <a:masterClrMapping/>
  </p:clrMapOvr>
</p:sld>
</file>

<file path=ppt/theme/theme1.xml><?xml version="1.0" encoding="utf-8"?>
<a:theme xmlns:a="http://schemas.openxmlformats.org/drawingml/2006/main" name="Jim">
  <a:themeElements>
    <a:clrScheme name="Jim">
      <a:dk1>
        <a:srgbClr val="000000"/>
      </a:dk1>
      <a:lt1>
        <a:srgbClr val="FFFFFF"/>
      </a:lt1>
      <a:dk2>
        <a:srgbClr val="7B3F00"/>
      </a:dk2>
      <a:lt2>
        <a:srgbClr val="7F7F7F"/>
      </a:lt2>
      <a:accent1>
        <a:srgbClr val="F92671"/>
      </a:accent1>
      <a:accent2>
        <a:srgbClr val="FD971F"/>
      </a:accent2>
      <a:accent3>
        <a:srgbClr val="FFFF32"/>
      </a:accent3>
      <a:accent4>
        <a:srgbClr val="A6E22E"/>
      </a:accent4>
      <a:accent5>
        <a:srgbClr val="66D9ED"/>
      </a:accent5>
      <a:accent6>
        <a:srgbClr val="AE81FF"/>
      </a:accent6>
      <a:hlink>
        <a:srgbClr val="0000FF"/>
      </a:hlink>
      <a:folHlink>
        <a:srgbClr val="666699"/>
      </a:folHlink>
    </a:clrScheme>
    <a:fontScheme name="Jim Heading is Code Body is Everything Else">
      <a:majorFont>
        <a:latin typeface="Consola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97156</TotalTime>
  <Words>32161</Words>
  <Application>Microsoft Macintosh PowerPoint</Application>
  <PresentationFormat>On-screen Show (16:9)</PresentationFormat>
  <Paragraphs>5136</Paragraphs>
  <Slides>852</Slides>
  <Notes>91</Notes>
  <HiddenSlides>11</HiddenSlides>
  <MMClips>3</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852</vt:i4>
      </vt:variant>
    </vt:vector>
  </HeadingPairs>
  <TitlesOfParts>
    <vt:vector size="865" baseType="lpstr">
      <vt:lpstr>Arial</vt:lpstr>
      <vt:lpstr>Calibri</vt:lpstr>
      <vt:lpstr>Cambria Math</vt:lpstr>
      <vt:lpstr>Comic Sans MS</vt:lpstr>
      <vt:lpstr>Consolas</vt:lpstr>
      <vt:lpstr>Impact</vt:lpstr>
      <vt:lpstr>Menlo</vt:lpstr>
      <vt:lpstr>Roboto Mono</vt:lpstr>
      <vt:lpstr>Segoe UI Emoji</vt:lpstr>
      <vt:lpstr>System Font Regular</vt:lpstr>
      <vt:lpstr>Wingdings</vt:lpstr>
      <vt:lpstr>Zapfino</vt:lpstr>
      <vt:lpstr>Jim</vt:lpstr>
      <vt:lpstr>Week05</vt:lpstr>
      <vt:lpstr>PowerPoint Presentation</vt:lpstr>
      <vt:lpstr>review: data structures</vt:lpstr>
      <vt:lpstr>what is a data structure? why is a data structure?</vt:lpstr>
      <vt:lpstr>data structures</vt:lpstr>
      <vt:lpstr>data structures</vt:lpstr>
      <vt:lpstr>data structures</vt:lpstr>
      <vt:lpstr>data structures</vt:lpstr>
      <vt:lpstr>FlipBook</vt:lpstr>
      <vt:lpstr>were array lists a good choice for implementing a Flip Book?  💭 (how) could you have done it with just arrays?</vt:lpstr>
      <vt:lpstr>well, we didn't know how many...</vt:lpstr>
      <vt:lpstr>"Alternative" 1: just use arrays, but resize them yourself when needed (essentially, implement the functionality of an array list without actually having a class)</vt:lpstr>
      <vt:lpstr>"Alternative" 2: 🐘 use a BIG multi-dimensional array // ~30,000,000 elements Point[][][] flipbook = new Point[64][512][1024]; // NOTE: we also need all these counter variables // can't just call .size() like before! int numPages = 0; int[] numStrokes = new int[64]; int[][] numPoints = new int[64][512];</vt:lpstr>
      <vt:lpstr>these alternatives are probably kind of trash; array lists considered helpful 🙂👍</vt:lpstr>
      <vt:lpstr>interface</vt:lpstr>
      <vt:lpstr>PowerPoint Presentation</vt:lpstr>
      <vt:lpstr>PowerPoint Presentation</vt:lpstr>
      <vt:lpstr>interface</vt:lpstr>
      <vt:lpstr>you can get (very) formal about this</vt:lpstr>
      <vt:lpstr>i typically won't.  just know there is a difference between  an interface ("a list") and a specific implementation (ArrayList&lt;Element&gt;)</vt:lpstr>
      <vt:lpstr>stack</vt:lpstr>
      <vt:lpstr>analogy</vt:lpstr>
      <vt:lpstr>a stack is like a helicopter pilot with a socially unacceptable hobby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stack interface</vt:lpstr>
      <vt:lpstr>what does this print?</vt:lpstr>
      <vt:lpstr>Stack&lt;Integer&gt; stack = new Stack&lt;&gt;(); stack.push(2); stack.push(3); stack.push(4); stack.push(5); PRINT(stack.pop()); PRINT(stack.peek()); PRINT(stack.size()); PRINT(stack);</vt:lpstr>
      <vt:lpstr>Stack&lt;Integer&gt; stack = new Stack&lt;&gt;(); stack.push(2); stack.push(3); stack.push(4); stack.push(5); PRINT(stack.pop());  // 5 PRINT(stack.peek()); // 4 PRINT(stack.size()); // 3 PRINT(stack); // BOTTOM[ 2, 3, 4 ]TOP</vt:lpstr>
      <vt:lpstr>queue</vt:lpstr>
      <vt:lpstr>queue</vt:lpstr>
      <vt:lpstr>analogy</vt:lpstr>
      <vt:lpstr>a queue is like a line of very polite people patiently waiting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queue</vt:lpstr>
      <vt:lpstr>PowerPoint Presentation</vt:lpstr>
      <vt:lpstr>PowerPoint Presentation</vt:lpstr>
      <vt:lpstr>PowerPoint Presentation</vt:lpstr>
      <vt:lpstr>queue interface</vt:lpstr>
      <vt:lpstr>what does this print?</vt:lpstr>
      <vt:lpstr>ArrayDeque&lt;Integer&gt; queue = new ArrayDeque&lt;&gt;(); queue.add(7); queue.add(8); queue.add(9); PRINT(queue.remove()); PRINT(queue.peek()); PRINT(queue.size()); PRINT(queue);</vt:lpstr>
      <vt:lpstr>ArrayDeque&lt;Integer&gt; queue = new ArrayDeque&lt;&gt;(); queue.add(7); queue.add(8); queue.add(9); PRINT(queue.remove()); // 7 PRINT(queue.peek());   // 8 PRINT(queue.size());   // 2 PRINT(queue);</vt:lpstr>
      <vt:lpstr>stacks &amp; queues (why are these in the same lecture)</vt:lpstr>
      <vt:lpstr>stack interface</vt:lpstr>
      <vt:lpstr>queue interface</vt:lpstr>
      <vt:lpstr>💭 what are some example uses of stacks and queues in life? computers? computer science?</vt:lpstr>
      <vt:lpstr>PowerPoint Presentation</vt:lpstr>
      <vt:lpstr>[input buffering in Safari's address bar]</vt:lpstr>
      <vt:lpstr>PowerPoint Presentation</vt:lpstr>
      <vt:lpstr>Stack and Queue tutorial 💻</vt:lpstr>
      <vt:lpstr>PowerPoint Presentation</vt:lpstr>
      <vt:lpstr>where did the Starter Code come from? (forgive me, I know this should have been on Wednesday)</vt:lpstr>
      <vt:lpstr>the big decision in the Starter Code is that we're going to chop the program into a list of "tokens"  and each token could be a boolean, double, String, or list</vt:lpstr>
      <vt:lpstr>in Python, a variable's type is dynamic</vt:lpstr>
      <vt:lpstr>in Java, a variable's type is static</vt:lpstr>
      <vt:lpstr>examples</vt:lpstr>
      <vt:lpstr>in Java, a variable's type is static</vt:lpstr>
      <vt:lpstr>in Java, a variable's type is static</vt:lpstr>
      <vt:lpstr>tl;dr</vt:lpstr>
      <vt:lpstr>use these functions 🙂👍</vt:lpstr>
      <vt:lpstr>and these functions!! 🙂👍</vt:lpstr>
      <vt:lpstr>PowerPoint Presentation</vt:lpstr>
      <vt:lpstr>PowerPoint Presentation</vt:lpstr>
      <vt:lpstr>Tungsten break 😀 did you know the density of Tungsten is 19.25 g/cm3? Gold is 19.32 g/cm3  did you know Tungsten is really hard? Tungsten alloys can be as hard as Sapphire! that's really hard!  Tungsten is expensive (that cube is $60) but not like...that expensive  what could YOU do with Tungsten?</vt:lpstr>
      <vt:lpstr>Week04</vt:lpstr>
      <vt:lpstr>where are we?</vt:lpstr>
      <vt:lpstr>the finest lecture hall in all of Williams College</vt:lpstr>
      <vt:lpstr>at the turning point of CS136</vt:lpstr>
      <vt:lpstr>data structures</vt:lpstr>
      <vt:lpstr>data</vt:lpstr>
      <vt:lpstr>data is numbers</vt:lpstr>
      <vt:lpstr>a data structure helps you organizes your data...  ...the right data structure for a task is... - easy to work with -- programmer time - runs fast -- runtime (user time)</vt:lpstr>
      <vt:lpstr>array list</vt:lpstr>
      <vt:lpstr>array list</vt:lpstr>
      <vt:lpstr>motivation</vt:lpstr>
      <vt:lpstr>arrays are super useful, but...</vt:lpstr>
      <vt:lpstr>arrays are super useful, but... 🧠</vt:lpstr>
      <vt:lpstr>main limitation of arrays: can't change length</vt:lpstr>
      <vt:lpstr>review: array metaphor</vt:lpstr>
      <vt:lpstr>an array is like a very organized person's flower planter  - one flower per square - the planter can't change size   (it is made of artisinal woods or something)</vt:lpstr>
      <vt:lpstr>PowerPoint Presentation</vt:lpstr>
      <vt:lpstr>how an array list works (metaphor)</vt:lpstr>
      <vt:lpstr>let us imagine...</vt:lpstr>
      <vt:lpstr>you have a bunch of pieces of produce you need to put somewhere for quick access, but you don't know how many  ...off to the produce bank we 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interface</vt:lpstr>
      <vt:lpstr>an array list is a kind of list</vt:lpstr>
      <vt:lpstr>ArrayList&lt;ElementType&gt;</vt:lpstr>
      <vt:lpstr>ArrayList&lt;ElementType&gt;</vt:lpstr>
      <vt:lpstr>usage code</vt:lpstr>
      <vt:lpstr>what does this code print? (the home game)</vt:lpstr>
      <vt:lpstr>usage code</vt:lpstr>
      <vt:lpstr>size (length) of the list vs. the list's capacity</vt:lpstr>
      <vt:lpstr>PowerPoint Presentation</vt:lpstr>
      <vt:lpstr>PowerPoint Presentation</vt:lpstr>
      <vt:lpstr>the internal array</vt:lpstr>
      <vt:lpstr>✅ length is not the same thing as capacity</vt:lpstr>
      <vt:lpstr>implementation continued</vt:lpstr>
      <vt:lpstr>ArrayList() { ... } // constructor</vt:lpstr>
      <vt:lpstr>ElementType get(int index) { ... }</vt:lpstr>
      <vt:lpstr>void add(ElementType element) { ... }</vt:lpstr>
      <vt:lpstr>add (details)</vt:lpstr>
      <vt:lpstr>void add(ElementType element) { ... }</vt:lpstr>
      <vt:lpstr>PowerPoint Presentation</vt:lpstr>
      <vt:lpstr>PowerPoint Presentation</vt:lpstr>
      <vt:lpstr>PowerPoint Presentation</vt:lpstr>
      <vt:lpstr>PowerPoint Presentation</vt:lpstr>
      <vt:lpstr>PowerPoint Presentation</vt:lpstr>
      <vt:lpstr>PowerPoint Presentation</vt:lpstr>
      <vt:lpstr>void add(int index, ElementType element)</vt:lpstr>
      <vt:lpstr>PowerPoint Presentation</vt:lpstr>
      <vt:lpstr>PowerPoint Presentation</vt:lpstr>
      <vt:lpstr>PowerPoint Presentation</vt:lpstr>
      <vt:lpstr>PowerPoint Presentation</vt:lpstr>
      <vt:lpstr>☠️ like in HW02 (text box), need to iterate backwards</vt:lpstr>
      <vt:lpstr>ep|elia</vt:lpstr>
      <vt:lpstr>eph|eeee</vt:lpstr>
      <vt:lpstr>PowerPoint Presentation</vt:lpstr>
      <vt:lpstr>PowerPoint Presentation</vt:lpstr>
      <vt:lpstr>PowerPoint Presentation</vt:lpstr>
      <vt:lpstr>PowerPoint Presentation</vt:lpstr>
      <vt:lpstr>PowerPoint Presentation</vt:lpstr>
      <vt:lpstr>PowerPoint Presentation</vt:lpstr>
      <vt:lpstr>final note on add</vt:lpstr>
      <vt:lpstr>final note on add</vt:lpstr>
      <vt:lpstr>Week04</vt:lpstr>
      <vt:lpstr>review animations from Week04a</vt:lpstr>
      <vt:lpstr>Tut04</vt:lpstr>
      <vt:lpstr>Week04c</vt:lpstr>
      <vt:lpstr>big-O runtime of void add(ElementType e);</vt:lpstr>
      <vt:lpstr>review: big-O runtime</vt:lpstr>
      <vt:lpstr>big-O runtime</vt:lpstr>
      <vt:lpstr>best case and worst case runtime of adding to the back of an array list</vt:lpstr>
      <vt:lpstr>best case</vt:lpstr>
      <vt:lpstr>worst case</vt:lpstr>
      <vt:lpstr>sometimes the best case and worst case are very different</vt:lpstr>
      <vt:lpstr>amortized runtime of adding to the back of an array list</vt:lpstr>
      <vt:lpstr>amortized</vt:lpstr>
      <vt:lpstr>PowerPoint Presentation</vt:lpstr>
      <vt:lpstr>PowerPoint Presentation</vt:lpstr>
      <vt:lpstr>amortized</vt:lpstr>
      <vt:lpstr>the amortized run time is less "pessimistic" than worst case</vt:lpstr>
      <vt:lpstr>the most relevant runtime depends on context  💭 when might worst case be more relevant? 💭 when might amortized be more relevant?</vt:lpstr>
      <vt:lpstr>best case and worst case runtime of inserting into the front of an array list</vt:lpstr>
      <vt:lpstr>best case and worst cast</vt:lpstr>
      <vt:lpstr>lesson?: sometimes best case and worst case are the same</vt:lpstr>
      <vt:lpstr>deleting while iterating backwards, grugbrain, comments (including stb), Vim, Kahoot! (including Jim's unpublished Kahoot! op-ed) </vt:lpstr>
      <vt:lpstr>https://grugbrain.dev</vt:lpstr>
      <vt:lpstr>Week03</vt:lpstr>
      <vt:lpstr>but first, something nice</vt:lpstr>
      <vt:lpstr>🦉 secret agent owl</vt:lpstr>
      <vt:lpstr>🦉 secret agent owl</vt:lpstr>
      <vt:lpstr>🦉 secret agent owl</vt:lpstr>
      <vt:lpstr>🦉 secret agent owl</vt:lpstr>
      <vt:lpstr>HW03 preview 👻</vt:lpstr>
      <vt:lpstr>functions</vt:lpstr>
      <vt:lpstr>anatomy of a function</vt:lpstr>
      <vt:lpstr>anatomy of a function (1/2)</vt:lpstr>
      <vt:lpstr>anatomy of a function (2/2)</vt:lpstr>
      <vt:lpstr>return</vt:lpstr>
      <vt:lpstr>return (1/2)</vt:lpstr>
      <vt:lpstr>return (2/2)</vt:lpstr>
      <vt:lpstr>return (2/2)</vt:lpstr>
      <vt:lpstr>return (3/2)</vt:lpstr>
      <vt:lpstr>return (3/2)</vt:lpstr>
      <vt:lpstr>return (2/2)</vt:lpstr>
      <vt:lpstr>return (2/2)</vt:lpstr>
      <vt:lpstr>void</vt:lpstr>
      <vt:lpstr>void</vt:lpstr>
      <vt:lpstr>the call stack</vt:lpstr>
      <vt:lpstr>the call stack</vt:lpstr>
      <vt:lpstr>🤔</vt:lpstr>
      <vt:lpstr>[let's see what Eclipse does]</vt:lpstr>
      <vt:lpstr>recursion</vt:lpstr>
      <vt:lpstr>recursion (1/2)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vt:lpstr>
      <vt:lpstr>recursion (2/2)</vt:lpstr>
      <vt:lpstr>PowerPoint Presentation</vt:lpstr>
      <vt:lpstr>classes</vt:lpstr>
      <vt:lpstr>anatomy of a class</vt:lpstr>
      <vt:lpstr>anatomy of a class (1/2)</vt:lpstr>
      <vt:lpstr>anatomy of a class (2/2)</vt:lpstr>
      <vt:lpstr>dot</vt:lpstr>
      <vt:lpstr>dot</vt:lpstr>
      <vt:lpstr>terminology</vt:lpstr>
      <vt:lpstr>class vs. object (instance of a class)</vt:lpstr>
      <vt:lpstr>[off the record note on OOP (Object Oriented Programming) terminology]</vt:lpstr>
      <vt:lpstr>new and constructors</vt:lpstr>
      <vt:lpstr>new</vt:lpstr>
      <vt:lpstr>constructors (1/2)</vt:lpstr>
      <vt:lpstr>constructors (2/2)</vt:lpstr>
      <vt:lpstr>this 🐍 in Python, this is self</vt:lpstr>
      <vt:lpstr>this</vt:lpstr>
      <vt:lpstr>Week03b</vt:lpstr>
      <vt:lpstr>static (wrapping up last lecture)</vt:lpstr>
      <vt:lpstr>static variables and static methods</vt:lpstr>
      <vt:lpstr>instance variables vs static variables</vt:lpstr>
      <vt:lpstr>instance methods vs static methods</vt:lpstr>
      <vt:lpstr>and now... today's lecture!</vt:lpstr>
      <vt:lpstr>☠️ this is the hardest lecture in 136</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 🥲)</vt:lpstr>
      <vt:lpstr>note: i am intentionally breaking these examples into many steps to teach you about memory  don't actually code this way! int foo = 7; // &lt;-- Good!</vt:lpstr>
      <vt:lpstr>memory FUNdaMENTALs</vt:lpstr>
      <vt:lpstr>the two kinds of variables in Java</vt:lpstr>
      <vt:lpstr>a variable in Java is either...  a primitive or a reference to an Object</vt:lpstr>
      <vt:lpstr>primitives (review)</vt:lpstr>
      <vt:lpstr>primitive types</vt:lpstr>
      <vt:lpstr>boolean, char, double, int</vt:lpstr>
      <vt:lpstr>primitives</vt:lpstr>
      <vt:lpstr>references to Objects</vt:lpstr>
      <vt:lpstr>references (1/2)</vt:lpstr>
      <vt:lpstr>references (2/2)</vt:lpstr>
      <vt:lpstr>null</vt:lpstr>
      <vt:lpstr>null (1/2)</vt:lpstr>
      <vt:lpstr>null (2/2)</vt:lpstr>
      <vt:lpstr>the stack and the heap (where stuff lives)</vt:lpstr>
      <vt:lpstr>overview</vt:lpstr>
      <vt:lpstr>let's get more specific than saying "variables live in memory"  we divide memory into two parts: the stack and the heap </vt:lpstr>
      <vt:lpstr>PowerPoint Presentation</vt:lpstr>
      <vt:lpstr>primitives live on the 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Objects live on the heap (but references to objects live on the 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stack variables disappear when they leave scope  Objects are garbage collected when nothing refers to them anymore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garbage collector</vt:lpstr>
      <vt:lpstr>garbage collector</vt:lpstr>
      <vt:lpstr>[review all examples at least one more time]</vt:lpstr>
      <vt:lpstr>passing arguments to functions</vt:lpstr>
      <vt:lpstr>arguments to functions are passed by value  (a copy of the) value of the primitive or (a copy of the) value of the reference</vt:lpstr>
      <vt:lpstr>primitives are passed by value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 are also passed by value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Week03c</vt:lpstr>
      <vt:lpstr>PowerPoint Presentation</vt:lpstr>
      <vt:lpstr>PowerPoint Presentation</vt:lpstr>
      <vt:lpstr>PowerPoint Presentation</vt:lpstr>
      <vt:lpstr>PowerPoint Presentation</vt:lpstr>
      <vt:lpstr>built-in classes (classes that are "built in" to Java)</vt:lpstr>
      <vt:lpstr>built-in classes are "special" (they break the rules of other classes in Java)</vt:lpstr>
      <vt:lpstr>review: instantiating a class (creating an object)</vt:lpstr>
      <vt:lpstr>constructors</vt:lpstr>
      <vt:lpstr>review: array</vt:lpstr>
      <vt:lpstr>creating an array (1/2)</vt:lpstr>
      <vt:lpstr>creating an array (2/2)</vt:lpstr>
      <vt:lpstr>String</vt:lpstr>
      <vt:lpstr>String (1/2)</vt:lpstr>
      <vt:lpstr>String (2/2)</vt:lpstr>
      <vt:lpstr>String concatenation (1/2)</vt:lpstr>
      <vt:lpstr>String concatenation (2/2)</vt:lpstr>
      <vt:lpstr>inside of a String (1/4)</vt:lpstr>
      <vt:lpstr>inside of a String (2/4)</vt:lpstr>
      <vt:lpstr>XStringExample</vt:lpstr>
      <vt:lpstr>inside of a String (3/4)</vt:lpstr>
      <vt:lpstr>interlude</vt:lpstr>
      <vt:lpstr>inside a String (4/4)</vt:lpstr>
      <vt:lpstr>questions on HW03?</vt:lpstr>
      <vt:lpstr>pool[i] inside of specific updates (don't define enemy1 and enemy2)</vt:lpstr>
      <vt:lpstr>why i gave you a player reference</vt:lpstr>
      <vt:lpstr>this inside of fireBullet</vt:lpstr>
      <vt:lpstr>☕️ the art of coding things in the right order compile and run early, compile and run often</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Week02</vt:lpstr>
      <vt:lpstr>how many arrays?</vt:lpstr>
      <vt:lpstr>arrays</vt:lpstr>
      <vt:lpstr>metaphor</vt:lpstr>
      <vt:lpstr>an array is like a very organized person's flower planter  - one flower per square - the planter can't change size   (it is made of artisinal woods or something)</vt:lpstr>
      <vt:lpstr>PowerPoint Presentation</vt:lpstr>
      <vt:lpstr>mental model of an array</vt:lpstr>
      <vt:lpstr>mental model of an array</vt:lpstr>
      <vt:lpstr>PowerPoint Presentation</vt:lpstr>
      <vt:lpstr>PowerPoint Presentation</vt:lpstr>
      <vt:lpstr>learn about memory and become a real CS pro  a couple important questions to ask yourself: https://www.youtube.com/watch?v=BNtcWpY4YLY</vt:lpstr>
      <vt:lpstr>arrays</vt:lpstr>
      <vt:lpstr>arrays (1/2)</vt:lpstr>
      <vt:lpstr>arrays (2/2)</vt:lpstr>
      <vt:lpstr>array operations</vt:lpstr>
      <vt:lpstr>array operations</vt:lpstr>
      <vt:lpstr>creating an array (1/2)</vt:lpstr>
      <vt:lpstr>creating an array (2/2)</vt:lpstr>
      <vt:lpstr>getting an array's length</vt:lpstr>
      <vt:lpstr>getting the value of an element of an array</vt:lpstr>
      <vt:lpstr>setting the value of an element of an array</vt:lpstr>
      <vt:lpstr>☠ printing the elements of an array</vt:lpstr>
      <vt:lpstr>iterating over an array</vt:lpstr>
      <vt:lpstr>iterating over an array</vt:lpstr>
      <vt:lpstr>[example in Eclipse]</vt:lpstr>
      <vt:lpstr>Week02b</vt:lpstr>
      <vt:lpstr>array examples</vt:lpstr>
      <vt:lpstr>example: creating an array of the first 100 non-negative integers</vt:lpstr>
      <vt:lpstr>example: creating an array of the first 100  non-negative integers [ 0, 1, ..., 99 ]</vt:lpstr>
      <vt:lpstr>example: (deep) array copy</vt:lpstr>
      <vt:lpstr>example: array copy</vt:lpstr>
      <vt:lpstr>☠ example: bad very bad broken array copy</vt:lpstr>
      <vt:lpstr>☠ example: bad very bad broken array copy</vt:lpstr>
      <vt:lpstr>example: circular array</vt:lpstr>
      <vt:lpstr>PowerPoint Presentation</vt:lpstr>
      <vt:lpstr>example: finding the index (and value) of an array's maximum element </vt:lpstr>
      <vt:lpstr>example: finding the index (and value) of an array's maximum element </vt:lpstr>
      <vt:lpstr>multi-dimensional arrays</vt:lpstr>
      <vt:lpstr>multi-dimensional arrays</vt:lpstr>
      <vt:lpstr>multi-dimensional arrays (arrays of arrays of ...)</vt:lpstr>
      <vt:lpstr>Week02c</vt:lpstr>
      <vt:lpstr>swap</vt:lpstr>
      <vt:lpstr>🐍 Python swap</vt:lpstr>
      <vt:lpstr>🐍 Python swap</vt:lpstr>
      <vt:lpstr>☠️ BAD VERY BAD BROKEN swap</vt:lpstr>
      <vt:lpstr>☠️ BAD VERY BAD BROKEN swap</vt:lpstr>
      <vt:lpstr>swap</vt:lpstr>
      <vt:lpstr>swap</vt:lpstr>
      <vt:lpstr>array algorithms that use swaps</vt:lpstr>
      <vt:lpstr>reversing an array</vt:lpstr>
      <vt:lpstr>out-of-place reverse</vt:lpstr>
      <vt:lpstr>in-place reverse</vt:lpstr>
      <vt:lpstr>bubble sort</vt:lpstr>
      <vt:lpstr>bubble sort</vt:lpstr>
      <vt:lpstr>bubble sort</vt:lpstr>
      <vt:lpstr>big O</vt:lpstr>
      <vt:lpstr>big O (math)</vt:lpstr>
      <vt:lpstr>big O (1/2)</vt:lpstr>
      <vt:lpstr>big O (2/2) </vt:lpstr>
      <vt:lpstr>logarithmic growth is the inverse of exponential growth</vt:lpstr>
      <vt:lpstr>y = 2x       </vt:lpstr>
      <vt:lpstr>y = 2x       x = log2 y</vt:lpstr>
      <vt:lpstr>y = 2x       x = log2 y</vt:lpstr>
      <vt:lpstr>y = 2x       x = log2 y</vt:lpstr>
      <vt:lpstr>big O runtime (arrays)</vt:lpstr>
      <vt:lpstr>runtime of array operations</vt:lpstr>
      <vt:lpstr>accessing an array "under the hood"</vt:lpstr>
      <vt:lpstr>big O runtime (code)</vt:lpstr>
      <vt:lpstr>big-O runtime (1/3)</vt:lpstr>
      <vt:lpstr>big O runtime (2/3) </vt:lpstr>
      <vt:lpstr>big O runtime (3/3)</vt:lpstr>
      <vt:lpstr>fun examples</vt:lpstr>
      <vt:lpstr>Caaaaaaaaaaaarl</vt:lpstr>
      <vt:lpstr>textbox examples</vt:lpstr>
      <vt:lpstr>let's say n equals buffer.length</vt:lpstr>
      <vt:lpstr>what's the big O of pressing ? </vt:lpstr>
      <vt:lpstr>what's the big O of pressing A? </vt:lpstr>
      <vt:lpstr>💻 array tutorial</vt:lpstr>
      <vt:lpstr>💻 array tutorial</vt:lpstr>
      <vt:lpstr>💻 array tutorial</vt:lpstr>
      <vt:lpstr>Week01</vt:lpstr>
      <vt:lpstr>tips and tricks</vt:lpstr>
      <vt:lpstr>"hot code replace failed" Eclipse message</vt:lpstr>
      <vt:lpstr>if you've been getting this error a bunch...</vt:lpstr>
      <vt:lpstr>make sure you are pressing this button after every crash / failed assert (otherwise Eclipse keeps your program running, and will try to "hot swap" your changes into it)</vt:lpstr>
      <vt:lpstr>you can also press this button (which, for us, does basically the same thing)</vt:lpstr>
      <vt:lpstr>you can also just close Eclipse and reopen it if anything really weird happens 🤷</vt:lpstr>
      <vt:lpstr>how to email jim</vt:lpstr>
      <vt:lpstr>first, how to email not-jim</vt:lpstr>
      <vt:lpstr>how to email jim</vt:lpstr>
      <vt:lpstr>how to email jim</vt:lpstr>
      <vt:lpstr>this is the fastest way to get your question answered  i will not be offended i promise</vt:lpstr>
      <vt:lpstr>how to do HW</vt:lpstr>
      <vt:lpstr>implement one thing at a time  get it working perfectly  then, try the next thing</vt:lpstr>
      <vt:lpstr>PowerPoint Presentation</vt:lpstr>
      <vt:lpstr>PowerPoint Presentation</vt:lpstr>
      <vt:lpstr>operators (except for bitwise operators, which we'll do later maybe)</vt:lpstr>
      <vt:lpstr>assignment operator</vt:lpstr>
      <vt:lpstr>assignment operator</vt:lpstr>
      <vt:lpstr>arithmetic operators</vt:lpstr>
      <vt:lpstr>basic arithmetic (number) operators</vt:lpstr>
      <vt:lpstr>modulo</vt:lpstr>
      <vt:lpstr>modulo</vt:lpstr>
      <vt:lpstr>PowerPoint Presentation</vt:lpstr>
      <vt:lpstr>PowerPoint Presentation</vt:lpstr>
      <vt:lpstr>%</vt:lpstr>
      <vt:lpstr>MODULO(x, y)</vt:lpstr>
      <vt:lpstr>logical operators</vt:lpstr>
      <vt:lpstr>logical operators (1/2)</vt:lpstr>
      <vt:lpstr>logical operators (2/2)</vt:lpstr>
      <vt:lpstr>☠ logical operator short-circuiting</vt:lpstr>
      <vt:lpstr>comparison operators</vt:lpstr>
      <vt:lpstr>☠ equality (is equal to)</vt:lpstr>
      <vt:lpstr>is greater than, is less than</vt:lpstr>
      <vt:lpstr>convenient operators (feel free to ignore these for now)</vt:lpstr>
      <vt:lpstr>inequality</vt:lpstr>
      <vt:lpstr>greater than or equal to, less than or equal to</vt:lpstr>
      <vt:lpstr>arithmetic assignment operators</vt:lpstr>
      <vt:lpstr>String concatenation</vt:lpstr>
      <vt:lpstr>increment operator</vt:lpstr>
      <vt:lpstr>decrement operator</vt:lpstr>
      <vt:lpstr>Week01b</vt:lpstr>
      <vt:lpstr>control flow</vt:lpstr>
      <vt:lpstr>the execution of a Java program starts at the top of main(...) and flows down down down</vt:lpstr>
      <vt:lpstr>let's step through this program in our minds, and then in a debugger</vt:lpstr>
      <vt:lpstr>[visualizing the flow of HW00A in a debugger] 💻👥</vt:lpstr>
      <vt:lpstr>functions (preview)</vt:lpstr>
      <vt:lpstr>functions (preview)</vt:lpstr>
      <vt:lpstr>ASSERT</vt:lpstr>
      <vt:lpstr>ASSERT(condition);</vt:lpstr>
      <vt:lpstr>assert condition; (Java Java)</vt:lpstr>
      <vt:lpstr>if and else</vt:lpstr>
      <vt:lpstr>if (condition) { body }</vt:lpstr>
      <vt:lpstr>if (...) { if-body } else { else-body } </vt:lpstr>
      <vt:lpstr>if (...) { ... } else if (...) { ... } ... else { ... } </vt:lpstr>
      <vt:lpstr>while and do...while</vt:lpstr>
      <vt:lpstr>while (condition) { body }</vt:lpstr>
      <vt:lpstr>do { ... } while (...);</vt:lpstr>
      <vt:lpstr>for</vt:lpstr>
      <vt:lpstr>for (...; condition; ...) { ... } (1/2)</vt:lpstr>
      <vt:lpstr>for (...; condition; ...) { ... } (2/2)</vt:lpstr>
      <vt:lpstr>break and continue</vt:lpstr>
      <vt:lpstr>break</vt:lpstr>
      <vt:lpstr>continue</vt:lpstr>
      <vt:lpstr>exceptions to the rule that "scope is the same as curly braces"</vt:lpstr>
      <vt:lpstr>for (...; ...; ...) { ... }</vt:lpstr>
      <vt:lpstr>☠ if, else, for, while without braces (1/2)</vt:lpstr>
      <vt:lpstr>☠ if, for, while without braces (2/2)</vt:lpstr>
      <vt:lpstr>Week01c</vt:lpstr>
      <vt:lpstr>Java doesn't have a goto</vt:lpstr>
      <vt:lpstr>goto</vt:lpstr>
      <vt:lpstr>goto label;</vt:lpstr>
      <vt:lpstr>PowerPoint Presentation</vt:lpstr>
      <vt:lpstr>PowerPoint Presentation</vt:lpstr>
      <vt:lpstr>PowerPoint Presentation</vt:lpstr>
      <vt:lpstr>PowerPoint Presentation</vt:lpstr>
      <vt:lpstr>story time ☕️</vt:lpstr>
      <vt:lpstr>PowerPoint Presentation</vt:lpstr>
      <vt:lpstr>PowerPoint Presentation</vt:lpstr>
      <vt:lpstr>PowerPoint Presentation</vt:lpstr>
      <vt:lpstr>PowerPoint Presentation</vt:lpstr>
      <vt:lpstr> did the bug really happen because they left out the curly braces?</vt:lpstr>
      <vt:lpstr>PowerPoint Presentation</vt:lpstr>
      <vt:lpstr>PowerPoint Presentation</vt:lpstr>
      <vt:lpstr>press CTRL+A and then press CTRL+I</vt:lpstr>
      <vt:lpstr>🙂👍</vt:lpstr>
      <vt:lpstr>Cow.Java</vt:lpstr>
      <vt:lpstr>overview during a frame (like a frame of a movie) we update and draw the world</vt:lpstr>
      <vt:lpstr>PowerPoint Presentation</vt:lpstr>
      <vt:lpstr>[discussion of update-draw loop]</vt:lpstr>
      <vt:lpstr>your best friend</vt:lpstr>
      <vt:lpstr>PowerPoint Presentation</vt:lpstr>
      <vt:lpstr>[examples]</vt:lpstr>
      <vt:lpstr>Cow.java examples</vt:lpstr>
      <vt:lpstr>Week00</vt:lpstr>
      <vt:lpstr>record lecture!</vt:lpstr>
      <vt:lpstr>introduce class</vt:lpstr>
      <vt:lpstr>what is CS 136?</vt:lpstr>
      <vt:lpstr>introduce self</vt:lpstr>
      <vt:lpstr>[other slide deck]</vt:lpstr>
      <vt:lpstr>take roll</vt:lpstr>
      <vt:lpstr>take roll</vt:lpstr>
      <vt:lpstr>syllabus</vt:lpstr>
      <vt:lpstr>syllabus</vt:lpstr>
      <vt:lpstr>syllabus</vt:lpstr>
      <vt:lpstr>syllabus</vt:lpstr>
      <vt:lpstr>the syllabus is online https://github.com/james-bern/CS136/wiki</vt:lpstr>
      <vt:lpstr>grading</vt:lpstr>
      <vt:lpstr>final grade</vt:lpstr>
      <vt:lpstr>😈 ChatGPT</vt:lpstr>
      <vt:lpstr>ChatGPT can do every homework in this class up to an A level 😈 it is impossible for me to prove whether or not you used ChatGPT (people who say otherwise are wronggg)</vt:lpstr>
      <vt:lpstr>so, ChatGPT, etc. are "allowed," but...</vt:lpstr>
      <vt:lpstr>collaboration</vt:lpstr>
      <vt:lpstr>PowerPoint Presentation</vt:lpstr>
      <vt:lpstr>PowerPoint Presentation</vt:lpstr>
      <vt:lpstr>Java</vt:lpstr>
      <vt:lpstr>Java</vt:lpstr>
      <vt:lpstr>☕️</vt:lpstr>
      <vt:lpstr>this class is in Java</vt:lpstr>
      <vt:lpstr>this class is in Cow.Java</vt:lpstr>
      <vt:lpstr>which is basically C</vt:lpstr>
      <vt:lpstr>by which I mean Java</vt:lpstr>
      <vt:lpstr>type</vt:lpstr>
      <vt:lpstr>type</vt:lpstr>
      <vt:lpstr>a variable in Java has a type</vt:lpstr>
      <vt:lpstr>declaring and initializing are separate things</vt:lpstr>
      <vt:lpstr>primitive types</vt:lpstr>
      <vt:lpstr>primitive types</vt:lpstr>
      <vt:lpstr>boolean, char, double, int</vt:lpstr>
      <vt:lpstr>primitive type Venn diagram</vt:lpstr>
      <vt:lpstr>char is an integer type</vt:lpstr>
      <vt:lpstr>zero</vt:lpstr>
      <vt:lpstr>whitespace</vt:lpstr>
      <vt:lpstr>whitespace</vt:lpstr>
      <vt:lpstr>whitespace</vt:lpstr>
      <vt:lpstr>scope</vt:lpstr>
      <vt:lpstr>scope</vt:lpstr>
      <vt:lpstr>scope</vt:lpstr>
      <vt:lpstr>common scope-related errors</vt:lpstr>
      <vt:lpstr>cannot be resolved to a variable</vt:lpstr>
      <vt:lpstr>cannot be resolved to a variable</vt:lpstr>
      <vt:lpstr>duplicate local variable</vt:lpstr>
      <vt:lpstr>duplicate local variable</vt:lpstr>
      <vt:lpstr>PowerPoint Presentation</vt:lpstr>
      <vt:lpstr>success tips</vt:lpstr>
      <vt:lpstr>success tips (1/3)</vt:lpstr>
      <vt:lpstr>success tips (2/3)</vt:lpstr>
      <vt:lpstr>most importantly though</vt:lpstr>
      <vt:lpstr>PowerPoint Presentation</vt:lpstr>
      <vt:lpstr>PowerPoint Presentation</vt:lpstr>
      <vt:lpstr>PowerPoint Presentation</vt:lpstr>
      <vt:lpstr>come see me if you had trouble with Tut00  otherwise, see you in class on Monday 🌞</vt:lpstr>
      <vt:lpstr>PowerPoint Presentation</vt:lpstr>
      <vt:lpstr>☕️ the art of coding things in the right order compile and run early compile and run often</vt:lpstr>
      <vt:lpstr>why implement Rule 22 first? why not just skip straight to the general case?</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colloquium</vt:lpstr>
      <vt:lpstr>where is everyone?</vt:lpstr>
      <vt:lpstr>San Diego 🌞🏝️🏄‍♀️🌮</vt:lpstr>
      <vt:lpstr>we have snacks!</vt:lpstr>
      <vt:lpstr>wait till the end 🍪</vt:lpstr>
      <vt:lpstr>wait till the end 🥲</vt:lpstr>
      <vt:lpstr>🥲</vt:lpstr>
      <vt:lpstr>🍪</vt:lpstr>
      <vt:lpstr>odd.</vt:lpstr>
      <vt:lpstr>announcements</vt:lpstr>
      <vt:lpstr>juggling club is after colloquium 🤹‍♀️</vt:lpstr>
      <vt:lpstr>juggging club after colloquium 🤹‍♀️</vt:lpstr>
      <vt:lpstr>note: alumnus Rich Ward '89 sent us juggling clubs!  they are fun and purple and gold </vt:lpstr>
      <vt:lpstr>PowerPoint Presentation</vt:lpstr>
      <vt:lpstr>PowerPoint Presentation</vt:lpstr>
      <vt:lpstr>note: alumnus Rich Ward '89 sent us juggling clubs!  they are fun and purple and gold </vt:lpstr>
      <vt:lpstr>note: in unrelated news, the Registered Student Organization  known as the Williams Juggling Club is now the Ward Juggling Club ✨</vt:lpstr>
      <vt:lpstr>:D</vt:lpstr>
      <vt:lpstr>any other announcements?</vt:lpstr>
      <vt:lpstr>speaker</vt:lpstr>
      <vt:lpstr>Hannah Gommerstadt</vt:lpstr>
      <vt:lpstr>int a =      5;     int b=8;  </vt:lpstr>
      <vt:lpstr>PowerPoint Presentation</vt:lpstr>
      <vt:lpstr>record LEC-02</vt:lpstr>
      <vt:lpstr>where are we?</vt:lpstr>
      <vt:lpstr>recap of first half</vt:lpstr>
      <vt:lpstr>we built a foundation</vt:lpstr>
      <vt:lpstr>we started thinking about code more deeply</vt:lpstr>
      <vt:lpstr>PowerPoint Presentation</vt:lpstr>
      <vt:lpstr>preview of second half</vt:lpstr>
      <vt:lpstr>we will look at how to structure data</vt:lpstr>
      <vt:lpstr>we will learn to choose the right data structure for the job</vt:lpstr>
      <vt:lpstr>data structures</vt:lpstr>
      <vt:lpstr>what is a data structure? why is a data structure?</vt:lpstr>
      <vt:lpstr>data structures</vt:lpstr>
      <vt:lpstr>data structures</vt:lpstr>
      <vt:lpstr>data structures</vt:lpstr>
      <vt:lpstr>data structures</vt:lpstr>
      <vt:lpstr>were array lists a good choice for implementing a Flip Book?  💭 (how) could you have done it with just arrays?</vt:lpstr>
      <vt:lpstr>we didn't know how many...</vt:lpstr>
      <vt:lpstr>"Alternative" 1: just use arrays, but resize them yourself when needed (essentially, implement the functionality of an array list without actually having a class)</vt:lpstr>
      <vt:lpstr>"Alternative" 2: // ~30,000,000 elements Vector2[][][] animation = new Vector2[64][512][1024]; // need all these counter variables // can't just call .size() like before! int numFrames = 0; int[] numStrokes = ...; int[][] numPoints = ...;</vt:lpstr>
      <vt:lpstr>interface</vt:lpstr>
      <vt:lpstr>PowerPoint Presentation</vt:lpstr>
      <vt:lpstr>PowerPoint Presentation</vt:lpstr>
      <vt:lpstr>PowerPoint Presentation</vt:lpstr>
      <vt:lpstr>interface</vt:lpstr>
      <vt:lpstr>you can get (very) formal about this</vt:lpstr>
      <vt:lpstr>i typically won't.  just know there is a difference between interface ("list") and implementation (ArrayList&lt;Element&gt;)</vt:lpstr>
      <vt:lpstr>Tungsten break 😀 did you know the density of Tungsten is 19.25 g/cm3? Gold is 19.32 g/cm3  did you know Tungsten is really hard? Tungsten alloys can be as hard as Sapphire! that's really hard!  Tungsten is expensive (that cube is $60) but not like...that expensive  what could YOU do with Tungsten?</vt:lpstr>
      <vt:lpstr>stacks</vt:lpstr>
      <vt:lpstr>stack</vt:lpstr>
      <vt:lpstr>PowerPoint Presentation</vt:lpstr>
      <vt:lpstr>PowerPoint Presentation</vt:lpstr>
      <vt:lpstr>PowerPoint Presentation</vt:lpstr>
      <vt:lpstr>PowerPoint Presentation</vt:lpstr>
      <vt:lpstr>stack interface</vt:lpstr>
      <vt:lpstr>queues</vt:lpstr>
      <vt:lpstr>queue</vt:lpstr>
      <vt:lpstr>PowerPoint Presentation</vt:lpstr>
      <vt:lpstr>PowerPoint Presentation</vt:lpstr>
      <vt:lpstr>PowerPoint Presentation</vt:lpstr>
      <vt:lpstr>queue interface</vt:lpstr>
      <vt:lpstr>why stacks and queues in the same lecture?</vt:lpstr>
      <vt:lpstr>stack interface</vt:lpstr>
      <vt:lpstr>queue interface</vt:lpstr>
      <vt:lpstr>💭 what are some example uses of stacks and queues in computer science?</vt:lpstr>
      <vt:lpstr>PowerPoint Presentation</vt:lpstr>
      <vt:lpstr>PowerPoint Presentation</vt:lpstr>
      <vt:lpstr>record LEC-02</vt:lpstr>
      <vt:lpstr>Stack and Queue tutorial 💻</vt:lpstr>
      <vt:lpstr>the midterm 😱</vt:lpstr>
      <vt:lpstr>i graded the midterm over the weekend</vt:lpstr>
      <vt:lpstr>i had so much fun</vt:lpstr>
      <vt:lpstr>not really</vt:lpstr>
      <vt:lpstr>PowerPoint Presentation</vt:lpstr>
      <vt:lpstr>PowerPoint Presentation</vt:lpstr>
      <vt:lpstr>the midterm</vt:lpstr>
      <vt:lpstr>some common pain points</vt:lpstr>
      <vt:lpstr>PowerPoint Presentation</vt:lpstr>
      <vt:lpstr>record LEC-02</vt:lpstr>
      <vt:lpstr>tricky midterm questions</vt:lpstr>
      <vt:lpstr>Player -&gt; Player[]</vt:lpstr>
      <vt:lpstr>question</vt:lpstr>
      <vt:lpstr>answer</vt:lpstr>
      <vt:lpstr>alternate answer</vt:lpstr>
      <vt:lpstr>what will this code print? (arrays and array lists)</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HW06.java HW06.class ~HW06.java</vt:lpstr>
      <vt:lpstr>filetypes</vt:lpstr>
      <vt:lpstr>_thisUnderscoreMeansDoNotUse (unless you really know what you're doing)</vt:lpstr>
      <vt:lpstr>constants and readability &amp; searchability</vt:lpstr>
      <vt:lpstr>PowerPoint Presentation</vt:lpstr>
      <vt:lpstr>where did the Starter Code come from? (forgive me, I know this should have been on Wednesday)</vt:lpstr>
      <vt:lpstr>the big decision in the Starter Code is that we're going to chop the program into a list of "tokens"  and each token could be a boolean, double, String, or list</vt:lpstr>
      <vt:lpstr>in Python, a variable's type is dynamic</vt:lpstr>
      <vt:lpstr>in Java, a variable's type is static</vt:lpstr>
      <vt:lpstr>examples</vt:lpstr>
      <vt:lpstr>in Java, a variable's type is static</vt:lpstr>
      <vt:lpstr>in Java, a variable's type is static</vt:lpstr>
      <vt:lpstr>tl;dr</vt:lpstr>
      <vt:lpstr>use these functions 🙂👍</vt:lpstr>
      <vt:lpstr>and these functions!! 🙂👍</vt:lpstr>
      <vt:lpstr>PowerPoint Presentation</vt:lpstr>
      <vt:lpstr>PowerPoint Presentation</vt:lpstr>
      <vt:lpstr>midsemester feedback</vt:lpstr>
      <vt:lpstr>do you want to give midsemester feedback?</vt:lpstr>
      <vt:lpstr>PowerPoint Presentation</vt:lpstr>
      <vt:lpstr>tinyurl.com/yf725rdk</vt:lpstr>
      <vt:lpstr>PowerPoint Presentation</vt:lpstr>
      <vt:lpstr>record LEC-01</vt:lpstr>
      <vt:lpstr>PowerPoint Presentation</vt:lpstr>
      <vt:lpstr>PowerPoint Presentation</vt:lpstr>
      <vt:lpstr>PowerPoint Presentation</vt:lpstr>
      <vt:lpstr>maps</vt:lpstr>
      <vt:lpstr>map interface</vt:lpstr>
      <vt:lpstr>map</vt:lpstr>
      <vt:lpstr>let us imagine...</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map interface</vt:lpstr>
      <vt:lpstr>motivating example</vt:lpstr>
      <vt:lpstr>Pokémon</vt:lpstr>
      <vt:lpstr>number  name</vt:lpstr>
      <vt:lpstr>number  name (Option I)</vt:lpstr>
      <vt:lpstr>number  name (Option II)</vt:lpstr>
      <vt:lpstr>number  name (Option I)</vt:lpstr>
      <vt:lpstr>number  name (Option III)</vt:lpstr>
      <vt:lpstr>lesson: if you're mapping from A  B, and A is something like 0, 1, 2, 3, ...  ...then you can just use an array 🙂👍 </vt:lpstr>
      <vt:lpstr>buuut, if you're mapping from A  B, and A is nothing like 0, 1, 2, 3, ...  ...then you're going to want a map 🗺️ </vt:lpstr>
      <vt:lpstr>name  number</vt:lpstr>
      <vt:lpstr>name  number</vt:lpstr>
      <vt:lpstr>let's implement numberFromName TODO (Jim): use keySet() method in test code</vt:lpstr>
      <vt:lpstr>PokemonExample</vt:lpstr>
      <vt:lpstr>maps in other languages</vt:lpstr>
      <vt:lpstr>🐍 Python has a built-in map (dictionary)</vt:lpstr>
      <vt:lpstr>🥰 Lua's only data structure is a map (table)</vt:lpstr>
      <vt:lpstr>PowerPoint Presentation</vt:lpstr>
      <vt:lpstr>PowerPoint Presentation</vt:lpstr>
      <vt:lpstr>record LEC-01</vt:lpstr>
      <vt:lpstr>let's learn someting upsetting 🙂👍</vt:lpstr>
      <vt:lpstr>PowerPoint Presentation</vt:lpstr>
      <vt:lpstr>PowerPoint Presentation</vt:lpstr>
      <vt:lpstr>%</vt:lpstr>
      <vt:lpstr>Math.floorMod(x, y)</vt:lpstr>
      <vt:lpstr>hash maps</vt:lpstr>
      <vt:lpstr>hash map</vt:lpstr>
      <vt:lpstr>hash function</vt:lpstr>
      <vt:lpstr>hash function</vt:lpstr>
      <vt:lpstr>PowerPoint Presentation</vt:lpstr>
      <vt:lpstr>hash function</vt:lpstr>
      <vt:lpstr>hash function</vt:lpstr>
      <vt:lpstr>separate chaining</vt:lpstr>
      <vt:lpstr>separate chaining</vt:lpstr>
      <vt:lpstr>previously, on Hans the Parrot</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now, let us imagine again...</vt:lpstr>
      <vt:lpstr>in a thrilling twist, it turns out that the Bennington trip was secretly cover for Agent Hans's corporate espionage of the bird kennel (rumor had it they were keeping the birds in buckets 🤨)  it's time to get Hans back to the hideout</vt:lpstr>
      <vt:lpstr>PowerPoint Presentation</vt:lpstr>
      <vt:lpstr>PowerPoint Presentation</vt:lpstr>
      <vt:lpstr>//               Bucket[] buckets ArrayList&lt;KeyValuePair&gt;[] buckets;</vt:lpstr>
      <vt:lpstr>ArrayList&lt;KeyValuePair&gt;[] buckets;</vt:lpstr>
      <vt:lpstr>ArrayList&lt;KeyValuePair&gt;[] buckets;</vt:lpstr>
      <vt:lpstr>ArrayList&lt;KeyValuePair&gt;[] buckets;</vt:lpstr>
      <vt:lpstr>PowerPoint Presentation</vt:lpstr>
      <vt:lpstr>record LEC-01</vt:lpstr>
      <vt:lpstr>what happens when we call get(key)?</vt:lpstr>
      <vt:lpstr>PowerPoint Presentation</vt:lpstr>
      <vt:lpstr>step 1: hashing the key (in our specific case, where key is a String and we use key.hashCode())</vt:lpstr>
      <vt:lpstr>hashing the key (our specific case, where key is a String and we use key.hashCode()) </vt:lpstr>
      <vt:lpstr>getting (a reference to) the correct bucket (our specific case, where bucket is an unsorted ArrayList&lt;KeyValuePair&gt;)</vt:lpstr>
      <vt:lpstr>searching the bucket for the key (our specific case, where bucket is an unsorted ArrayList&lt;KeyValuePair&gt;)</vt:lpstr>
      <vt:lpstr>🤨 also what about resizing the hash map?!  that has to be O(n) !</vt:lpstr>
      <vt:lpstr>resizing is O(1) amortized runtime 🙂🤨</vt:lpstr>
      <vt:lpstr>REVIEW: amortized</vt:lpstr>
      <vt:lpstr>lesson: there is a lot of subltety hiding in the seemingly simple statement "hash maps are O(1)"  buuut, in an interview, still probably just say O(1) 🙂👍</vt:lpstr>
      <vt:lpstr>Tutorial: hash map with separate chaining (using array list buckets)</vt:lpstr>
      <vt:lpstr>PowerPoint Presentation</vt:lpstr>
      <vt:lpstr>open addressing</vt:lpstr>
      <vt:lpstr>a hash map with separate chaining used an array of buckets of key-value pairs  put(key,value) hash key to find bucketIndex add (key, value) to buckets[bucketIndex]</vt:lpstr>
      <vt:lpstr>a hash map with open addressing just uses an array of key-value pairs (slots)  put(key, value) hash key to find slotIndex if slots[slotIndex] is full, try slots[slotIndex + 1] if slots[slotIndex + 1] is full, try slots[slotIndex + 2] if slots[slotIndex + 2] is full, try slots[slotIndex + 3] ... put (key,value) in first empty slot</vt:lpstr>
      <vt:lpstr>get(key) is interesting hash key to find slotIndex  is key in slots[slotIndex]?  if yes, return slot.value; is key in slots[slotIndex + 1]?   if yes, return slot.value; is key in slots[slotIndex + 2]?  ...  give up if you hit a null (empty) slot map does NOT contain key  return null;</vt:lpstr>
      <vt:lpstr>open addressing -- deleting an entry</vt:lpstr>
      <vt:lpstr>note: these slides described a specific kind of open addressing called linear probing  open addressing is a strategy for resolving collisions linear probing is just one way of doing open addressing</vt:lpstr>
      <vt:lpstr>🦉 would you fancy a Kahoot?</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8</TotalTime>
  <Words>46</Words>
  <Application>Microsoft Macintosh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Helvetica</vt:lpstr>
      <vt:lpstr>System Font Regular</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how to read step-by-step diffs</dc:title>
  <dc:creator/>
  <cp:keywords/>
  <cp:lastModifiedBy>James M. Bern</cp:lastModifiedBy>
  <cp:revision>644</cp:revision>
  <cp:lastPrinted>2024-10-06T22:39:11Z</cp:lastPrinted>
  <dcterms:created xsi:type="dcterms:W3CDTF">2023-06-11T17:47:53Z</dcterms:created>
  <dcterms:modified xsi:type="dcterms:W3CDTF">2024-10-07T15:58:49Z</dcterms:modified>
</cp:coreProperties>
</file>